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7" r:id="rId2"/>
    <p:sldId id="348" r:id="rId3"/>
    <p:sldId id="258" r:id="rId4"/>
    <p:sldId id="259" r:id="rId5"/>
    <p:sldId id="328" r:id="rId6"/>
    <p:sldId id="312" r:id="rId7"/>
    <p:sldId id="346" r:id="rId8"/>
    <p:sldId id="355" r:id="rId9"/>
    <p:sldId id="338" r:id="rId10"/>
    <p:sldId id="337" r:id="rId11"/>
    <p:sldId id="340" r:id="rId12"/>
    <p:sldId id="344" r:id="rId13"/>
    <p:sldId id="347" r:id="rId14"/>
    <p:sldId id="354" r:id="rId15"/>
    <p:sldId id="262" r:id="rId16"/>
    <p:sldId id="263" r:id="rId17"/>
    <p:sldId id="356" r:id="rId18"/>
    <p:sldId id="274" r:id="rId19"/>
    <p:sldId id="330" r:id="rId20"/>
    <p:sldId id="336" r:id="rId21"/>
    <p:sldId id="289" r:id="rId22"/>
    <p:sldId id="296" r:id="rId23"/>
    <p:sldId id="269" r:id="rId24"/>
    <p:sldId id="341" r:id="rId25"/>
    <p:sldId id="270" r:id="rId26"/>
    <p:sldId id="345" r:id="rId27"/>
    <p:sldId id="349" r:id="rId28"/>
    <p:sldId id="350" r:id="rId29"/>
    <p:sldId id="351" r:id="rId30"/>
    <p:sldId id="352" r:id="rId31"/>
    <p:sldId id="353" r:id="rId3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71C5E8"/>
    <a:srgbClr val="E6E7E8"/>
    <a:srgbClr val="DC4405"/>
    <a:srgbClr val="00ADEF"/>
    <a:srgbClr val="996600"/>
    <a:srgbClr val="F2A900"/>
    <a:srgbClr val="FFC72C"/>
    <a:srgbClr val="00B093"/>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1" autoAdjust="0"/>
    <p:restoredTop sz="94531" autoAdjust="0"/>
  </p:normalViewPr>
  <p:slideViewPr>
    <p:cSldViewPr snapToGrid="0">
      <p:cViewPr varScale="1">
        <p:scale>
          <a:sx n="76" d="100"/>
          <a:sy n="76" d="100"/>
        </p:scale>
        <p:origin x="2964" y="102"/>
      </p:cViewPr>
      <p:guideLst>
        <p:guide orient="horz" pos="2880"/>
        <p:guide pos="2160"/>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udebush, Hannah" userId="dfdc7856-5345-4c8c-b86b-5e6be02e76a0" providerId="ADAL" clId="{88737008-7194-4A7F-A1BB-40D8E6B3660E}"/>
    <pc:docChg chg="custSel modSld">
      <pc:chgData name="Roudebush, Hannah" userId="dfdc7856-5345-4c8c-b86b-5e6be02e76a0" providerId="ADAL" clId="{88737008-7194-4A7F-A1BB-40D8E6B3660E}" dt="2025-11-21T21:00:52.210" v="14" actId="13926"/>
      <pc:docMkLst>
        <pc:docMk/>
      </pc:docMkLst>
      <pc:sldChg chg="delSp mod">
        <pc:chgData name="Roudebush, Hannah" userId="dfdc7856-5345-4c8c-b86b-5e6be02e76a0" providerId="ADAL" clId="{88737008-7194-4A7F-A1BB-40D8E6B3660E}" dt="2025-11-21T21:00:06.342" v="0" actId="478"/>
        <pc:sldMkLst>
          <pc:docMk/>
          <pc:sldMk cId="1569527778" sldId="312"/>
        </pc:sldMkLst>
        <pc:spChg chg="del">
          <ac:chgData name="Roudebush, Hannah" userId="dfdc7856-5345-4c8c-b86b-5e6be02e76a0" providerId="ADAL" clId="{88737008-7194-4A7F-A1BB-40D8E6B3660E}" dt="2025-11-21T21:00:06.342" v="0" actId="478"/>
          <ac:spMkLst>
            <pc:docMk/>
            <pc:sldMk cId="1569527778" sldId="312"/>
            <ac:spMk id="3" creationId="{F1F6833D-9D59-DE20-33D6-0E7AD7DAC8BE}"/>
          </ac:spMkLst>
        </pc:spChg>
      </pc:sldChg>
      <pc:sldChg chg="addSp delSp modSp mod">
        <pc:chgData name="Roudebush, Hannah" userId="dfdc7856-5345-4c8c-b86b-5e6be02e76a0" providerId="ADAL" clId="{88737008-7194-4A7F-A1BB-40D8E6B3660E}" dt="2025-11-21T21:00:52.210" v="14" actId="13926"/>
        <pc:sldMkLst>
          <pc:docMk/>
          <pc:sldMk cId="25130289" sldId="338"/>
        </pc:sldMkLst>
        <pc:spChg chg="mod">
          <ac:chgData name="Roudebush, Hannah" userId="dfdc7856-5345-4c8c-b86b-5e6be02e76a0" providerId="ADAL" clId="{88737008-7194-4A7F-A1BB-40D8E6B3660E}" dt="2025-11-21T21:00:52.210" v="14" actId="13926"/>
          <ac:spMkLst>
            <pc:docMk/>
            <pc:sldMk cId="25130289" sldId="338"/>
            <ac:spMk id="3" creationId="{E8218A33-25E6-AE1D-5895-2436DBAA5E1B}"/>
          </ac:spMkLst>
        </pc:spChg>
        <pc:spChg chg="del mod">
          <ac:chgData name="Roudebush, Hannah" userId="dfdc7856-5345-4c8c-b86b-5e6be02e76a0" providerId="ADAL" clId="{88737008-7194-4A7F-A1BB-40D8E6B3660E}" dt="2025-11-21T21:00:24.665" v="5" actId="478"/>
          <ac:spMkLst>
            <pc:docMk/>
            <pc:sldMk cId="25130289" sldId="338"/>
            <ac:spMk id="4" creationId="{9DFBBD3B-3C2B-F1DD-A25F-46EBDF8CC705}"/>
          </ac:spMkLst>
        </pc:spChg>
        <pc:spChg chg="add mod">
          <ac:chgData name="Roudebush, Hannah" userId="dfdc7856-5345-4c8c-b86b-5e6be02e76a0" providerId="ADAL" clId="{88737008-7194-4A7F-A1BB-40D8E6B3660E}" dt="2025-11-21T21:00:43.763" v="13" actId="1076"/>
          <ac:spMkLst>
            <pc:docMk/>
            <pc:sldMk cId="25130289" sldId="338"/>
            <ac:spMk id="8" creationId="{1E84B91E-F39A-378E-41E1-96080F1891E6}"/>
          </ac:spMkLst>
        </pc:spChg>
        <pc:spChg chg="add mod">
          <ac:chgData name="Roudebush, Hannah" userId="dfdc7856-5345-4c8c-b86b-5e6be02e76a0" providerId="ADAL" clId="{88737008-7194-4A7F-A1BB-40D8E6B3660E}" dt="2025-11-21T21:00:37.134" v="11" actId="14100"/>
          <ac:spMkLst>
            <pc:docMk/>
            <pc:sldMk cId="25130289" sldId="338"/>
            <ac:spMk id="10" creationId="{B301C49C-A524-4315-A903-9C51CC0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43DE2-BD6E-4E07-91E4-2FA5E9307FC3}" type="datetimeFigureOut">
              <a:rPr lang="en-US" smtClean="0"/>
              <a:t>11/21/2025</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9077D-D9E5-4FF6-BE77-56B1FBC3ED19}" type="slidenum">
              <a:rPr lang="en-US" smtClean="0"/>
              <a:t>‹#›</a:t>
            </a:fld>
            <a:endParaRPr lang="en-US"/>
          </a:p>
        </p:txBody>
      </p:sp>
    </p:spTree>
    <p:extLst>
      <p:ext uri="{BB962C8B-B14F-4D97-AF65-F5344CB8AC3E}">
        <p14:creationId xmlns:p14="http://schemas.microsoft.com/office/powerpoint/2010/main" val="1468041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3</a:t>
            </a:fld>
            <a:endParaRPr lang="en-US"/>
          </a:p>
        </p:txBody>
      </p:sp>
    </p:spTree>
    <p:extLst>
      <p:ext uri="{BB962C8B-B14F-4D97-AF65-F5344CB8AC3E}">
        <p14:creationId xmlns:p14="http://schemas.microsoft.com/office/powerpoint/2010/main" val="155349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task cards can be printed and placed on the folder or envelope you use for each task. For example, print task cards equal to the number of class groups. Attach the task cards to folders, which inside would have the activities and necessary supplies for each task. </a:t>
            </a:r>
          </a:p>
        </p:txBody>
      </p:sp>
      <p:sp>
        <p:nvSpPr>
          <p:cNvPr id="4" name="Slide Number Placeholder 3"/>
          <p:cNvSpPr>
            <a:spLocks noGrp="1"/>
          </p:cNvSpPr>
          <p:nvPr>
            <p:ph type="sldNum" sz="quarter" idx="5"/>
          </p:nvPr>
        </p:nvSpPr>
        <p:spPr/>
        <p:txBody>
          <a:bodyPr/>
          <a:lstStyle/>
          <a:p>
            <a:fld id="{4829077D-D9E5-4FF6-BE77-56B1FBC3ED19}" type="slidenum">
              <a:rPr lang="en-US" smtClean="0"/>
              <a:t>15</a:t>
            </a:fld>
            <a:endParaRPr lang="en-US"/>
          </a:p>
        </p:txBody>
      </p:sp>
    </p:spTree>
    <p:extLst>
      <p:ext uri="{BB962C8B-B14F-4D97-AF65-F5344CB8AC3E}">
        <p14:creationId xmlns:p14="http://schemas.microsoft.com/office/powerpoint/2010/main" val="914769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task cards can be printed and placed on the folder or envelope you use for each task. For example, print task cards equal to the number of class groups. Attach the task cards to folders, which inside would have the activities and necessary supplies for each task. </a:t>
            </a:r>
          </a:p>
          <a:p>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16</a:t>
            </a:fld>
            <a:endParaRPr lang="en-US"/>
          </a:p>
        </p:txBody>
      </p:sp>
    </p:spTree>
    <p:extLst>
      <p:ext uri="{BB962C8B-B14F-4D97-AF65-F5344CB8AC3E}">
        <p14:creationId xmlns:p14="http://schemas.microsoft.com/office/powerpoint/2010/main" val="3427101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688A6-537F-2A67-051E-A13EBB32D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5C07B-DBBA-26F6-B557-63F6B9F7F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E9E77-1847-DC2F-844E-A04979AD87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task cards can be printed and placed on the folder or envelope you use for each task. For example, print task cards equal to the number of class groups. Attach the task cards to folders, which inside would have the activities and necessary supplies for each task. </a:t>
            </a:r>
          </a:p>
          <a:p>
            <a:endParaRPr lang="en-US" dirty="0"/>
          </a:p>
        </p:txBody>
      </p:sp>
      <p:sp>
        <p:nvSpPr>
          <p:cNvPr id="4" name="Slide Number Placeholder 3">
            <a:extLst>
              <a:ext uri="{FF2B5EF4-FFF2-40B4-BE49-F238E27FC236}">
                <a16:creationId xmlns:a16="http://schemas.microsoft.com/office/drawing/2014/main" id="{22505B05-1325-0D64-266F-0FCD5D5BD960}"/>
              </a:ext>
            </a:extLst>
          </p:cNvPr>
          <p:cNvSpPr>
            <a:spLocks noGrp="1"/>
          </p:cNvSpPr>
          <p:nvPr>
            <p:ph type="sldNum" sz="quarter" idx="5"/>
          </p:nvPr>
        </p:nvSpPr>
        <p:spPr/>
        <p:txBody>
          <a:bodyPr/>
          <a:lstStyle/>
          <a:p>
            <a:fld id="{4829077D-D9E5-4FF6-BE77-56B1FBC3ED19}" type="slidenum">
              <a:rPr lang="en-US" smtClean="0"/>
              <a:t>17</a:t>
            </a:fld>
            <a:endParaRPr lang="en-US"/>
          </a:p>
        </p:txBody>
      </p:sp>
    </p:spTree>
    <p:extLst>
      <p:ext uri="{BB962C8B-B14F-4D97-AF65-F5344CB8AC3E}">
        <p14:creationId xmlns:p14="http://schemas.microsoft.com/office/powerpoint/2010/main" val="1562032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per page to save on copies </a:t>
            </a:r>
          </a:p>
        </p:txBody>
      </p:sp>
      <p:sp>
        <p:nvSpPr>
          <p:cNvPr id="4" name="Slide Number Placeholder 3"/>
          <p:cNvSpPr>
            <a:spLocks noGrp="1"/>
          </p:cNvSpPr>
          <p:nvPr>
            <p:ph type="sldNum" sz="quarter" idx="5"/>
          </p:nvPr>
        </p:nvSpPr>
        <p:spPr/>
        <p:txBody>
          <a:bodyPr/>
          <a:lstStyle/>
          <a:p>
            <a:fld id="{4829077D-D9E5-4FF6-BE77-56B1FBC3ED19}" type="slidenum">
              <a:rPr lang="en-US" smtClean="0"/>
              <a:t>18</a:t>
            </a:fld>
            <a:endParaRPr lang="en-US"/>
          </a:p>
        </p:txBody>
      </p:sp>
    </p:spTree>
    <p:extLst>
      <p:ext uri="{BB962C8B-B14F-4D97-AF65-F5344CB8AC3E}">
        <p14:creationId xmlns:p14="http://schemas.microsoft.com/office/powerpoint/2010/main" val="411373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key to correctly color the image. For example, if the answer to question 1 is B, then I would color all the number 1s on the image black. </a:t>
            </a:r>
          </a:p>
        </p:txBody>
      </p:sp>
      <p:sp>
        <p:nvSpPr>
          <p:cNvPr id="4" name="Slide Number Placeholder 3"/>
          <p:cNvSpPr>
            <a:spLocks noGrp="1"/>
          </p:cNvSpPr>
          <p:nvPr>
            <p:ph type="sldNum" sz="quarter" idx="5"/>
          </p:nvPr>
        </p:nvSpPr>
        <p:spPr/>
        <p:txBody>
          <a:bodyPr/>
          <a:lstStyle/>
          <a:p>
            <a:fld id="{4829077D-D9E5-4FF6-BE77-56B1FBC3ED19}" type="slidenum">
              <a:rPr lang="en-US" smtClean="0"/>
              <a:t>19</a:t>
            </a:fld>
            <a:endParaRPr lang="en-US"/>
          </a:p>
        </p:txBody>
      </p:sp>
    </p:spTree>
    <p:extLst>
      <p:ext uri="{BB962C8B-B14F-4D97-AF65-F5344CB8AC3E}">
        <p14:creationId xmlns:p14="http://schemas.microsoft.com/office/powerpoint/2010/main" val="195480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key to correctly color the image. For example, if the answer to question 1 is B, then I would color all the number 1s on the image black. </a:t>
            </a:r>
          </a:p>
          <a:p>
            <a:endParaRPr lang="en-US" dirty="0"/>
          </a:p>
          <a:p>
            <a:r>
              <a:rPr lang="en-US" dirty="0"/>
              <a:t>It is recommended that you have a coloring sheet for every student in the group. </a:t>
            </a:r>
          </a:p>
        </p:txBody>
      </p:sp>
      <p:sp>
        <p:nvSpPr>
          <p:cNvPr id="4" name="Slide Number Placeholder 3"/>
          <p:cNvSpPr>
            <a:spLocks noGrp="1"/>
          </p:cNvSpPr>
          <p:nvPr>
            <p:ph type="sldNum" sz="quarter" idx="5"/>
          </p:nvPr>
        </p:nvSpPr>
        <p:spPr/>
        <p:txBody>
          <a:bodyPr/>
          <a:lstStyle/>
          <a:p>
            <a:fld id="{4829077D-D9E5-4FF6-BE77-56B1FBC3ED19}" type="slidenum">
              <a:rPr lang="en-US" smtClean="0"/>
              <a:t>20</a:t>
            </a:fld>
            <a:endParaRPr lang="en-US"/>
          </a:p>
        </p:txBody>
      </p:sp>
    </p:spTree>
    <p:extLst>
      <p:ext uri="{BB962C8B-B14F-4D97-AF65-F5344CB8AC3E}">
        <p14:creationId xmlns:p14="http://schemas.microsoft.com/office/powerpoint/2010/main" val="2667501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21</a:t>
            </a:fld>
            <a:endParaRPr lang="en-US"/>
          </a:p>
        </p:txBody>
      </p:sp>
    </p:spTree>
    <p:extLst>
      <p:ext uri="{BB962C8B-B14F-4D97-AF65-F5344CB8AC3E}">
        <p14:creationId xmlns:p14="http://schemas.microsoft.com/office/powerpoint/2010/main" val="3891286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match the correct answer to its corresponding question. Use a ruler to ensure straight lines. At the end, when all questions are answered correctly, the secret code will be revealed via the letters with no line through them. The code is “lava”.</a:t>
            </a:r>
          </a:p>
        </p:txBody>
      </p:sp>
      <p:sp>
        <p:nvSpPr>
          <p:cNvPr id="4" name="Slide Number Placeholder 3"/>
          <p:cNvSpPr>
            <a:spLocks noGrp="1"/>
          </p:cNvSpPr>
          <p:nvPr>
            <p:ph type="sldNum" sz="quarter" idx="5"/>
          </p:nvPr>
        </p:nvSpPr>
        <p:spPr/>
        <p:txBody>
          <a:bodyPr/>
          <a:lstStyle/>
          <a:p>
            <a:fld id="{4829077D-D9E5-4FF6-BE77-56B1FBC3ED19}" type="slidenum">
              <a:rPr lang="en-US" smtClean="0"/>
              <a:t>22</a:t>
            </a:fld>
            <a:endParaRPr lang="en-US"/>
          </a:p>
        </p:txBody>
      </p:sp>
    </p:spTree>
    <p:extLst>
      <p:ext uri="{BB962C8B-B14F-4D97-AF65-F5344CB8AC3E}">
        <p14:creationId xmlns:p14="http://schemas.microsoft.com/office/powerpoint/2010/main" val="133974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23</a:t>
            </a:fld>
            <a:endParaRPr lang="en-US"/>
          </a:p>
        </p:txBody>
      </p:sp>
    </p:spTree>
    <p:extLst>
      <p:ext uri="{BB962C8B-B14F-4D97-AF65-F5344CB8AC3E}">
        <p14:creationId xmlns:p14="http://schemas.microsoft.com/office/powerpoint/2010/main" val="3820108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DA120-7AA4-D3C7-15D5-0554A5A6A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B400C-EF4F-0F14-0C4E-D0987DB80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56202-5D2E-B78F-351F-6B18BFC589DE}"/>
              </a:ext>
            </a:extLst>
          </p:cNvPr>
          <p:cNvSpPr>
            <a:spLocks noGrp="1"/>
          </p:cNvSpPr>
          <p:nvPr>
            <p:ph type="body" idx="1"/>
          </p:nvPr>
        </p:nvSpPr>
        <p:spPr/>
        <p:txBody>
          <a:bodyPr/>
          <a:lstStyle/>
          <a:p>
            <a:pPr algn="just"/>
            <a:r>
              <a:rPr lang="en-US" dirty="0"/>
              <a:t>Students will record their one-word answers into the Task 23section of their answer key. </a:t>
            </a:r>
          </a:p>
          <a:p>
            <a:pPr algn="just"/>
            <a:r>
              <a:rPr lang="en-US" dirty="0"/>
              <a:t>The shaded boxes will reveal their code, which they will record. The code is “</a:t>
            </a:r>
            <a:r>
              <a:rPr lang="en-US"/>
              <a:t>cores”</a:t>
            </a:r>
            <a:endParaRPr lang="en-US" dirty="0"/>
          </a:p>
        </p:txBody>
      </p:sp>
      <p:sp>
        <p:nvSpPr>
          <p:cNvPr id="4" name="Slide Number Placeholder 3">
            <a:extLst>
              <a:ext uri="{FF2B5EF4-FFF2-40B4-BE49-F238E27FC236}">
                <a16:creationId xmlns:a16="http://schemas.microsoft.com/office/drawing/2014/main" id="{5BD089A3-4664-0449-8670-254ABE4EFEE1}"/>
              </a:ext>
            </a:extLst>
          </p:cNvPr>
          <p:cNvSpPr>
            <a:spLocks noGrp="1"/>
          </p:cNvSpPr>
          <p:nvPr>
            <p:ph type="sldNum" sz="quarter" idx="5"/>
          </p:nvPr>
        </p:nvSpPr>
        <p:spPr/>
        <p:txBody>
          <a:bodyPr/>
          <a:lstStyle/>
          <a:p>
            <a:fld id="{4829077D-D9E5-4FF6-BE77-56B1FBC3ED19}" type="slidenum">
              <a:rPr lang="en-US" smtClean="0"/>
              <a:t>24</a:t>
            </a:fld>
            <a:endParaRPr lang="en-US"/>
          </a:p>
        </p:txBody>
      </p:sp>
    </p:spTree>
    <p:extLst>
      <p:ext uri="{BB962C8B-B14F-4D97-AF65-F5344CB8AC3E}">
        <p14:creationId xmlns:p14="http://schemas.microsoft.com/office/powerpoint/2010/main" val="331377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4</a:t>
            </a:fld>
            <a:endParaRPr lang="en-US"/>
          </a:p>
        </p:txBody>
      </p:sp>
    </p:spTree>
    <p:extLst>
      <p:ext uri="{BB962C8B-B14F-4D97-AF65-F5344CB8AC3E}">
        <p14:creationId xmlns:p14="http://schemas.microsoft.com/office/powerpoint/2010/main" val="2179991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25</a:t>
            </a:fld>
            <a:endParaRPr lang="en-US"/>
          </a:p>
        </p:txBody>
      </p:sp>
    </p:spTree>
    <p:extLst>
      <p:ext uri="{BB962C8B-B14F-4D97-AF65-F5344CB8AC3E}">
        <p14:creationId xmlns:p14="http://schemas.microsoft.com/office/powerpoint/2010/main" val="910743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questions and answers are match accordingly, students will end with a hexagon shape. The words on the outer perimeter reveal the secret quote. </a:t>
            </a:r>
          </a:p>
          <a:p>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26</a:t>
            </a:fld>
            <a:endParaRPr lang="en-US"/>
          </a:p>
        </p:txBody>
      </p:sp>
    </p:spTree>
    <p:extLst>
      <p:ext uri="{BB962C8B-B14F-4D97-AF65-F5344CB8AC3E}">
        <p14:creationId xmlns:p14="http://schemas.microsoft.com/office/powerpoint/2010/main" val="226718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10F0-C40B-182C-B92C-E8B596C09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A3F98-C33C-CB56-0A82-B6BFA1F06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DE5C2-9C5C-4623-D08B-D6BC67AF61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269A00-3B21-A7F6-06F1-CF24A48B3AEC}"/>
              </a:ext>
            </a:extLst>
          </p:cNvPr>
          <p:cNvSpPr>
            <a:spLocks noGrp="1"/>
          </p:cNvSpPr>
          <p:nvPr>
            <p:ph type="sldNum" sz="quarter" idx="5"/>
          </p:nvPr>
        </p:nvSpPr>
        <p:spPr/>
        <p:txBody>
          <a:bodyPr/>
          <a:lstStyle/>
          <a:p>
            <a:fld id="{4829077D-D9E5-4FF6-BE77-56B1FBC3ED19}" type="slidenum">
              <a:rPr lang="en-US" smtClean="0"/>
              <a:t>27</a:t>
            </a:fld>
            <a:endParaRPr lang="en-US"/>
          </a:p>
        </p:txBody>
      </p:sp>
    </p:spTree>
    <p:extLst>
      <p:ext uri="{BB962C8B-B14F-4D97-AF65-F5344CB8AC3E}">
        <p14:creationId xmlns:p14="http://schemas.microsoft.com/office/powerpoint/2010/main" val="299467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documents are 2-per page to decrease the number of needed copies. Once cut-and-sort activities are printed and cut out, it is recommended to keep them in an envelope or bag for each group. Consider laminating for future use. </a:t>
            </a:r>
          </a:p>
          <a:p>
            <a:endParaRPr lang="en-US" dirty="0"/>
          </a:p>
          <a:p>
            <a:r>
              <a:rPr lang="en-US" dirty="0"/>
              <a:t>It is recommended that you make 1 copy per student of the coloring sheet (page 18).</a:t>
            </a:r>
          </a:p>
        </p:txBody>
      </p:sp>
      <p:sp>
        <p:nvSpPr>
          <p:cNvPr id="4" name="Slide Number Placeholder 3"/>
          <p:cNvSpPr>
            <a:spLocks noGrp="1"/>
          </p:cNvSpPr>
          <p:nvPr>
            <p:ph type="sldNum" sz="quarter" idx="5"/>
          </p:nvPr>
        </p:nvSpPr>
        <p:spPr/>
        <p:txBody>
          <a:bodyPr/>
          <a:lstStyle/>
          <a:p>
            <a:fld id="{4829077D-D9E5-4FF6-BE77-56B1FBC3ED19}" type="slidenum">
              <a:rPr lang="en-US" smtClean="0"/>
              <a:t>6</a:t>
            </a:fld>
            <a:endParaRPr lang="en-US"/>
          </a:p>
        </p:txBody>
      </p:sp>
    </p:spTree>
    <p:extLst>
      <p:ext uri="{BB962C8B-B14F-4D97-AF65-F5344CB8AC3E}">
        <p14:creationId xmlns:p14="http://schemas.microsoft.com/office/powerpoint/2010/main" val="164375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88832-044D-E4A1-1222-3C2AD4815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385A5-A7B8-0907-2EE5-E240094A8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999BD-0A5D-A0FD-6C4A-6F355FE506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410BF8-814B-FF72-C0CB-DA2CE33FF0C3}"/>
              </a:ext>
            </a:extLst>
          </p:cNvPr>
          <p:cNvSpPr>
            <a:spLocks noGrp="1"/>
          </p:cNvSpPr>
          <p:nvPr>
            <p:ph type="sldNum" sz="quarter" idx="5"/>
          </p:nvPr>
        </p:nvSpPr>
        <p:spPr/>
        <p:txBody>
          <a:bodyPr/>
          <a:lstStyle/>
          <a:p>
            <a:fld id="{4829077D-D9E5-4FF6-BE77-56B1FBC3ED19}" type="slidenum">
              <a:rPr lang="en-US" smtClean="0"/>
              <a:t>7</a:t>
            </a:fld>
            <a:endParaRPr lang="en-US"/>
          </a:p>
        </p:txBody>
      </p:sp>
    </p:spTree>
    <p:extLst>
      <p:ext uri="{BB962C8B-B14F-4D97-AF65-F5344CB8AC3E}">
        <p14:creationId xmlns:p14="http://schemas.microsoft.com/office/powerpoint/2010/main" val="1103417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CA396-02B9-BAAE-8D69-9AAA856FA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692F1-9CF0-1EDA-8697-D30B6652E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3D350-2CED-C0DD-DCC4-4C8EDEE888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B483F7-DFA7-9F1B-4FC1-914F7E2EEC00}"/>
              </a:ext>
            </a:extLst>
          </p:cNvPr>
          <p:cNvSpPr>
            <a:spLocks noGrp="1"/>
          </p:cNvSpPr>
          <p:nvPr>
            <p:ph type="sldNum" sz="quarter" idx="5"/>
          </p:nvPr>
        </p:nvSpPr>
        <p:spPr/>
        <p:txBody>
          <a:bodyPr/>
          <a:lstStyle/>
          <a:p>
            <a:fld id="{4829077D-D9E5-4FF6-BE77-56B1FBC3ED19}" type="slidenum">
              <a:rPr lang="en-US" smtClean="0"/>
              <a:t>8</a:t>
            </a:fld>
            <a:endParaRPr lang="en-US"/>
          </a:p>
        </p:txBody>
      </p:sp>
    </p:spTree>
    <p:extLst>
      <p:ext uri="{BB962C8B-B14F-4D97-AF65-F5344CB8AC3E}">
        <p14:creationId xmlns:p14="http://schemas.microsoft.com/office/powerpoint/2010/main" val="1294089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C1A2D-2C47-6F51-8110-F8CFEA1FD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27386-F2C8-EF7D-AC51-369390DA4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DDC3F-F7C1-D29D-6DBE-A1DD4D80C5B2}"/>
              </a:ext>
            </a:extLst>
          </p:cNvPr>
          <p:cNvSpPr>
            <a:spLocks noGrp="1"/>
          </p:cNvSpPr>
          <p:nvPr>
            <p:ph type="body" idx="1"/>
          </p:nvPr>
        </p:nvSpPr>
        <p:spPr/>
        <p:txBody>
          <a:bodyPr/>
          <a:lstStyle/>
          <a:p>
            <a:r>
              <a:rPr lang="en-US" dirty="0"/>
              <a:t>The letters without a line through them after all questions are answered correctly reveals the code “lava”.</a:t>
            </a:r>
          </a:p>
        </p:txBody>
      </p:sp>
      <p:sp>
        <p:nvSpPr>
          <p:cNvPr id="4" name="Slide Number Placeholder 3">
            <a:extLst>
              <a:ext uri="{FF2B5EF4-FFF2-40B4-BE49-F238E27FC236}">
                <a16:creationId xmlns:a16="http://schemas.microsoft.com/office/drawing/2014/main" id="{221B8033-BEAC-0CDC-825D-315933196820}"/>
              </a:ext>
            </a:extLst>
          </p:cNvPr>
          <p:cNvSpPr>
            <a:spLocks noGrp="1"/>
          </p:cNvSpPr>
          <p:nvPr>
            <p:ph type="sldNum" sz="quarter" idx="5"/>
          </p:nvPr>
        </p:nvSpPr>
        <p:spPr/>
        <p:txBody>
          <a:bodyPr/>
          <a:lstStyle/>
          <a:p>
            <a:fld id="{4829077D-D9E5-4FF6-BE77-56B1FBC3ED19}" type="slidenum">
              <a:rPr lang="en-US" smtClean="0"/>
              <a:t>11</a:t>
            </a:fld>
            <a:endParaRPr lang="en-US"/>
          </a:p>
        </p:txBody>
      </p:sp>
    </p:spTree>
    <p:extLst>
      <p:ext uri="{BB962C8B-B14F-4D97-AF65-F5344CB8AC3E}">
        <p14:creationId xmlns:p14="http://schemas.microsoft.com/office/powerpoint/2010/main" val="294626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32851-8EB8-7119-1C06-5E11FCC06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1655A-7E9A-D8BE-8BEC-BC0727D96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47A470-1278-F7EF-8C6D-4AF6291B8899}"/>
              </a:ext>
            </a:extLst>
          </p:cNvPr>
          <p:cNvSpPr>
            <a:spLocks noGrp="1"/>
          </p:cNvSpPr>
          <p:nvPr>
            <p:ph type="body" idx="1"/>
          </p:nvPr>
        </p:nvSpPr>
        <p:spPr/>
        <p:txBody>
          <a:bodyPr/>
          <a:lstStyle/>
          <a:p>
            <a:r>
              <a:rPr lang="en-US" dirty="0"/>
              <a:t>On the answer sheet, there will be shaded letters in each answer revealing a secret code word, which is “cores”.</a:t>
            </a:r>
          </a:p>
        </p:txBody>
      </p:sp>
      <p:sp>
        <p:nvSpPr>
          <p:cNvPr id="4" name="Slide Number Placeholder 3">
            <a:extLst>
              <a:ext uri="{FF2B5EF4-FFF2-40B4-BE49-F238E27FC236}">
                <a16:creationId xmlns:a16="http://schemas.microsoft.com/office/drawing/2014/main" id="{266A1BD8-139E-4611-6E7C-CA21B42BECE6}"/>
              </a:ext>
            </a:extLst>
          </p:cNvPr>
          <p:cNvSpPr>
            <a:spLocks noGrp="1"/>
          </p:cNvSpPr>
          <p:nvPr>
            <p:ph type="sldNum" sz="quarter" idx="5"/>
          </p:nvPr>
        </p:nvSpPr>
        <p:spPr/>
        <p:txBody>
          <a:bodyPr/>
          <a:lstStyle/>
          <a:p>
            <a:fld id="{4829077D-D9E5-4FF6-BE77-56B1FBC3ED19}" type="slidenum">
              <a:rPr lang="en-US" smtClean="0"/>
              <a:t>12</a:t>
            </a:fld>
            <a:endParaRPr lang="en-US"/>
          </a:p>
        </p:txBody>
      </p:sp>
    </p:spTree>
    <p:extLst>
      <p:ext uri="{BB962C8B-B14F-4D97-AF65-F5344CB8AC3E}">
        <p14:creationId xmlns:p14="http://schemas.microsoft.com/office/powerpoint/2010/main" val="55319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9FA3F-A3C6-87E5-5F20-6D1BCDD34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A85C1-7ED7-EEF5-FCAB-AF0EAF838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17D88-CEB8-7D25-F3DC-4252D628861D}"/>
              </a:ext>
            </a:extLst>
          </p:cNvPr>
          <p:cNvSpPr>
            <a:spLocks noGrp="1"/>
          </p:cNvSpPr>
          <p:nvPr>
            <p:ph type="body" idx="1"/>
          </p:nvPr>
        </p:nvSpPr>
        <p:spPr/>
        <p:txBody>
          <a:bodyPr/>
          <a:lstStyle/>
          <a:p>
            <a:r>
              <a:rPr lang="en-US" dirty="0"/>
              <a:t>When the questions and answers are match accordingly, students will end with a hexagon shape. The words on the outer perimeter reveal the secret quote. </a:t>
            </a:r>
          </a:p>
        </p:txBody>
      </p:sp>
      <p:sp>
        <p:nvSpPr>
          <p:cNvPr id="4" name="Slide Number Placeholder 3">
            <a:extLst>
              <a:ext uri="{FF2B5EF4-FFF2-40B4-BE49-F238E27FC236}">
                <a16:creationId xmlns:a16="http://schemas.microsoft.com/office/drawing/2014/main" id="{C80CCF4B-2FCB-1B40-C500-641134C9FEBC}"/>
              </a:ext>
            </a:extLst>
          </p:cNvPr>
          <p:cNvSpPr>
            <a:spLocks noGrp="1"/>
          </p:cNvSpPr>
          <p:nvPr>
            <p:ph type="sldNum" sz="quarter" idx="5"/>
          </p:nvPr>
        </p:nvSpPr>
        <p:spPr/>
        <p:txBody>
          <a:bodyPr/>
          <a:lstStyle/>
          <a:p>
            <a:fld id="{4829077D-D9E5-4FF6-BE77-56B1FBC3ED19}" type="slidenum">
              <a:rPr lang="en-US" smtClean="0"/>
              <a:t>13</a:t>
            </a:fld>
            <a:endParaRPr lang="en-US"/>
          </a:p>
        </p:txBody>
      </p:sp>
    </p:spTree>
    <p:extLst>
      <p:ext uri="{BB962C8B-B14F-4D97-AF65-F5344CB8AC3E}">
        <p14:creationId xmlns:p14="http://schemas.microsoft.com/office/powerpoint/2010/main" val="335932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DBC3E-E41D-B83E-062B-483B52832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2C87E-A71A-9654-39EA-51C972283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58B27-F4F9-34FE-6596-A9029B23FD50}"/>
              </a:ext>
            </a:extLst>
          </p:cNvPr>
          <p:cNvSpPr>
            <a:spLocks noGrp="1"/>
          </p:cNvSpPr>
          <p:nvPr>
            <p:ph type="body" idx="1"/>
          </p:nvPr>
        </p:nvSpPr>
        <p:spPr/>
        <p:txBody>
          <a:bodyPr/>
          <a:lstStyle/>
          <a:p>
            <a:r>
              <a:rPr lang="en-US" dirty="0"/>
              <a:t>The shaded letters will be unscrambled to reveal the final code, “mineral”. </a:t>
            </a:r>
          </a:p>
        </p:txBody>
      </p:sp>
      <p:sp>
        <p:nvSpPr>
          <p:cNvPr id="4" name="Slide Number Placeholder 3">
            <a:extLst>
              <a:ext uri="{FF2B5EF4-FFF2-40B4-BE49-F238E27FC236}">
                <a16:creationId xmlns:a16="http://schemas.microsoft.com/office/drawing/2014/main" id="{2B5D29DF-4B6B-2DDD-CBE7-4C868D9F91DF}"/>
              </a:ext>
            </a:extLst>
          </p:cNvPr>
          <p:cNvSpPr>
            <a:spLocks noGrp="1"/>
          </p:cNvSpPr>
          <p:nvPr>
            <p:ph type="sldNum" sz="quarter" idx="5"/>
          </p:nvPr>
        </p:nvSpPr>
        <p:spPr/>
        <p:txBody>
          <a:bodyPr/>
          <a:lstStyle/>
          <a:p>
            <a:fld id="{4829077D-D9E5-4FF6-BE77-56B1FBC3ED19}" type="slidenum">
              <a:rPr lang="en-US" smtClean="0"/>
              <a:t>14</a:t>
            </a:fld>
            <a:endParaRPr lang="en-US"/>
          </a:p>
        </p:txBody>
      </p:sp>
    </p:spTree>
    <p:extLst>
      <p:ext uri="{BB962C8B-B14F-4D97-AF65-F5344CB8AC3E}">
        <p14:creationId xmlns:p14="http://schemas.microsoft.com/office/powerpoint/2010/main" val="3689604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F194B5-E5F3-43DE-85AD-AAA13EC0344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73643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194B5-E5F3-43DE-85AD-AAA13EC0344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4159733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194B5-E5F3-43DE-85AD-AAA13EC0344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44329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194B5-E5F3-43DE-85AD-AAA13EC0344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214644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F194B5-E5F3-43DE-85AD-AAA13EC0344B}"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248260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F194B5-E5F3-43DE-85AD-AAA13EC0344B}"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2817500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F194B5-E5F3-43DE-85AD-AAA13EC0344B}" type="datetimeFigureOut">
              <a:rPr lang="en-US" smtClean="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3557967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F194B5-E5F3-43DE-85AD-AAA13EC0344B}"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4250198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194B5-E5F3-43DE-85AD-AAA13EC0344B}"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385455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CF194B5-E5F3-43DE-85AD-AAA13EC0344B}"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2801436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CF194B5-E5F3-43DE-85AD-AAA13EC0344B}"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388532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2CF194B5-E5F3-43DE-85AD-AAA13EC0344B}" type="datetimeFigureOut">
              <a:rPr lang="en-US" smtClean="0"/>
              <a:t>11/21/2025</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675668A1-656D-4497-B8C3-3877B7AB1398}" type="slidenum">
              <a:rPr lang="en-US" smtClean="0"/>
              <a:t>‹#›</a:t>
            </a:fld>
            <a:endParaRPr lang="en-US"/>
          </a:p>
        </p:txBody>
      </p:sp>
    </p:spTree>
    <p:extLst>
      <p:ext uri="{BB962C8B-B14F-4D97-AF65-F5344CB8AC3E}">
        <p14:creationId xmlns:p14="http://schemas.microsoft.com/office/powerpoint/2010/main" val="41413574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6.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hyperlink" Target="https://link.gale.com/apps/doc/LOLNSR487130022/NGMK?&amp;sid=bookmark-NGMK&amp;xid=cc2f30d7&amp;pg=146" TargetMode="External"/><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hyperlink" Target="https://link.gale.com/apps/doc/GSGBVM852551519/NGMK?&amp;sid=bookmark-NGMK&amp;xid=1252d0b1" TargetMode="External"/><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hyperlink" Target="https://link.gale.com/apps/doc/JDBDNT273642099/NGMK?&amp;sid=bookmark-NGMK&amp;xid=6ce1ce10&amp;pg=15" TargetMode="External"/><Relationship Id="rId11" Type="http://schemas.openxmlformats.org/officeDocument/2006/relationships/image" Target="../media/image6.png"/><Relationship Id="rId5" Type="http://schemas.openxmlformats.org/officeDocument/2006/relationships/hyperlink" Target="https://link.gale.com/apps/doc/JDBDNT273642099/NGMK?&amp;sid=bookmark-NGMK&amp;xid=6ce1ce10&amp;pg=23" TargetMode="External"/><Relationship Id="rId10" Type="http://schemas.openxmlformats.org/officeDocument/2006/relationships/image" Target="../media/image5.png"/><Relationship Id="rId4" Type="http://schemas.openxmlformats.org/officeDocument/2006/relationships/hyperlink" Target="https://link.gale.com/apps/doc/UGRBLX909146455/NGMK?&amp;sid=bookmark-NGMK&amp;xid=91d132f6&amp;pg=19" TargetMode="Externa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ose-up of colorful pebbles">
            <a:extLst>
              <a:ext uri="{FF2B5EF4-FFF2-40B4-BE49-F238E27FC236}">
                <a16:creationId xmlns:a16="http://schemas.microsoft.com/office/drawing/2014/main" id="{C6FF795A-3D1D-2038-9F2A-BE9399514603}"/>
              </a:ext>
            </a:extLst>
          </p:cNvPr>
          <p:cNvPicPr>
            <a:picLocks noChangeAspect="1"/>
          </p:cNvPicPr>
          <p:nvPr/>
        </p:nvPicPr>
        <p:blipFill>
          <a:blip r:embed="rId2">
            <a:extLst>
              <a:ext uri="{28A0092B-C50C-407E-A947-70E740481C1C}">
                <a14:useLocalDpi xmlns:a14="http://schemas.microsoft.com/office/drawing/2010/main" val="0"/>
              </a:ext>
            </a:extLst>
          </a:blip>
          <a:srcRect r="16537"/>
          <a:stretch/>
        </p:blipFill>
        <p:spPr>
          <a:xfrm rot="5400000">
            <a:off x="-875373" y="875371"/>
            <a:ext cx="8608742" cy="6857999"/>
          </a:xfrm>
          <a:prstGeom prst="rect">
            <a:avLst/>
          </a:prstGeom>
          <a:solidFill>
            <a:srgbClr val="003865"/>
          </a:solidFill>
        </p:spPr>
      </p:pic>
      <p:grpSp>
        <p:nvGrpSpPr>
          <p:cNvPr id="2" name="Group 1">
            <a:extLst>
              <a:ext uri="{FF2B5EF4-FFF2-40B4-BE49-F238E27FC236}">
                <a16:creationId xmlns:a16="http://schemas.microsoft.com/office/drawing/2014/main" id="{8753008F-2937-FE93-6396-2872D01A6FE6}"/>
              </a:ext>
            </a:extLst>
          </p:cNvPr>
          <p:cNvGrpSpPr/>
          <p:nvPr/>
        </p:nvGrpSpPr>
        <p:grpSpPr>
          <a:xfrm>
            <a:off x="0" y="8608741"/>
            <a:ext cx="6858000" cy="535259"/>
            <a:chOff x="0" y="8608741"/>
            <a:chExt cx="6858000" cy="535259"/>
          </a:xfrm>
        </p:grpSpPr>
        <p:sp>
          <p:nvSpPr>
            <p:cNvPr id="3" name="Rectangle 2">
              <a:extLst>
                <a:ext uri="{FF2B5EF4-FFF2-40B4-BE49-F238E27FC236}">
                  <a16:creationId xmlns:a16="http://schemas.microsoft.com/office/drawing/2014/main" id="{64F30C38-CD35-ACED-A919-426B259EBF74}"/>
                </a:ext>
              </a:extLst>
            </p:cNvPr>
            <p:cNvSpPr/>
            <p:nvPr/>
          </p:nvSpPr>
          <p:spPr>
            <a:xfrm>
              <a:off x="0" y="8608741"/>
              <a:ext cx="6858000"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DFECC8-45E3-A2E5-C2FD-23287339C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14436E2-2F75-6006-2A99-D018A5E90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7" name="Rectangle 6">
            <a:extLst>
              <a:ext uri="{FF2B5EF4-FFF2-40B4-BE49-F238E27FC236}">
                <a16:creationId xmlns:a16="http://schemas.microsoft.com/office/drawing/2014/main" id="{6C00A66A-2329-DBB3-7475-EA2FEE922D83}"/>
              </a:ext>
            </a:extLst>
          </p:cNvPr>
          <p:cNvSpPr/>
          <p:nvPr/>
        </p:nvSpPr>
        <p:spPr>
          <a:xfrm>
            <a:off x="224467" y="142080"/>
            <a:ext cx="2952324" cy="2176117"/>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latin typeface="Open Sans" panose="020B0606030504020204" pitchFamily="34" charset="0"/>
                <a:ea typeface="Open Sans" panose="020B0606030504020204" pitchFamily="34" charset="0"/>
                <a:cs typeface="Open Sans" panose="020B0606030504020204" pitchFamily="34" charset="0"/>
              </a:rPr>
              <a:t>GALE PRESENTS: NATIONAL GEOGRAPHIC KIDS</a:t>
            </a:r>
          </a:p>
          <a:p>
            <a:pPr algn="ctr"/>
            <a:r>
              <a:rPr lang="en-US" sz="2000" b="1" dirty="0">
                <a:latin typeface="Open Sans" panose="020B0606030504020204" pitchFamily="34" charset="0"/>
                <a:ea typeface="Open Sans" panose="020B0606030504020204" pitchFamily="34" charset="0"/>
                <a:cs typeface="Open Sans" panose="020B0606030504020204" pitchFamily="34" charset="0"/>
              </a:rPr>
              <a:t>Rocks and Minerals Escape Room</a:t>
            </a:r>
          </a:p>
        </p:txBody>
      </p:sp>
    </p:spTree>
    <p:extLst>
      <p:ext uri="{BB962C8B-B14F-4D97-AF65-F5344CB8AC3E}">
        <p14:creationId xmlns:p14="http://schemas.microsoft.com/office/powerpoint/2010/main" val="1347299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5E008-01BD-6446-9C1D-B449FD96C0C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BF0FA29-AD75-E0C9-7EB3-615E07345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826551" y="8085728"/>
            <a:ext cx="1671241" cy="157320"/>
          </a:xfrm>
          <a:prstGeom prst="rect">
            <a:avLst/>
          </a:prstGeom>
        </p:spPr>
      </p:pic>
      <p:pic>
        <p:nvPicPr>
          <p:cNvPr id="3" name="Picture 2" descr="Logo&#10;&#10;Description automatically generated">
            <a:extLst>
              <a:ext uri="{FF2B5EF4-FFF2-40B4-BE49-F238E27FC236}">
                <a16:creationId xmlns:a16="http://schemas.microsoft.com/office/drawing/2014/main" id="{76EBABF6-EDCB-2A3F-C6C4-39FF6D6D7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9997" y="495617"/>
            <a:ext cx="992459" cy="289209"/>
          </a:xfrm>
          <a:prstGeom prst="rect">
            <a:avLst/>
          </a:prstGeom>
        </p:spPr>
      </p:pic>
      <p:pic>
        <p:nvPicPr>
          <p:cNvPr id="5" name="Picture 4">
            <a:extLst>
              <a:ext uri="{FF2B5EF4-FFF2-40B4-BE49-F238E27FC236}">
                <a16:creationId xmlns:a16="http://schemas.microsoft.com/office/drawing/2014/main" id="{49E34820-88FA-F8C3-8F33-2FD77161437E}"/>
              </a:ext>
            </a:extLst>
          </p:cNvPr>
          <p:cNvPicPr>
            <a:picLocks noChangeAspect="1"/>
          </p:cNvPicPr>
          <p:nvPr/>
        </p:nvPicPr>
        <p:blipFill>
          <a:blip r:embed="rId4"/>
          <a:stretch>
            <a:fillRect/>
          </a:stretch>
        </p:blipFill>
        <p:spPr>
          <a:xfrm rot="16200000">
            <a:off x="-673737" y="1512071"/>
            <a:ext cx="7892740" cy="6119858"/>
          </a:xfrm>
          <a:prstGeom prst="rect">
            <a:avLst/>
          </a:prstGeom>
        </p:spPr>
      </p:pic>
      <p:sp>
        <p:nvSpPr>
          <p:cNvPr id="4" name="TextBox 3">
            <a:extLst>
              <a:ext uri="{FF2B5EF4-FFF2-40B4-BE49-F238E27FC236}">
                <a16:creationId xmlns:a16="http://schemas.microsoft.com/office/drawing/2014/main" id="{6F856EA7-1AF7-967E-4231-24AE612B70CD}"/>
              </a:ext>
            </a:extLst>
          </p:cNvPr>
          <p:cNvSpPr txBox="1"/>
          <p:nvPr/>
        </p:nvSpPr>
        <p:spPr>
          <a:xfrm>
            <a:off x="245180" y="273587"/>
            <a:ext cx="6087383" cy="307777"/>
          </a:xfrm>
          <a:prstGeom prst="rect">
            <a:avLst/>
          </a:prstGeom>
          <a:solidFill>
            <a:srgbClr val="E6E7E8"/>
          </a:solidFill>
        </p:spPr>
        <p:txBody>
          <a:bodyPr wrap="square" rtlCol="0">
            <a:spAutoFit/>
          </a:bodyPr>
          <a:lstStyle/>
          <a:p>
            <a:pPr algn="ctr"/>
            <a:r>
              <a:rPr lang="en-US" sz="1400" b="1" dirty="0">
                <a:highlight>
                  <a:srgbClr val="FFFF00"/>
                </a:highlight>
                <a:latin typeface="DIN Offc" panose="020B0504020101010102" pitchFamily="34" charset="0"/>
              </a:rPr>
              <a:t>TASK 1 – ANSWER KEY</a:t>
            </a:r>
          </a:p>
        </p:txBody>
      </p:sp>
      <p:sp>
        <p:nvSpPr>
          <p:cNvPr id="6" name="TextBox 5">
            <a:extLst>
              <a:ext uri="{FF2B5EF4-FFF2-40B4-BE49-F238E27FC236}">
                <a16:creationId xmlns:a16="http://schemas.microsoft.com/office/drawing/2014/main" id="{FCC5E6EE-A0DD-EF13-9BED-3F770AB39409}"/>
              </a:ext>
            </a:extLst>
          </p:cNvPr>
          <p:cNvSpPr txBox="1"/>
          <p:nvPr/>
        </p:nvSpPr>
        <p:spPr>
          <a:xfrm>
            <a:off x="245180" y="8570427"/>
            <a:ext cx="6087383" cy="307777"/>
          </a:xfrm>
          <a:prstGeom prst="rect">
            <a:avLst/>
          </a:prstGeom>
          <a:solidFill>
            <a:srgbClr val="E6E7E8"/>
          </a:solidFill>
        </p:spPr>
        <p:txBody>
          <a:bodyPr wrap="square" rtlCol="0">
            <a:spAutoFit/>
          </a:bodyPr>
          <a:lstStyle/>
          <a:p>
            <a:pPr algn="ctr"/>
            <a:r>
              <a:rPr lang="en-US" sz="1400" b="1" dirty="0">
                <a:latin typeface="DIN Offc" panose="020B0504020101010102" pitchFamily="34" charset="0"/>
              </a:rPr>
              <a:t>CODE: </a:t>
            </a:r>
            <a:r>
              <a:rPr lang="en-US" sz="1400" b="1" dirty="0">
                <a:highlight>
                  <a:srgbClr val="FFFF00"/>
                </a:highlight>
                <a:latin typeface="DIN Offc" panose="020B0504020101010102" pitchFamily="34" charset="0"/>
              </a:rPr>
              <a:t>VOLCANO</a:t>
            </a:r>
          </a:p>
        </p:txBody>
      </p:sp>
    </p:spTree>
    <p:extLst>
      <p:ext uri="{BB962C8B-B14F-4D97-AF65-F5344CB8AC3E}">
        <p14:creationId xmlns:p14="http://schemas.microsoft.com/office/powerpoint/2010/main" val="3206543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04B4C-29E4-78B1-56A4-D57CA4A9582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52CBAF-507E-8DF3-3859-EEA46FFA1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298D767D-3249-D8B5-4A21-522B119CE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aphicFrame>
        <p:nvGraphicFramePr>
          <p:cNvPr id="34" name="Table 33">
            <a:extLst>
              <a:ext uri="{FF2B5EF4-FFF2-40B4-BE49-F238E27FC236}">
                <a16:creationId xmlns:a16="http://schemas.microsoft.com/office/drawing/2014/main" id="{7180EBA3-C98F-0B54-9E79-7C7BE88F89E8}"/>
              </a:ext>
            </a:extLst>
          </p:cNvPr>
          <p:cNvGraphicFramePr>
            <a:graphicFrameLocks noGrp="1"/>
          </p:cNvGraphicFramePr>
          <p:nvPr>
            <p:extLst>
              <p:ext uri="{D42A27DB-BD31-4B8C-83A1-F6EECF244321}">
                <p14:modId xmlns:p14="http://schemas.microsoft.com/office/powerpoint/2010/main" val="2150649587"/>
              </p:ext>
            </p:extLst>
          </p:nvPr>
        </p:nvGraphicFramePr>
        <p:xfrm>
          <a:off x="224467" y="528598"/>
          <a:ext cx="6409066" cy="7529385"/>
        </p:xfrm>
        <a:graphic>
          <a:graphicData uri="http://schemas.openxmlformats.org/drawingml/2006/table">
            <a:tbl>
              <a:tblPr firstRow="1" bandRow="1">
                <a:tableStyleId>{5C22544A-7EE6-4342-B048-85BDC9FD1C3A}</a:tableStyleId>
              </a:tblPr>
              <a:tblGrid>
                <a:gridCol w="1281813">
                  <a:extLst>
                    <a:ext uri="{9D8B030D-6E8A-4147-A177-3AD203B41FA5}">
                      <a16:colId xmlns:a16="http://schemas.microsoft.com/office/drawing/2014/main" val="2783079503"/>
                    </a:ext>
                  </a:extLst>
                </a:gridCol>
                <a:gridCol w="923969">
                  <a:extLst>
                    <a:ext uri="{9D8B030D-6E8A-4147-A177-3AD203B41FA5}">
                      <a16:colId xmlns:a16="http://schemas.microsoft.com/office/drawing/2014/main" val="998803438"/>
                    </a:ext>
                  </a:extLst>
                </a:gridCol>
                <a:gridCol w="923969">
                  <a:extLst>
                    <a:ext uri="{9D8B030D-6E8A-4147-A177-3AD203B41FA5}">
                      <a16:colId xmlns:a16="http://schemas.microsoft.com/office/drawing/2014/main" val="2757497144"/>
                    </a:ext>
                  </a:extLst>
                </a:gridCol>
                <a:gridCol w="923969">
                  <a:extLst>
                    <a:ext uri="{9D8B030D-6E8A-4147-A177-3AD203B41FA5}">
                      <a16:colId xmlns:a16="http://schemas.microsoft.com/office/drawing/2014/main" val="3106046455"/>
                    </a:ext>
                  </a:extLst>
                </a:gridCol>
                <a:gridCol w="2355346">
                  <a:extLst>
                    <a:ext uri="{9D8B030D-6E8A-4147-A177-3AD203B41FA5}">
                      <a16:colId xmlns:a16="http://schemas.microsoft.com/office/drawing/2014/main" val="2204228754"/>
                    </a:ext>
                  </a:extLst>
                </a:gridCol>
              </a:tblGrid>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Volcano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Rocks from the surface get buried and pushed back into the Earth where they are heated and squeezed. The minerals slowly change to form metamorphic rocks.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9960627"/>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Tectonic 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Wind, rain, and ice break down rocks to form sediment. The sediment is carried downhill and deposited in lakes or the ocean.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1419199"/>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Erosion And Deposition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Mineral-rich water evaporates, causing crystals of sedimentary rocks to grow.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1123926"/>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Lithification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Underground heat causes minerals to melt to form magma. Some of this magma moves to the surface to form lava, and some cools in place to form new plutonic igneous rocks.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0464863"/>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Magma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New igneous rocks form from cold lava flowing out of volcanoes at the Earth's surface.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7992501"/>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Evaporation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Loose sediment gets compacted and cemented together to form new sedimentary rocks.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415779"/>
                  </a:ext>
                </a:extLst>
              </a:tr>
            </a:tbl>
          </a:graphicData>
        </a:graphic>
      </p:graphicFrame>
      <p:cxnSp>
        <p:nvCxnSpPr>
          <p:cNvPr id="36" name="Straight Connector 35">
            <a:extLst>
              <a:ext uri="{FF2B5EF4-FFF2-40B4-BE49-F238E27FC236}">
                <a16:creationId xmlns:a16="http://schemas.microsoft.com/office/drawing/2014/main" id="{A1CF3CD7-493E-D852-498D-B0FB6FDD2D8D}"/>
              </a:ext>
            </a:extLst>
          </p:cNvPr>
          <p:cNvCxnSpPr>
            <a:cxnSpLocks/>
          </p:cNvCxnSpPr>
          <p:nvPr/>
        </p:nvCxnSpPr>
        <p:spPr>
          <a:xfrm flipV="1">
            <a:off x="1717589" y="4988169"/>
            <a:ext cx="2323070" cy="1285103"/>
          </a:xfrm>
          <a:prstGeom prst="line">
            <a:avLst/>
          </a:prstGeom>
          <a:ln w="38100">
            <a:solidFill>
              <a:srgbClr val="00ADE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A7CDE19-EA17-A8EB-FAD8-371A6C67F6A7}"/>
              </a:ext>
            </a:extLst>
          </p:cNvPr>
          <p:cNvCxnSpPr/>
          <p:nvPr/>
        </p:nvCxnSpPr>
        <p:spPr>
          <a:xfrm>
            <a:off x="1717589" y="1231715"/>
            <a:ext cx="2323070" cy="5041557"/>
          </a:xfrm>
          <a:prstGeom prst="line">
            <a:avLst/>
          </a:prstGeom>
          <a:ln w="38100">
            <a:solidFill>
              <a:srgbClr val="00ADE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5AAFDD-3121-98A0-C877-17532CE7C5C5}"/>
              </a:ext>
            </a:extLst>
          </p:cNvPr>
          <p:cNvCxnSpPr/>
          <p:nvPr/>
        </p:nvCxnSpPr>
        <p:spPr>
          <a:xfrm flipV="1">
            <a:off x="1717589" y="2430320"/>
            <a:ext cx="2323070" cy="1272746"/>
          </a:xfrm>
          <a:prstGeom prst="line">
            <a:avLst/>
          </a:prstGeom>
          <a:ln w="38100">
            <a:solidFill>
              <a:srgbClr val="00ADE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290721E-10C9-3CC6-CBE0-258C7EC703AD}"/>
              </a:ext>
            </a:extLst>
          </p:cNvPr>
          <p:cNvCxnSpPr/>
          <p:nvPr/>
        </p:nvCxnSpPr>
        <p:spPr>
          <a:xfrm>
            <a:off x="1717589" y="4988169"/>
            <a:ext cx="2323070" cy="2544451"/>
          </a:xfrm>
          <a:prstGeom prst="line">
            <a:avLst/>
          </a:prstGeom>
          <a:ln w="38100">
            <a:solidFill>
              <a:srgbClr val="00ADE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0539E19-674E-A793-4AA6-49EB3E0610F5}"/>
              </a:ext>
            </a:extLst>
          </p:cNvPr>
          <p:cNvCxnSpPr/>
          <p:nvPr/>
        </p:nvCxnSpPr>
        <p:spPr>
          <a:xfrm flipV="1">
            <a:off x="1717589" y="3703066"/>
            <a:ext cx="2323070" cy="3765213"/>
          </a:xfrm>
          <a:prstGeom prst="line">
            <a:avLst/>
          </a:prstGeom>
          <a:ln w="38100">
            <a:solidFill>
              <a:srgbClr val="00ADE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91723D3-D311-A4CF-BAF4-7FA2F02D6E0B}"/>
              </a:ext>
            </a:extLst>
          </p:cNvPr>
          <p:cNvCxnSpPr/>
          <p:nvPr/>
        </p:nvCxnSpPr>
        <p:spPr>
          <a:xfrm flipV="1">
            <a:off x="1717589" y="1199356"/>
            <a:ext cx="2323070" cy="1198605"/>
          </a:xfrm>
          <a:prstGeom prst="line">
            <a:avLst/>
          </a:prstGeom>
          <a:ln w="38100">
            <a:solidFill>
              <a:srgbClr val="00ADEF"/>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F8592AF-A20A-D727-5731-F04A90AAE492}"/>
              </a:ext>
            </a:extLst>
          </p:cNvPr>
          <p:cNvSpPr txBox="1"/>
          <p:nvPr/>
        </p:nvSpPr>
        <p:spPr>
          <a:xfrm>
            <a:off x="2656703" y="2329757"/>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L</a:t>
            </a:r>
          </a:p>
        </p:txBody>
      </p:sp>
      <p:sp>
        <p:nvSpPr>
          <p:cNvPr id="57" name="TextBox 56">
            <a:extLst>
              <a:ext uri="{FF2B5EF4-FFF2-40B4-BE49-F238E27FC236}">
                <a16:creationId xmlns:a16="http://schemas.microsoft.com/office/drawing/2014/main" id="{1542DED5-4476-A90D-A5AA-3EC1BCEF704E}"/>
              </a:ext>
            </a:extLst>
          </p:cNvPr>
          <p:cNvSpPr txBox="1"/>
          <p:nvPr/>
        </p:nvSpPr>
        <p:spPr>
          <a:xfrm>
            <a:off x="2551671" y="4695810"/>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58" name="TextBox 57">
            <a:extLst>
              <a:ext uri="{FF2B5EF4-FFF2-40B4-BE49-F238E27FC236}">
                <a16:creationId xmlns:a16="http://schemas.microsoft.com/office/drawing/2014/main" id="{ED8EF69D-8B98-C690-7F49-14ACAECF1FB3}"/>
              </a:ext>
            </a:extLst>
          </p:cNvPr>
          <p:cNvSpPr txBox="1"/>
          <p:nvPr/>
        </p:nvSpPr>
        <p:spPr>
          <a:xfrm>
            <a:off x="2879124" y="5897850"/>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V</a:t>
            </a:r>
          </a:p>
        </p:txBody>
      </p:sp>
      <p:sp>
        <p:nvSpPr>
          <p:cNvPr id="59" name="TextBox 58">
            <a:extLst>
              <a:ext uri="{FF2B5EF4-FFF2-40B4-BE49-F238E27FC236}">
                <a16:creationId xmlns:a16="http://schemas.microsoft.com/office/drawing/2014/main" id="{E5E1487D-6740-9070-EFA8-4E96D16B1BA5}"/>
              </a:ext>
            </a:extLst>
          </p:cNvPr>
          <p:cNvSpPr txBox="1"/>
          <p:nvPr/>
        </p:nvSpPr>
        <p:spPr>
          <a:xfrm>
            <a:off x="2551670" y="7198109"/>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60" name="TextBox 59">
            <a:extLst>
              <a:ext uri="{FF2B5EF4-FFF2-40B4-BE49-F238E27FC236}">
                <a16:creationId xmlns:a16="http://schemas.microsoft.com/office/drawing/2014/main" id="{E58AD4A5-0FE4-22B7-ED6E-1D6E19DAF0E3}"/>
              </a:ext>
            </a:extLst>
          </p:cNvPr>
          <p:cNvSpPr txBox="1"/>
          <p:nvPr/>
        </p:nvSpPr>
        <p:spPr>
          <a:xfrm>
            <a:off x="2035776" y="6497316"/>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E</a:t>
            </a:r>
          </a:p>
        </p:txBody>
      </p:sp>
      <p:sp>
        <p:nvSpPr>
          <p:cNvPr id="61" name="TextBox 60">
            <a:extLst>
              <a:ext uri="{FF2B5EF4-FFF2-40B4-BE49-F238E27FC236}">
                <a16:creationId xmlns:a16="http://schemas.microsoft.com/office/drawing/2014/main" id="{BAC6F9F3-A740-2710-1094-70795B5586CF}"/>
              </a:ext>
            </a:extLst>
          </p:cNvPr>
          <p:cNvSpPr txBox="1"/>
          <p:nvPr/>
        </p:nvSpPr>
        <p:spPr>
          <a:xfrm>
            <a:off x="2236573" y="5745754"/>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H</a:t>
            </a:r>
          </a:p>
        </p:txBody>
      </p:sp>
      <p:sp>
        <p:nvSpPr>
          <p:cNvPr id="62" name="TextBox 61">
            <a:extLst>
              <a:ext uri="{FF2B5EF4-FFF2-40B4-BE49-F238E27FC236}">
                <a16:creationId xmlns:a16="http://schemas.microsoft.com/office/drawing/2014/main" id="{E9E7E5A1-639A-B2D0-0DB7-58ED89F80583}"/>
              </a:ext>
            </a:extLst>
          </p:cNvPr>
          <p:cNvSpPr txBox="1"/>
          <p:nvPr/>
        </p:nvSpPr>
        <p:spPr>
          <a:xfrm>
            <a:off x="3104635" y="4704848"/>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63" name="TextBox 62">
            <a:extLst>
              <a:ext uri="{FF2B5EF4-FFF2-40B4-BE49-F238E27FC236}">
                <a16:creationId xmlns:a16="http://schemas.microsoft.com/office/drawing/2014/main" id="{E821FB55-3E3E-3920-DE1D-E467B8EF2BB0}"/>
              </a:ext>
            </a:extLst>
          </p:cNvPr>
          <p:cNvSpPr txBox="1"/>
          <p:nvPr/>
        </p:nvSpPr>
        <p:spPr>
          <a:xfrm>
            <a:off x="2455904" y="3100148"/>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R</a:t>
            </a:r>
          </a:p>
        </p:txBody>
      </p:sp>
      <p:sp>
        <p:nvSpPr>
          <p:cNvPr id="64" name="TextBox 63">
            <a:extLst>
              <a:ext uri="{FF2B5EF4-FFF2-40B4-BE49-F238E27FC236}">
                <a16:creationId xmlns:a16="http://schemas.microsoft.com/office/drawing/2014/main" id="{905D9A60-3338-CFB5-8EF4-AB51C5F28BA3}"/>
              </a:ext>
            </a:extLst>
          </p:cNvPr>
          <p:cNvSpPr txBox="1"/>
          <p:nvPr/>
        </p:nvSpPr>
        <p:spPr>
          <a:xfrm>
            <a:off x="1895708" y="2103726"/>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a:t>
            </a:r>
          </a:p>
        </p:txBody>
      </p:sp>
      <p:sp>
        <p:nvSpPr>
          <p:cNvPr id="65" name="TextBox 64">
            <a:extLst>
              <a:ext uri="{FF2B5EF4-FFF2-40B4-BE49-F238E27FC236}">
                <a16:creationId xmlns:a16="http://schemas.microsoft.com/office/drawing/2014/main" id="{00D5C4B1-134B-24A5-12E9-65A290D6F1FC}"/>
              </a:ext>
            </a:extLst>
          </p:cNvPr>
          <p:cNvSpPr txBox="1"/>
          <p:nvPr/>
        </p:nvSpPr>
        <p:spPr>
          <a:xfrm>
            <a:off x="3361038" y="5235946"/>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D</a:t>
            </a:r>
          </a:p>
        </p:txBody>
      </p:sp>
      <p:sp>
        <p:nvSpPr>
          <p:cNvPr id="2" name="TextBox 1">
            <a:extLst>
              <a:ext uri="{FF2B5EF4-FFF2-40B4-BE49-F238E27FC236}">
                <a16:creationId xmlns:a16="http://schemas.microsoft.com/office/drawing/2014/main" id="{7BB402D7-0FC8-5EAD-04DF-AAEFDDC55EF2}"/>
              </a:ext>
            </a:extLst>
          </p:cNvPr>
          <p:cNvSpPr txBox="1"/>
          <p:nvPr/>
        </p:nvSpPr>
        <p:spPr>
          <a:xfrm>
            <a:off x="224468" y="97709"/>
            <a:ext cx="6409066" cy="307777"/>
          </a:xfrm>
          <a:prstGeom prst="rect">
            <a:avLst/>
          </a:prstGeom>
          <a:solidFill>
            <a:srgbClr val="E6E7E8"/>
          </a:solidFill>
        </p:spPr>
        <p:txBody>
          <a:bodyPr wrap="square" rtlCol="0">
            <a:spAutoFit/>
          </a:bodyPr>
          <a:lstStyle/>
          <a:p>
            <a:pPr algn="ctr"/>
            <a:r>
              <a:rPr lang="en-US" sz="1400" b="1" dirty="0">
                <a:highlight>
                  <a:srgbClr val="FFFF00"/>
                </a:highlight>
                <a:latin typeface="DIN Offc" panose="020B0504020101010102" pitchFamily="34" charset="0"/>
              </a:rPr>
              <a:t>TASK 2 – ANSWER KEY</a:t>
            </a:r>
          </a:p>
        </p:txBody>
      </p:sp>
      <p:sp>
        <p:nvSpPr>
          <p:cNvPr id="4" name="TextBox 3">
            <a:extLst>
              <a:ext uri="{FF2B5EF4-FFF2-40B4-BE49-F238E27FC236}">
                <a16:creationId xmlns:a16="http://schemas.microsoft.com/office/drawing/2014/main" id="{0C128B63-780A-C1AF-3E58-337786B757AE}"/>
              </a:ext>
            </a:extLst>
          </p:cNvPr>
          <p:cNvSpPr txBox="1"/>
          <p:nvPr/>
        </p:nvSpPr>
        <p:spPr>
          <a:xfrm>
            <a:off x="252471" y="8174972"/>
            <a:ext cx="6381062" cy="307777"/>
          </a:xfrm>
          <a:prstGeom prst="rect">
            <a:avLst/>
          </a:prstGeom>
          <a:solidFill>
            <a:srgbClr val="E6E7E8"/>
          </a:solidFill>
        </p:spPr>
        <p:txBody>
          <a:bodyPr wrap="square" rtlCol="0">
            <a:spAutoFit/>
          </a:bodyPr>
          <a:lstStyle/>
          <a:p>
            <a:pPr algn="ctr"/>
            <a:r>
              <a:rPr lang="en-US" sz="1400" b="1" dirty="0">
                <a:latin typeface="DIN Offc" panose="020B0504020101010102" pitchFamily="34" charset="0"/>
              </a:rPr>
              <a:t>CODE: </a:t>
            </a:r>
            <a:r>
              <a:rPr lang="en-US" sz="1400" b="1" dirty="0">
                <a:highlight>
                  <a:srgbClr val="FFFF00"/>
                </a:highlight>
                <a:latin typeface="DIN Offc" panose="020B0504020101010102" pitchFamily="34" charset="0"/>
              </a:rPr>
              <a:t>LAVA</a:t>
            </a:r>
          </a:p>
        </p:txBody>
      </p:sp>
    </p:spTree>
    <p:extLst>
      <p:ext uri="{BB962C8B-B14F-4D97-AF65-F5344CB8AC3E}">
        <p14:creationId xmlns:p14="http://schemas.microsoft.com/office/powerpoint/2010/main" val="2065222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F1C1-BD55-9E4D-E1A1-A45150DF36A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B556705-EEE0-A233-4B17-C7B0159FF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2DEA2329-9D63-2010-D0CC-71845126E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5" name="Rectangle 14">
            <a:extLst>
              <a:ext uri="{FF2B5EF4-FFF2-40B4-BE49-F238E27FC236}">
                <a16:creationId xmlns:a16="http://schemas.microsoft.com/office/drawing/2014/main" id="{DA2627CD-65BD-0F25-C88F-5FD461C3F669}"/>
              </a:ext>
            </a:extLst>
          </p:cNvPr>
          <p:cNvSpPr/>
          <p:nvPr/>
        </p:nvSpPr>
        <p:spPr>
          <a:xfrm>
            <a:off x="109182" y="43438"/>
            <a:ext cx="6639636" cy="3783574"/>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China</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 is the country that produces both the most salt and the most coal.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Gold</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 is used for decorative items, jewelry, and electronic components.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Peru</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 is the country that produces the most silver.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Iron ore is used to make ______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steel</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 one of the most important construction materials.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only rock that the United States is not a top 10 producer of on this page is ______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diamonds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 </a:t>
            </a:r>
          </a:p>
        </p:txBody>
      </p:sp>
      <p:sp>
        <p:nvSpPr>
          <p:cNvPr id="16" name="TextBox 15">
            <a:extLst>
              <a:ext uri="{FF2B5EF4-FFF2-40B4-BE49-F238E27FC236}">
                <a16:creationId xmlns:a16="http://schemas.microsoft.com/office/drawing/2014/main" id="{E42FFE83-0653-7B74-111D-864AAB0D87B2}"/>
              </a:ext>
            </a:extLst>
          </p:cNvPr>
          <p:cNvSpPr txBox="1"/>
          <p:nvPr/>
        </p:nvSpPr>
        <p:spPr>
          <a:xfrm>
            <a:off x="224468" y="97709"/>
            <a:ext cx="6409066" cy="307777"/>
          </a:xfrm>
          <a:prstGeom prst="rect">
            <a:avLst/>
          </a:prstGeom>
          <a:solidFill>
            <a:srgbClr val="E6E7E8"/>
          </a:solidFill>
        </p:spPr>
        <p:txBody>
          <a:bodyPr wrap="square" rtlCol="0">
            <a:spAutoFit/>
          </a:bodyPr>
          <a:lstStyle/>
          <a:p>
            <a:pPr algn="ctr"/>
            <a:r>
              <a:rPr lang="en-US" sz="1400" b="1" dirty="0">
                <a:highlight>
                  <a:srgbClr val="FFFF00"/>
                </a:highlight>
                <a:latin typeface="DIN Offc" panose="020B0504020101010102" pitchFamily="34" charset="0"/>
              </a:rPr>
              <a:t>TASK 3 – ANSWER KEY</a:t>
            </a:r>
          </a:p>
        </p:txBody>
      </p:sp>
    </p:spTree>
    <p:extLst>
      <p:ext uri="{BB962C8B-B14F-4D97-AF65-F5344CB8AC3E}">
        <p14:creationId xmlns:p14="http://schemas.microsoft.com/office/powerpoint/2010/main" val="2810938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E8151-EECF-2602-8916-53EE286541D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8DC669-A198-E4BE-FBC4-AA16FACF6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F609D641-F245-D0DE-A770-7C73D1EE8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pic>
        <p:nvPicPr>
          <p:cNvPr id="7" name="Picture 6">
            <a:extLst>
              <a:ext uri="{FF2B5EF4-FFF2-40B4-BE49-F238E27FC236}">
                <a16:creationId xmlns:a16="http://schemas.microsoft.com/office/drawing/2014/main" id="{E7A234AA-D4B7-B8C6-DFC1-8DD7A3FAF10E}"/>
              </a:ext>
            </a:extLst>
          </p:cNvPr>
          <p:cNvPicPr>
            <a:picLocks noChangeAspect="1"/>
          </p:cNvPicPr>
          <p:nvPr/>
        </p:nvPicPr>
        <p:blipFill>
          <a:blip r:embed="rId5"/>
          <a:stretch>
            <a:fillRect/>
          </a:stretch>
        </p:blipFill>
        <p:spPr>
          <a:xfrm rot="16200000">
            <a:off x="-928491" y="1730297"/>
            <a:ext cx="8714981" cy="5254387"/>
          </a:xfrm>
          <a:prstGeom prst="rect">
            <a:avLst/>
          </a:prstGeom>
        </p:spPr>
      </p:pic>
      <p:sp>
        <p:nvSpPr>
          <p:cNvPr id="3" name="TextBox 2">
            <a:extLst>
              <a:ext uri="{FF2B5EF4-FFF2-40B4-BE49-F238E27FC236}">
                <a16:creationId xmlns:a16="http://schemas.microsoft.com/office/drawing/2014/main" id="{ED6BF8C1-E59B-908E-6D5D-116C79DD23A1}"/>
              </a:ext>
            </a:extLst>
          </p:cNvPr>
          <p:cNvSpPr txBox="1"/>
          <p:nvPr/>
        </p:nvSpPr>
        <p:spPr>
          <a:xfrm rot="19762306">
            <a:off x="3706435" y="7716208"/>
            <a:ext cx="1778758" cy="276999"/>
          </a:xfrm>
          <a:prstGeom prst="rect">
            <a:avLst/>
          </a:prstGeom>
          <a:noFill/>
        </p:spPr>
        <p:txBody>
          <a:bodyPr wrap="square" rtlCol="0">
            <a:spAutoFit/>
          </a:bodyPr>
          <a:lstStyle/>
          <a:p>
            <a:pPr algn="ctr"/>
            <a:r>
              <a:rPr lang="en-US" sz="1200" dirty="0">
                <a:highlight>
                  <a:srgbClr val="FFFF00"/>
                </a:highlight>
                <a:latin typeface="Open Sans" panose="020B0606030504020204" pitchFamily="34" charset="0"/>
                <a:ea typeface="Open Sans" panose="020B0606030504020204" pitchFamily="34" charset="0"/>
                <a:cs typeface="Open Sans" panose="020B0606030504020204" pitchFamily="34" charset="0"/>
              </a:rPr>
              <a:t>Geologists</a:t>
            </a:r>
          </a:p>
        </p:txBody>
      </p:sp>
      <p:sp>
        <p:nvSpPr>
          <p:cNvPr id="8" name="TextBox 7">
            <a:extLst>
              <a:ext uri="{FF2B5EF4-FFF2-40B4-BE49-F238E27FC236}">
                <a16:creationId xmlns:a16="http://schemas.microsoft.com/office/drawing/2014/main" id="{DEA34B7D-454D-7BD6-FD16-3BE5E24CB2AD}"/>
              </a:ext>
            </a:extLst>
          </p:cNvPr>
          <p:cNvSpPr txBox="1"/>
          <p:nvPr/>
        </p:nvSpPr>
        <p:spPr>
          <a:xfrm rot="16200000">
            <a:off x="4890195" y="5669501"/>
            <a:ext cx="1778758" cy="276999"/>
          </a:xfrm>
          <a:prstGeom prst="rect">
            <a:avLst/>
          </a:prstGeom>
          <a:noFill/>
        </p:spPr>
        <p:txBody>
          <a:bodyPr wrap="square" rtlCol="0">
            <a:spAutoFit/>
          </a:bodyPr>
          <a:lstStyle/>
          <a:p>
            <a:pPr algn="ctr"/>
            <a:r>
              <a:rPr lang="en-US" sz="1200" dirty="0">
                <a:highlight>
                  <a:srgbClr val="FFFF00"/>
                </a:highlight>
                <a:latin typeface="Open Sans" panose="020B0606030504020204" pitchFamily="34" charset="0"/>
                <a:ea typeface="Open Sans" panose="020B0606030504020204" pitchFamily="34" charset="0"/>
                <a:cs typeface="Open Sans" panose="020B0606030504020204" pitchFamily="34" charset="0"/>
              </a:rPr>
              <a:t>have</a:t>
            </a:r>
          </a:p>
        </p:txBody>
      </p:sp>
      <p:sp>
        <p:nvSpPr>
          <p:cNvPr id="9" name="TextBox 8">
            <a:extLst>
              <a:ext uri="{FF2B5EF4-FFF2-40B4-BE49-F238E27FC236}">
                <a16:creationId xmlns:a16="http://schemas.microsoft.com/office/drawing/2014/main" id="{C7BAE451-7618-FFB3-1433-79A9AA6C400D}"/>
              </a:ext>
            </a:extLst>
          </p:cNvPr>
          <p:cNvSpPr txBox="1"/>
          <p:nvPr/>
        </p:nvSpPr>
        <p:spPr>
          <a:xfrm rot="16200000">
            <a:off x="4886782" y="2873984"/>
            <a:ext cx="1778758" cy="276999"/>
          </a:xfrm>
          <a:prstGeom prst="rect">
            <a:avLst/>
          </a:prstGeom>
          <a:noFill/>
        </p:spPr>
        <p:txBody>
          <a:bodyPr wrap="square" rtlCol="0">
            <a:spAutoFit/>
          </a:bodyPr>
          <a:lstStyle/>
          <a:p>
            <a:pPr algn="ctr"/>
            <a:r>
              <a:rPr lang="en-US" sz="1200" dirty="0">
                <a:highlight>
                  <a:srgbClr val="FFFF00"/>
                </a:highlight>
                <a:latin typeface="Open Sans" panose="020B0606030504020204" pitchFamily="34" charset="0"/>
                <a:ea typeface="Open Sans" panose="020B0606030504020204" pitchFamily="34" charset="0"/>
                <a:cs typeface="Open Sans" panose="020B0606030504020204" pitchFamily="34" charset="0"/>
              </a:rPr>
              <a:t>a</a:t>
            </a:r>
          </a:p>
        </p:txBody>
      </p:sp>
      <p:sp>
        <p:nvSpPr>
          <p:cNvPr id="10" name="TextBox 9">
            <a:extLst>
              <a:ext uri="{FF2B5EF4-FFF2-40B4-BE49-F238E27FC236}">
                <a16:creationId xmlns:a16="http://schemas.microsoft.com/office/drawing/2014/main" id="{C02F05D3-EBAB-F864-8DB9-78B6C50B8D04}"/>
              </a:ext>
            </a:extLst>
          </p:cNvPr>
          <p:cNvSpPr txBox="1"/>
          <p:nvPr/>
        </p:nvSpPr>
        <p:spPr>
          <a:xfrm rot="12584003">
            <a:off x="3711550" y="750879"/>
            <a:ext cx="1778758" cy="276999"/>
          </a:xfrm>
          <a:prstGeom prst="rect">
            <a:avLst/>
          </a:prstGeom>
          <a:noFill/>
        </p:spPr>
        <p:txBody>
          <a:bodyPr wrap="square" rtlCol="0">
            <a:spAutoFit/>
          </a:bodyPr>
          <a:lstStyle/>
          <a:p>
            <a:pPr algn="ctr"/>
            <a:r>
              <a:rPr lang="en-US" sz="1200" dirty="0">
                <a:highlight>
                  <a:srgbClr val="FFFF00"/>
                </a:highlight>
                <a:latin typeface="Open Sans" panose="020B0606030504020204" pitchFamily="34" charset="0"/>
                <a:ea typeface="Open Sans" panose="020B0606030504020204" pitchFamily="34" charset="0"/>
                <a:cs typeface="Open Sans" panose="020B0606030504020204" pitchFamily="34" charset="0"/>
              </a:rPr>
              <a:t>saying</a:t>
            </a:r>
          </a:p>
        </p:txBody>
      </p:sp>
      <p:sp>
        <p:nvSpPr>
          <p:cNvPr id="11" name="TextBox 10">
            <a:extLst>
              <a:ext uri="{FF2B5EF4-FFF2-40B4-BE49-F238E27FC236}">
                <a16:creationId xmlns:a16="http://schemas.microsoft.com/office/drawing/2014/main" id="{AF99B271-810C-8267-1363-A0CBEA6DFF1B}"/>
              </a:ext>
            </a:extLst>
          </p:cNvPr>
          <p:cNvSpPr txBox="1"/>
          <p:nvPr/>
        </p:nvSpPr>
        <p:spPr>
          <a:xfrm rot="9016262">
            <a:off x="1387105" y="807122"/>
            <a:ext cx="1778758" cy="276999"/>
          </a:xfrm>
          <a:prstGeom prst="rect">
            <a:avLst/>
          </a:prstGeom>
          <a:noFill/>
        </p:spPr>
        <p:txBody>
          <a:bodyPr wrap="square" rtlCol="0">
            <a:spAutoFit/>
          </a:bodyPr>
          <a:lstStyle/>
          <a:p>
            <a:pPr algn="ctr"/>
            <a:r>
              <a:rPr lang="en-US" sz="1200" dirty="0">
                <a:highlight>
                  <a:srgbClr val="FFFF00"/>
                </a:highlight>
                <a:latin typeface="Open Sans" panose="020B0606030504020204" pitchFamily="34" charset="0"/>
                <a:ea typeface="Open Sans" panose="020B0606030504020204" pitchFamily="34" charset="0"/>
                <a:cs typeface="Open Sans" panose="020B0606030504020204" pitchFamily="34" charset="0"/>
              </a:rPr>
              <a:t>-</a:t>
            </a:r>
          </a:p>
        </p:txBody>
      </p:sp>
      <p:sp>
        <p:nvSpPr>
          <p:cNvPr id="12" name="TextBox 11">
            <a:extLst>
              <a:ext uri="{FF2B5EF4-FFF2-40B4-BE49-F238E27FC236}">
                <a16:creationId xmlns:a16="http://schemas.microsoft.com/office/drawing/2014/main" id="{8D890150-1827-EBB2-6F45-6C980C9E57BC}"/>
              </a:ext>
            </a:extLst>
          </p:cNvPr>
          <p:cNvSpPr txBox="1"/>
          <p:nvPr/>
        </p:nvSpPr>
        <p:spPr>
          <a:xfrm rot="5400000">
            <a:off x="257083" y="2873985"/>
            <a:ext cx="1778758" cy="276999"/>
          </a:xfrm>
          <a:prstGeom prst="rect">
            <a:avLst/>
          </a:prstGeom>
          <a:noFill/>
        </p:spPr>
        <p:txBody>
          <a:bodyPr wrap="square" rtlCol="0">
            <a:spAutoFit/>
          </a:bodyPr>
          <a:lstStyle/>
          <a:p>
            <a:pPr algn="ctr"/>
            <a:r>
              <a:rPr lang="en-US" sz="1200" dirty="0">
                <a:highlight>
                  <a:srgbClr val="FFFF00"/>
                </a:highlight>
                <a:latin typeface="Open Sans" panose="020B0606030504020204" pitchFamily="34" charset="0"/>
                <a:ea typeface="Open Sans" panose="020B0606030504020204" pitchFamily="34" charset="0"/>
                <a:cs typeface="Open Sans" panose="020B0606030504020204" pitchFamily="34" charset="0"/>
              </a:rPr>
              <a:t>rocks</a:t>
            </a:r>
          </a:p>
        </p:txBody>
      </p:sp>
      <p:sp>
        <p:nvSpPr>
          <p:cNvPr id="13" name="TextBox 12">
            <a:extLst>
              <a:ext uri="{FF2B5EF4-FFF2-40B4-BE49-F238E27FC236}">
                <a16:creationId xmlns:a16="http://schemas.microsoft.com/office/drawing/2014/main" id="{F0BBD730-196B-F8DB-FF25-4E6B5E5F423F}"/>
              </a:ext>
            </a:extLst>
          </p:cNvPr>
          <p:cNvSpPr txBox="1"/>
          <p:nvPr/>
        </p:nvSpPr>
        <p:spPr>
          <a:xfrm rot="5400000">
            <a:off x="245901" y="5669501"/>
            <a:ext cx="1778758" cy="276999"/>
          </a:xfrm>
          <a:prstGeom prst="rect">
            <a:avLst/>
          </a:prstGeom>
          <a:noFill/>
        </p:spPr>
        <p:txBody>
          <a:bodyPr wrap="square" rtlCol="0">
            <a:spAutoFit/>
          </a:bodyPr>
          <a:lstStyle/>
          <a:p>
            <a:pPr algn="ctr"/>
            <a:r>
              <a:rPr lang="en-US" sz="1200" dirty="0">
                <a:highlight>
                  <a:srgbClr val="FFFF00"/>
                </a:highlight>
                <a:latin typeface="Open Sans" panose="020B0606030504020204" pitchFamily="34" charset="0"/>
                <a:ea typeface="Open Sans" panose="020B0606030504020204" pitchFamily="34" charset="0"/>
                <a:cs typeface="Open Sans" panose="020B0606030504020204" pitchFamily="34" charset="0"/>
              </a:rPr>
              <a:t>remember.</a:t>
            </a:r>
          </a:p>
        </p:txBody>
      </p:sp>
      <p:sp>
        <p:nvSpPr>
          <p:cNvPr id="14" name="TextBox 13">
            <a:extLst>
              <a:ext uri="{FF2B5EF4-FFF2-40B4-BE49-F238E27FC236}">
                <a16:creationId xmlns:a16="http://schemas.microsoft.com/office/drawing/2014/main" id="{E8AE4FAE-FFD1-E12C-7113-73D94C174918}"/>
              </a:ext>
            </a:extLst>
          </p:cNvPr>
          <p:cNvSpPr txBox="1"/>
          <p:nvPr/>
        </p:nvSpPr>
        <p:spPr>
          <a:xfrm rot="1845075">
            <a:off x="1354532" y="7618585"/>
            <a:ext cx="1778758" cy="276999"/>
          </a:xfrm>
          <a:prstGeom prst="rect">
            <a:avLst/>
          </a:prstGeom>
          <a:noFill/>
        </p:spPr>
        <p:txBody>
          <a:bodyPr wrap="square" rtlCol="0">
            <a:spAutoFit/>
          </a:bodyPr>
          <a:lstStyle/>
          <a:p>
            <a:pPr algn="ctr"/>
            <a:r>
              <a:rPr lang="en-US" sz="1200" dirty="0">
                <a:highlight>
                  <a:srgbClr val="FFFF00"/>
                </a:highlight>
                <a:latin typeface="Open Sans" panose="020B0606030504020204" pitchFamily="34" charset="0"/>
                <a:ea typeface="Open Sans" panose="020B0606030504020204" pitchFamily="34" charset="0"/>
                <a:cs typeface="Open Sans" panose="020B0606030504020204" pitchFamily="34" charset="0"/>
              </a:rPr>
              <a:t>-Neil Armstrong</a:t>
            </a:r>
          </a:p>
        </p:txBody>
      </p:sp>
      <p:sp>
        <p:nvSpPr>
          <p:cNvPr id="2" name="TextBox 1">
            <a:extLst>
              <a:ext uri="{FF2B5EF4-FFF2-40B4-BE49-F238E27FC236}">
                <a16:creationId xmlns:a16="http://schemas.microsoft.com/office/drawing/2014/main" id="{59F72232-7D0A-4E36-403E-BBDE99D00948}"/>
              </a:ext>
            </a:extLst>
          </p:cNvPr>
          <p:cNvSpPr txBox="1"/>
          <p:nvPr/>
        </p:nvSpPr>
        <p:spPr>
          <a:xfrm>
            <a:off x="224468" y="97709"/>
            <a:ext cx="2327663" cy="307777"/>
          </a:xfrm>
          <a:prstGeom prst="rect">
            <a:avLst/>
          </a:prstGeom>
          <a:solidFill>
            <a:srgbClr val="E6E7E8"/>
          </a:solidFill>
        </p:spPr>
        <p:txBody>
          <a:bodyPr wrap="square" rtlCol="0">
            <a:spAutoFit/>
          </a:bodyPr>
          <a:lstStyle/>
          <a:p>
            <a:pPr algn="ctr"/>
            <a:r>
              <a:rPr lang="en-US" sz="14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TASK 4 – ANSWER KEY</a:t>
            </a:r>
          </a:p>
        </p:txBody>
      </p:sp>
      <p:sp>
        <p:nvSpPr>
          <p:cNvPr id="4" name="TextBox 3">
            <a:extLst>
              <a:ext uri="{FF2B5EF4-FFF2-40B4-BE49-F238E27FC236}">
                <a16:creationId xmlns:a16="http://schemas.microsoft.com/office/drawing/2014/main" id="{793FA18D-733D-0C4F-DAE5-5A5887CD064B}"/>
              </a:ext>
            </a:extLst>
          </p:cNvPr>
          <p:cNvSpPr txBox="1"/>
          <p:nvPr/>
        </p:nvSpPr>
        <p:spPr>
          <a:xfrm>
            <a:off x="224467" y="542372"/>
            <a:ext cx="1471986" cy="1015663"/>
          </a:xfrm>
          <a:prstGeom prst="rect">
            <a:avLst/>
          </a:prstGeom>
          <a:solidFill>
            <a:srgbClr val="E6E7E8"/>
          </a:solidFill>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SECRET PHRASE : </a:t>
            </a:r>
            <a:r>
              <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Geologists have a saying – rocks remember. </a:t>
            </a:r>
          </a:p>
          <a:p>
            <a:pPr algn="ctr"/>
            <a:r>
              <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 Neil Armstrong</a:t>
            </a:r>
          </a:p>
        </p:txBody>
      </p:sp>
    </p:spTree>
    <p:extLst>
      <p:ext uri="{BB962C8B-B14F-4D97-AF65-F5344CB8AC3E}">
        <p14:creationId xmlns:p14="http://schemas.microsoft.com/office/powerpoint/2010/main" val="263951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A0C64-016E-54CA-DDB7-0B11ED8E856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C025CC-2105-C26B-D5C8-C8CBABE56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F065ACB9-E9DC-1060-375C-A005C06BA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2" name="TextBox 1">
            <a:extLst>
              <a:ext uri="{FF2B5EF4-FFF2-40B4-BE49-F238E27FC236}">
                <a16:creationId xmlns:a16="http://schemas.microsoft.com/office/drawing/2014/main" id="{6DA9CEFC-3549-2A8E-A643-389C6703F5CC}"/>
              </a:ext>
            </a:extLst>
          </p:cNvPr>
          <p:cNvSpPr txBox="1"/>
          <p:nvPr/>
        </p:nvSpPr>
        <p:spPr>
          <a:xfrm>
            <a:off x="224468" y="97709"/>
            <a:ext cx="6409065" cy="307777"/>
          </a:xfrm>
          <a:prstGeom prst="rect">
            <a:avLst/>
          </a:prstGeom>
          <a:solidFill>
            <a:srgbClr val="E6E7E8"/>
          </a:solidFill>
        </p:spPr>
        <p:txBody>
          <a:bodyPr wrap="square" rtlCol="0">
            <a:spAutoFit/>
          </a:bodyPr>
          <a:lstStyle/>
          <a:p>
            <a:pPr algn="ctr"/>
            <a:r>
              <a:rPr lang="en-US" sz="14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TASK 5 – ANSWER KEY</a:t>
            </a:r>
          </a:p>
        </p:txBody>
      </p:sp>
      <p:graphicFrame>
        <p:nvGraphicFramePr>
          <p:cNvPr id="15" name="Table 14">
            <a:extLst>
              <a:ext uri="{FF2B5EF4-FFF2-40B4-BE49-F238E27FC236}">
                <a16:creationId xmlns:a16="http://schemas.microsoft.com/office/drawing/2014/main" id="{4FD1BD8B-2FDC-1E9E-2779-15F981B1B009}"/>
              </a:ext>
            </a:extLst>
          </p:cNvPr>
          <p:cNvGraphicFramePr>
            <a:graphicFrameLocks noGrp="1"/>
          </p:cNvGraphicFramePr>
          <p:nvPr>
            <p:extLst>
              <p:ext uri="{D42A27DB-BD31-4B8C-83A1-F6EECF244321}">
                <p14:modId xmlns:p14="http://schemas.microsoft.com/office/powerpoint/2010/main" val="429605172"/>
              </p:ext>
            </p:extLst>
          </p:nvPr>
        </p:nvGraphicFramePr>
        <p:xfrm>
          <a:off x="224469" y="657724"/>
          <a:ext cx="6409064" cy="6258552"/>
        </p:xfrm>
        <a:graphic>
          <a:graphicData uri="http://schemas.openxmlformats.org/drawingml/2006/table">
            <a:tbl>
              <a:tblPr firstRow="1" bandRow="1">
                <a:tableStyleId>{5C22544A-7EE6-4342-B048-85BDC9FD1C3A}</a:tableStyleId>
              </a:tblPr>
              <a:tblGrid>
                <a:gridCol w="513470">
                  <a:extLst>
                    <a:ext uri="{9D8B030D-6E8A-4147-A177-3AD203B41FA5}">
                      <a16:colId xmlns:a16="http://schemas.microsoft.com/office/drawing/2014/main" val="2033007361"/>
                    </a:ext>
                  </a:extLst>
                </a:gridCol>
                <a:gridCol w="2807368">
                  <a:extLst>
                    <a:ext uri="{9D8B030D-6E8A-4147-A177-3AD203B41FA5}">
                      <a16:colId xmlns:a16="http://schemas.microsoft.com/office/drawing/2014/main" val="3008214787"/>
                    </a:ext>
                  </a:extLst>
                </a:gridCol>
                <a:gridCol w="497306">
                  <a:extLst>
                    <a:ext uri="{9D8B030D-6E8A-4147-A177-3AD203B41FA5}">
                      <a16:colId xmlns:a16="http://schemas.microsoft.com/office/drawing/2014/main" val="865550118"/>
                    </a:ext>
                  </a:extLst>
                </a:gridCol>
                <a:gridCol w="2590920">
                  <a:extLst>
                    <a:ext uri="{9D8B030D-6E8A-4147-A177-3AD203B41FA5}">
                      <a16:colId xmlns:a16="http://schemas.microsoft.com/office/drawing/2014/main" val="2776261394"/>
                    </a:ext>
                  </a:extLst>
                </a:gridCol>
              </a:tblGrid>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 – Basalt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 – Obsidian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extLst>
                  <a:ext uri="{0D108BD9-81ED-4DB2-BD59-A6C34878D82A}">
                    <a16:rowId xmlns:a16="http://schemas.microsoft.com/office/drawing/2014/main" val="2179601044"/>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U - Granite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 – Schist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4242661"/>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J - Gneiss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 – Quartzite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4582937"/>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K – Rhyolite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 – Sandstone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6057006"/>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 - Granite pegmatite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 - Rock salt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extLst>
                  <a:ext uri="{0D108BD9-81ED-4DB2-BD59-A6C34878D82A}">
                    <a16:rowId xmlns:a16="http://schemas.microsoft.com/office/drawing/2014/main" val="752443684"/>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Q – Amphibolite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 – Conglomerate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98827"/>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X – Andesite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 – Coal</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extLst>
                  <a:ext uri="{0D108BD9-81ED-4DB2-BD59-A6C34878D82A}">
                    <a16:rowId xmlns:a16="http://schemas.microsoft.com/office/drawing/2014/main" val="2766848137"/>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 – Slate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 – Coquina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3919787"/>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 – Marble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 – Shale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0708729"/>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 – Scoria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 – Chert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382315"/>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 – Phyllite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 – Limestone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6124980"/>
                  </a:ext>
                </a:extLst>
              </a:tr>
              <a:tr h="521546">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 - Soapstone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1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 - Rock gypsum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extLst>
                  <a:ext uri="{0D108BD9-81ED-4DB2-BD59-A6C34878D82A}">
                    <a16:rowId xmlns:a16="http://schemas.microsoft.com/office/drawing/2014/main" val="3030791793"/>
                  </a:ext>
                </a:extLst>
              </a:tr>
            </a:tbl>
          </a:graphicData>
        </a:graphic>
      </p:graphicFrame>
      <p:sp>
        <p:nvSpPr>
          <p:cNvPr id="19" name="TextBox 18">
            <a:extLst>
              <a:ext uri="{FF2B5EF4-FFF2-40B4-BE49-F238E27FC236}">
                <a16:creationId xmlns:a16="http://schemas.microsoft.com/office/drawing/2014/main" id="{E55F479D-3783-15B6-8AF7-626202E50904}"/>
              </a:ext>
            </a:extLst>
          </p:cNvPr>
          <p:cNvSpPr txBox="1"/>
          <p:nvPr/>
        </p:nvSpPr>
        <p:spPr>
          <a:xfrm>
            <a:off x="224467" y="7168514"/>
            <a:ext cx="6409064" cy="369332"/>
          </a:xfrm>
          <a:prstGeom prst="rect">
            <a:avLst/>
          </a:prstGeom>
          <a:noFill/>
        </p:spPr>
        <p:txBody>
          <a:bodyPr wrap="square">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UNSCRAMBLED WORD: MINERAL</a:t>
            </a:r>
          </a:p>
        </p:txBody>
      </p:sp>
    </p:spTree>
    <p:extLst>
      <p:ext uri="{BB962C8B-B14F-4D97-AF65-F5344CB8AC3E}">
        <p14:creationId xmlns:p14="http://schemas.microsoft.com/office/powerpoint/2010/main" val="28023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2D00D3-E30C-D7BC-ED7B-96D0F346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556645D9-AEA0-5AF1-3539-61022FC44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pic>
        <p:nvPicPr>
          <p:cNvPr id="11" name="Picture 10">
            <a:extLst>
              <a:ext uri="{FF2B5EF4-FFF2-40B4-BE49-F238E27FC236}">
                <a16:creationId xmlns:a16="http://schemas.microsoft.com/office/drawing/2014/main" id="{631A21CE-72AC-AE6A-4142-E1E75DF2C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12" name="Picture 11" descr="Logo&#10;&#10;Description automatically generated">
            <a:extLst>
              <a:ext uri="{FF2B5EF4-FFF2-40B4-BE49-F238E27FC236}">
                <a16:creationId xmlns:a16="http://schemas.microsoft.com/office/drawing/2014/main" id="{6107E4A3-878A-6500-1EE3-0C16056B8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1</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1</a:t>
            </a:r>
          </a:p>
        </p:txBody>
      </p:sp>
      <p:sp>
        <p:nvSpPr>
          <p:cNvPr id="18" name="Rectangle 17">
            <a:extLst>
              <a:ext uri="{FF2B5EF4-FFF2-40B4-BE49-F238E27FC236}">
                <a16:creationId xmlns:a16="http://schemas.microsoft.com/office/drawing/2014/main" id="{6BE48455-CA8D-620C-04E9-FDCE37C44F38}"/>
              </a:ext>
            </a:extLst>
          </p:cNvPr>
          <p:cNvSpPr/>
          <p:nvPr/>
        </p:nvSpPr>
        <p:spPr>
          <a:xfrm rot="5400000">
            <a:off x="828844" y="6679578"/>
            <a:ext cx="4572004" cy="35684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2</a:t>
            </a:r>
          </a:p>
        </p:txBody>
      </p:sp>
      <p:sp>
        <p:nvSpPr>
          <p:cNvPr id="19" name="Rectangle 18">
            <a:extLst>
              <a:ext uri="{FF2B5EF4-FFF2-40B4-BE49-F238E27FC236}">
                <a16:creationId xmlns:a16="http://schemas.microsoft.com/office/drawing/2014/main" id="{827C6E3F-8C98-A1FC-8ECE-A97FC174A604}"/>
              </a:ext>
            </a:extLst>
          </p:cNvPr>
          <p:cNvSpPr/>
          <p:nvPr/>
        </p:nvSpPr>
        <p:spPr>
          <a:xfrm rot="16200000">
            <a:off x="1478463" y="6679582"/>
            <a:ext cx="4572004" cy="35684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2</a:t>
            </a:r>
          </a:p>
        </p:txBody>
      </p:sp>
      <p:sp>
        <p:nvSpPr>
          <p:cNvPr id="26" name="TextBox 25">
            <a:extLst>
              <a:ext uri="{FF2B5EF4-FFF2-40B4-BE49-F238E27FC236}">
                <a16:creationId xmlns:a16="http://schemas.microsoft.com/office/drawing/2014/main" id="{C86894BE-4C29-F293-6470-E8E5003F627D}"/>
              </a:ext>
            </a:extLst>
          </p:cNvPr>
          <p:cNvSpPr txBox="1"/>
          <p:nvPr/>
        </p:nvSpPr>
        <p:spPr>
          <a:xfrm rot="5400000">
            <a:off x="475807" y="2757575"/>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1 resources to complete your task and crack the code! Be sure to record answers on our group answer sheet. </a:t>
            </a:r>
          </a:p>
        </p:txBody>
      </p:sp>
      <p:sp>
        <p:nvSpPr>
          <p:cNvPr id="28" name="TextBox 27">
            <a:extLst>
              <a:ext uri="{FF2B5EF4-FFF2-40B4-BE49-F238E27FC236}">
                <a16:creationId xmlns:a16="http://schemas.microsoft.com/office/drawing/2014/main" id="{F761FADA-CE6D-A6D8-F598-6BFFB7F2DFF0}"/>
              </a:ext>
            </a:extLst>
          </p:cNvPr>
          <p:cNvSpPr txBox="1"/>
          <p:nvPr/>
        </p:nvSpPr>
        <p:spPr>
          <a:xfrm rot="16200000">
            <a:off x="4439296" y="2757575"/>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1 resources to complete your task and crack the code! Be sure to record answers on our group answer sheet. </a:t>
            </a:r>
          </a:p>
        </p:txBody>
      </p:sp>
      <p:sp>
        <p:nvSpPr>
          <p:cNvPr id="30" name="TextBox 29">
            <a:extLst>
              <a:ext uri="{FF2B5EF4-FFF2-40B4-BE49-F238E27FC236}">
                <a16:creationId xmlns:a16="http://schemas.microsoft.com/office/drawing/2014/main" id="{984584D3-1810-0E57-D701-14D968FDB30A}"/>
              </a:ext>
            </a:extLst>
          </p:cNvPr>
          <p:cNvSpPr txBox="1"/>
          <p:nvPr/>
        </p:nvSpPr>
        <p:spPr>
          <a:xfrm rot="5400000">
            <a:off x="409773" y="6930348"/>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2 resources to complete your task and crack the code! Be sure to record answers on our group answer sheet. </a:t>
            </a:r>
          </a:p>
        </p:txBody>
      </p:sp>
      <p:sp>
        <p:nvSpPr>
          <p:cNvPr id="33" name="TextBox 32">
            <a:extLst>
              <a:ext uri="{FF2B5EF4-FFF2-40B4-BE49-F238E27FC236}">
                <a16:creationId xmlns:a16="http://schemas.microsoft.com/office/drawing/2014/main" id="{1357B0AB-EEEC-9D71-EED1-667BF1361D30}"/>
              </a:ext>
            </a:extLst>
          </p:cNvPr>
          <p:cNvSpPr txBox="1"/>
          <p:nvPr/>
        </p:nvSpPr>
        <p:spPr>
          <a:xfrm rot="16200000">
            <a:off x="4479652" y="6919203"/>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2 resources to complete your task and crack the code! Be sure to record answers on our group answer sheet. </a:t>
            </a:r>
          </a:p>
        </p:txBody>
      </p:sp>
      <p:pic>
        <p:nvPicPr>
          <p:cNvPr id="3074" name="Picture 2" descr="Close-up of colorful pebbles">
            <a:extLst>
              <a:ext uri="{FF2B5EF4-FFF2-40B4-BE49-F238E27FC236}">
                <a16:creationId xmlns:a16="http://schemas.microsoft.com/office/drawing/2014/main" id="{C7589225-1D81-6183-9349-DFC176143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5400000">
            <a:off x="725222" y="638304"/>
            <a:ext cx="1805294" cy="12003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lose-up of colorful pebbles">
            <a:extLst>
              <a:ext uri="{FF2B5EF4-FFF2-40B4-BE49-F238E27FC236}">
                <a16:creationId xmlns:a16="http://schemas.microsoft.com/office/drawing/2014/main" id="{6A88A05B-7D8B-A5D4-3BA2-8D13329B7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16200000">
            <a:off x="4308342" y="638303"/>
            <a:ext cx="1805294" cy="120032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4CAA7C7-D89E-78E0-B536-DB3D0C88D358}"/>
              </a:ext>
            </a:extLst>
          </p:cNvPr>
          <p:cNvSpPr txBox="1"/>
          <p:nvPr/>
        </p:nvSpPr>
        <p:spPr>
          <a:xfrm rot="5400000">
            <a:off x="1244878" y="3245479"/>
            <a:ext cx="2228045" cy="523220"/>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WHAT IS A ROCK?</a:t>
            </a:r>
          </a:p>
          <a:p>
            <a:r>
              <a:rPr lang="en-US" sz="1400" b="1" dirty="0">
                <a:latin typeface="Open Sans" panose="020B0606030504020204" pitchFamily="34" charset="0"/>
                <a:ea typeface="Open Sans" panose="020B0606030504020204" pitchFamily="34" charset="0"/>
                <a:cs typeface="Open Sans" panose="020B0606030504020204" pitchFamily="34" charset="0"/>
              </a:rPr>
              <a:t>WHAT IS A MINERAL?</a:t>
            </a:r>
          </a:p>
        </p:txBody>
      </p:sp>
      <p:sp>
        <p:nvSpPr>
          <p:cNvPr id="32" name="TextBox 31">
            <a:extLst>
              <a:ext uri="{FF2B5EF4-FFF2-40B4-BE49-F238E27FC236}">
                <a16:creationId xmlns:a16="http://schemas.microsoft.com/office/drawing/2014/main" id="{496509A2-CBF5-31EC-D3DA-2500D4948C56}"/>
              </a:ext>
            </a:extLst>
          </p:cNvPr>
          <p:cNvSpPr txBox="1"/>
          <p:nvPr/>
        </p:nvSpPr>
        <p:spPr>
          <a:xfrm rot="16200000">
            <a:off x="3505115" y="2946777"/>
            <a:ext cx="2228045" cy="523220"/>
          </a:xfrm>
          <a:prstGeom prst="rect">
            <a:avLst/>
          </a:prstGeom>
          <a:noFill/>
        </p:spPr>
        <p:txBody>
          <a:bodyPr wrap="squar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WHAT IS A ROCK?</a:t>
            </a:r>
          </a:p>
          <a:p>
            <a:r>
              <a:rPr lang="en-US" sz="1400" b="1" dirty="0">
                <a:latin typeface="Open Sans" panose="020B0606030504020204" pitchFamily="34" charset="0"/>
                <a:ea typeface="Open Sans" panose="020B0606030504020204" pitchFamily="34" charset="0"/>
                <a:cs typeface="Open Sans" panose="020B0606030504020204" pitchFamily="34" charset="0"/>
              </a:rPr>
              <a:t>WHAT IS A MINERAL?</a:t>
            </a:r>
          </a:p>
        </p:txBody>
      </p:sp>
      <p:pic>
        <p:nvPicPr>
          <p:cNvPr id="3078" name="Picture 6" descr="Circles with arrows with solid fill">
            <a:extLst>
              <a:ext uri="{FF2B5EF4-FFF2-40B4-BE49-F238E27FC236}">
                <a16:creationId xmlns:a16="http://schemas.microsoft.com/office/drawing/2014/main" id="{210E5D3B-7E10-3787-7F67-60984647D05D}"/>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t="12959" b="12959"/>
          <a:stretch/>
        </p:blipFill>
        <p:spPr bwMode="auto">
          <a:xfrm rot="5400000">
            <a:off x="817739" y="5040083"/>
            <a:ext cx="1620262" cy="12003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ircles with arrows with solid fill">
            <a:extLst>
              <a:ext uri="{FF2B5EF4-FFF2-40B4-BE49-F238E27FC236}">
                <a16:creationId xmlns:a16="http://schemas.microsoft.com/office/drawing/2014/main" id="{30C65A20-44B6-253A-9AF6-D2974D4960C8}"/>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t="12959" b="12959"/>
          <a:stretch/>
        </p:blipFill>
        <p:spPr bwMode="auto">
          <a:xfrm rot="16200000">
            <a:off x="4434061" y="5045600"/>
            <a:ext cx="1620262" cy="120033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02E964E-F1F1-724F-0661-2F5A1CC83CF3}"/>
              </a:ext>
            </a:extLst>
          </p:cNvPr>
          <p:cNvSpPr txBox="1"/>
          <p:nvPr/>
        </p:nvSpPr>
        <p:spPr>
          <a:xfrm rot="5400000">
            <a:off x="1176638" y="7480264"/>
            <a:ext cx="2228045"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THE ROCK CYCLE</a:t>
            </a:r>
          </a:p>
        </p:txBody>
      </p:sp>
      <p:sp>
        <p:nvSpPr>
          <p:cNvPr id="39" name="TextBox 38">
            <a:extLst>
              <a:ext uri="{FF2B5EF4-FFF2-40B4-BE49-F238E27FC236}">
                <a16:creationId xmlns:a16="http://schemas.microsoft.com/office/drawing/2014/main" id="{341F0E02-85F5-AC84-13AC-CA7E7C39B58F}"/>
              </a:ext>
            </a:extLst>
          </p:cNvPr>
          <p:cNvSpPr txBox="1"/>
          <p:nvPr/>
        </p:nvSpPr>
        <p:spPr>
          <a:xfrm rot="16200000">
            <a:off x="3322578" y="7185350"/>
            <a:ext cx="2228045"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THE ROCK CYCLE</a:t>
            </a:r>
          </a:p>
        </p:txBody>
      </p:sp>
      <p:cxnSp>
        <p:nvCxnSpPr>
          <p:cNvPr id="6" name="Straight Connector 5">
            <a:extLst>
              <a:ext uri="{FF2B5EF4-FFF2-40B4-BE49-F238E27FC236}">
                <a16:creationId xmlns:a16="http://schemas.microsoft.com/office/drawing/2014/main" id="{89F5FE60-D89E-AEB2-D727-134339B09B1A}"/>
              </a:ext>
            </a:extLst>
          </p:cNvPr>
          <p:cNvCxnSpPr>
            <a:cxnSpLocks/>
          </p:cNvCxnSpPr>
          <p:nvPr/>
        </p:nvCxnSpPr>
        <p:spPr>
          <a:xfrm>
            <a:off x="0" y="4572000"/>
            <a:ext cx="68580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DB1BEB-369E-E6B0-CA23-C7BD79B87C22}"/>
              </a:ext>
            </a:extLst>
          </p:cNvPr>
          <p:cNvCxnSpPr>
            <a:cxnSpLocks/>
          </p:cNvCxnSpPr>
          <p:nvPr/>
        </p:nvCxnSpPr>
        <p:spPr>
          <a:xfrm>
            <a:off x="3429000" y="0"/>
            <a:ext cx="0" cy="914400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674A71E-E414-0121-D6AF-C24D04B19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8001" y="654278"/>
            <a:ext cx="1114161" cy="104880"/>
          </a:xfrm>
          <a:prstGeom prst="rect">
            <a:avLst/>
          </a:prstGeom>
        </p:spPr>
      </p:pic>
      <p:pic>
        <p:nvPicPr>
          <p:cNvPr id="27" name="Picture 26" descr="Logo&#10;&#10;Description automatically generated">
            <a:extLst>
              <a:ext uri="{FF2B5EF4-FFF2-40B4-BE49-F238E27FC236}">
                <a16:creationId xmlns:a16="http://schemas.microsoft.com/office/drawing/2014/main" id="{EEA12F99-A106-1F23-F118-074E7415E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31740" y="3995128"/>
            <a:ext cx="661640" cy="192806"/>
          </a:xfrm>
          <a:prstGeom prst="rect">
            <a:avLst/>
          </a:prstGeom>
        </p:spPr>
      </p:pic>
    </p:spTree>
    <p:extLst>
      <p:ext uri="{BB962C8B-B14F-4D97-AF65-F5344CB8AC3E}">
        <p14:creationId xmlns:p14="http://schemas.microsoft.com/office/powerpoint/2010/main" val="2912698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2D00D3-E30C-D7BC-ED7B-96D0F346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556645D9-AEA0-5AF1-3539-61022FC44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pic>
        <p:nvPicPr>
          <p:cNvPr id="11" name="Picture 10">
            <a:extLst>
              <a:ext uri="{FF2B5EF4-FFF2-40B4-BE49-F238E27FC236}">
                <a16:creationId xmlns:a16="http://schemas.microsoft.com/office/drawing/2014/main" id="{631A21CE-72AC-AE6A-4142-E1E75DF2C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12" name="Picture 11" descr="Logo&#10;&#10;Description automatically generated">
            <a:extLst>
              <a:ext uri="{FF2B5EF4-FFF2-40B4-BE49-F238E27FC236}">
                <a16:creationId xmlns:a16="http://schemas.microsoft.com/office/drawing/2014/main" id="{6107E4A3-878A-6500-1EE3-0C16056B8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18" name="Rectangle 17">
            <a:extLst>
              <a:ext uri="{FF2B5EF4-FFF2-40B4-BE49-F238E27FC236}">
                <a16:creationId xmlns:a16="http://schemas.microsoft.com/office/drawing/2014/main" id="{6BE48455-CA8D-620C-04E9-FDCE37C44F38}"/>
              </a:ext>
            </a:extLst>
          </p:cNvPr>
          <p:cNvSpPr/>
          <p:nvPr/>
        </p:nvSpPr>
        <p:spPr>
          <a:xfrm rot="5400000">
            <a:off x="828844" y="6679578"/>
            <a:ext cx="4572004" cy="35684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19" name="Rectangle 18">
            <a:extLst>
              <a:ext uri="{FF2B5EF4-FFF2-40B4-BE49-F238E27FC236}">
                <a16:creationId xmlns:a16="http://schemas.microsoft.com/office/drawing/2014/main" id="{827C6E3F-8C98-A1FC-8ECE-A97FC174A604}"/>
              </a:ext>
            </a:extLst>
          </p:cNvPr>
          <p:cNvSpPr/>
          <p:nvPr/>
        </p:nvSpPr>
        <p:spPr>
          <a:xfrm rot="16200000">
            <a:off x="1478463" y="6679582"/>
            <a:ext cx="4572004" cy="35684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24" name="TextBox 23">
            <a:extLst>
              <a:ext uri="{FF2B5EF4-FFF2-40B4-BE49-F238E27FC236}">
                <a16:creationId xmlns:a16="http://schemas.microsoft.com/office/drawing/2014/main" id="{D2168D2F-20EC-4933-3BE3-90AC3BCCE8B1}"/>
              </a:ext>
            </a:extLst>
          </p:cNvPr>
          <p:cNvSpPr txBox="1"/>
          <p:nvPr/>
        </p:nvSpPr>
        <p:spPr>
          <a:xfrm rot="5400000">
            <a:off x="466520" y="2857516"/>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sp>
        <p:nvSpPr>
          <p:cNvPr id="27" name="TextBox 26">
            <a:extLst>
              <a:ext uri="{FF2B5EF4-FFF2-40B4-BE49-F238E27FC236}">
                <a16:creationId xmlns:a16="http://schemas.microsoft.com/office/drawing/2014/main" id="{23C2477A-7326-9522-0470-8525FC505535}"/>
              </a:ext>
            </a:extLst>
          </p:cNvPr>
          <p:cNvSpPr txBox="1"/>
          <p:nvPr/>
        </p:nvSpPr>
        <p:spPr>
          <a:xfrm rot="16200000">
            <a:off x="4461637" y="2773777"/>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sp>
        <p:nvSpPr>
          <p:cNvPr id="29" name="TextBox 28">
            <a:extLst>
              <a:ext uri="{FF2B5EF4-FFF2-40B4-BE49-F238E27FC236}">
                <a16:creationId xmlns:a16="http://schemas.microsoft.com/office/drawing/2014/main" id="{EED0A833-0E2F-A4B6-3C87-791569BC6773}"/>
              </a:ext>
            </a:extLst>
          </p:cNvPr>
          <p:cNvSpPr txBox="1"/>
          <p:nvPr/>
        </p:nvSpPr>
        <p:spPr>
          <a:xfrm rot="5400000">
            <a:off x="353780" y="7429518"/>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sp>
        <p:nvSpPr>
          <p:cNvPr id="32" name="TextBox 31">
            <a:extLst>
              <a:ext uri="{FF2B5EF4-FFF2-40B4-BE49-F238E27FC236}">
                <a16:creationId xmlns:a16="http://schemas.microsoft.com/office/drawing/2014/main" id="{24A42AE5-44B1-EBB6-49DA-615FF1041462}"/>
              </a:ext>
            </a:extLst>
          </p:cNvPr>
          <p:cNvSpPr txBox="1"/>
          <p:nvPr/>
        </p:nvSpPr>
        <p:spPr>
          <a:xfrm rot="16200000">
            <a:off x="4703298" y="7425229"/>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pic>
        <p:nvPicPr>
          <p:cNvPr id="4098" name="Picture 2" descr="Silver chain displayed on rock">
            <a:extLst>
              <a:ext uri="{FF2B5EF4-FFF2-40B4-BE49-F238E27FC236}">
                <a16:creationId xmlns:a16="http://schemas.microsoft.com/office/drawing/2014/main" id="{339DE7D7-886B-2BB3-6216-7571ACF68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37" r="5537"/>
          <a:stretch/>
        </p:blipFill>
        <p:spPr bwMode="auto">
          <a:xfrm rot="5400000">
            <a:off x="651772" y="525726"/>
            <a:ext cx="1969287" cy="147614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189A043-516A-E634-A682-4CBB3C8F67F1}"/>
              </a:ext>
            </a:extLst>
          </p:cNvPr>
          <p:cNvSpPr txBox="1"/>
          <p:nvPr/>
        </p:nvSpPr>
        <p:spPr>
          <a:xfrm rot="5400000">
            <a:off x="1240499" y="3284452"/>
            <a:ext cx="2228045"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ROCKS AS RESOURCES</a:t>
            </a:r>
          </a:p>
        </p:txBody>
      </p:sp>
      <p:sp>
        <p:nvSpPr>
          <p:cNvPr id="33" name="TextBox 32">
            <a:extLst>
              <a:ext uri="{FF2B5EF4-FFF2-40B4-BE49-F238E27FC236}">
                <a16:creationId xmlns:a16="http://schemas.microsoft.com/office/drawing/2014/main" id="{E2C26F2F-BD64-C2C5-D100-BCE1A4DEEAF9}"/>
              </a:ext>
            </a:extLst>
          </p:cNvPr>
          <p:cNvSpPr txBox="1"/>
          <p:nvPr/>
        </p:nvSpPr>
        <p:spPr>
          <a:xfrm rot="16200000">
            <a:off x="3388956" y="2925601"/>
            <a:ext cx="2228045"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ROCKS AS RESOURCES</a:t>
            </a:r>
          </a:p>
        </p:txBody>
      </p:sp>
      <p:pic>
        <p:nvPicPr>
          <p:cNvPr id="4100" name="Picture 4" descr="Wooden spoon with pink and white bath salt crystals overflowing onto wood surface">
            <a:extLst>
              <a:ext uri="{FF2B5EF4-FFF2-40B4-BE49-F238E27FC236}">
                <a16:creationId xmlns:a16="http://schemas.microsoft.com/office/drawing/2014/main" id="{774AF271-C6D3-BB55-E8A7-7E11F66EB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873" r="6873"/>
          <a:stretch/>
        </p:blipFill>
        <p:spPr bwMode="auto">
          <a:xfrm rot="5400000">
            <a:off x="712248" y="5129758"/>
            <a:ext cx="1889549" cy="14349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Wooden spoon with pink and white bath salt crystals overflowing onto wood surface">
            <a:extLst>
              <a:ext uri="{FF2B5EF4-FFF2-40B4-BE49-F238E27FC236}">
                <a16:creationId xmlns:a16="http://schemas.microsoft.com/office/drawing/2014/main" id="{5D663280-E1DC-04CD-D462-5595F30E8D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873" r="6873"/>
          <a:stretch/>
        </p:blipFill>
        <p:spPr bwMode="auto">
          <a:xfrm rot="16200000">
            <a:off x="4299577" y="5103481"/>
            <a:ext cx="1889549" cy="143493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F53FF08-7953-611B-FCEC-6240C1B9946C}"/>
              </a:ext>
            </a:extLst>
          </p:cNvPr>
          <p:cNvSpPr txBox="1"/>
          <p:nvPr/>
        </p:nvSpPr>
        <p:spPr>
          <a:xfrm rot="5400000">
            <a:off x="1272596" y="7759246"/>
            <a:ext cx="2228045" cy="830997"/>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COOL THINGS ABOUT ROCKS &amp; MINERALS</a:t>
            </a:r>
          </a:p>
        </p:txBody>
      </p:sp>
      <p:sp>
        <p:nvSpPr>
          <p:cNvPr id="36" name="TextBox 35">
            <a:extLst>
              <a:ext uri="{FF2B5EF4-FFF2-40B4-BE49-F238E27FC236}">
                <a16:creationId xmlns:a16="http://schemas.microsoft.com/office/drawing/2014/main" id="{DC452275-9603-FF3F-12FF-4005804BFAD5}"/>
              </a:ext>
            </a:extLst>
          </p:cNvPr>
          <p:cNvSpPr txBox="1"/>
          <p:nvPr/>
        </p:nvSpPr>
        <p:spPr>
          <a:xfrm rot="16200000">
            <a:off x="3418536" y="7464332"/>
            <a:ext cx="2228045" cy="830997"/>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COOL THINGS ABOUT ROCKS &amp; MINERALS</a:t>
            </a:r>
          </a:p>
        </p:txBody>
      </p:sp>
      <p:pic>
        <p:nvPicPr>
          <p:cNvPr id="23" name="Picture 2" descr="Silver chain displayed on rock">
            <a:extLst>
              <a:ext uri="{FF2B5EF4-FFF2-40B4-BE49-F238E27FC236}">
                <a16:creationId xmlns:a16="http://schemas.microsoft.com/office/drawing/2014/main" id="{16587920-96BC-6FD8-1586-86AFF698D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37" r="5537"/>
          <a:stretch/>
        </p:blipFill>
        <p:spPr bwMode="auto">
          <a:xfrm rot="16200000">
            <a:off x="4226347" y="525726"/>
            <a:ext cx="1969287" cy="1476148"/>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720F8058-EB69-6595-09BB-B05603900744}"/>
              </a:ext>
            </a:extLst>
          </p:cNvPr>
          <p:cNvCxnSpPr>
            <a:cxnSpLocks/>
          </p:cNvCxnSpPr>
          <p:nvPr/>
        </p:nvCxnSpPr>
        <p:spPr>
          <a:xfrm>
            <a:off x="0" y="4572000"/>
            <a:ext cx="68580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FE6382-AF6D-3F2F-A0B5-3A6B386C6BA5}"/>
              </a:ext>
            </a:extLst>
          </p:cNvPr>
          <p:cNvCxnSpPr>
            <a:cxnSpLocks/>
          </p:cNvCxnSpPr>
          <p:nvPr/>
        </p:nvCxnSpPr>
        <p:spPr>
          <a:xfrm>
            <a:off x="3429000" y="0"/>
            <a:ext cx="0" cy="914400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659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68A2-CCE9-6198-D61A-FD601A4BD8A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B110094-51E1-A46F-A11E-3BB11A1ACA41}"/>
              </a:ext>
            </a:extLst>
          </p:cNvPr>
          <p:cNvGrpSpPr/>
          <p:nvPr/>
        </p:nvGrpSpPr>
        <p:grpSpPr>
          <a:xfrm rot="5400000">
            <a:off x="-1989185" y="2189598"/>
            <a:ext cx="4272713" cy="192806"/>
            <a:chOff x="224467" y="8778655"/>
            <a:chExt cx="6409066" cy="289209"/>
          </a:xfrm>
        </p:grpSpPr>
        <p:pic>
          <p:nvPicPr>
            <p:cNvPr id="4" name="Picture 3">
              <a:extLst>
                <a:ext uri="{FF2B5EF4-FFF2-40B4-BE49-F238E27FC236}">
                  <a16:creationId xmlns:a16="http://schemas.microsoft.com/office/drawing/2014/main" id="{00F42940-A6AB-3997-9F04-E8256FF27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799002CF-0B73-795C-D7E1-ACBE017F0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pic>
        <p:nvPicPr>
          <p:cNvPr id="14" name="Picture 13">
            <a:extLst>
              <a:ext uri="{FF2B5EF4-FFF2-40B4-BE49-F238E27FC236}">
                <a16:creationId xmlns:a16="http://schemas.microsoft.com/office/drawing/2014/main" id="{C16B9128-4A61-2C77-DB5D-7E767E59E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048E8284-17E2-C383-8B09-8448F9F9D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952E1F93-1BAE-DD99-2A38-53881B30DF53}"/>
              </a:ext>
            </a:extLst>
          </p:cNvPr>
          <p:cNvSpPr/>
          <p:nvPr/>
        </p:nvSpPr>
        <p:spPr>
          <a:xfrm rot="5400000">
            <a:off x="826687" y="2107575"/>
            <a:ext cx="4572004" cy="35684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5</a:t>
            </a:r>
          </a:p>
        </p:txBody>
      </p:sp>
      <p:sp>
        <p:nvSpPr>
          <p:cNvPr id="17" name="Rectangle 16">
            <a:extLst>
              <a:ext uri="{FF2B5EF4-FFF2-40B4-BE49-F238E27FC236}">
                <a16:creationId xmlns:a16="http://schemas.microsoft.com/office/drawing/2014/main" id="{F41DB3E6-000E-B094-A185-34CCF4C33E64}"/>
              </a:ext>
            </a:extLst>
          </p:cNvPr>
          <p:cNvSpPr/>
          <p:nvPr/>
        </p:nvSpPr>
        <p:spPr>
          <a:xfrm rot="16200000">
            <a:off x="1481907" y="2107575"/>
            <a:ext cx="4572004" cy="35684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5</a:t>
            </a:r>
          </a:p>
        </p:txBody>
      </p:sp>
      <p:sp>
        <p:nvSpPr>
          <p:cNvPr id="6" name="Rectangle 5">
            <a:extLst>
              <a:ext uri="{FF2B5EF4-FFF2-40B4-BE49-F238E27FC236}">
                <a16:creationId xmlns:a16="http://schemas.microsoft.com/office/drawing/2014/main" id="{309294EB-7585-70C8-31D2-AA8B4779F4BB}"/>
              </a:ext>
            </a:extLst>
          </p:cNvPr>
          <p:cNvSpPr/>
          <p:nvPr/>
        </p:nvSpPr>
        <p:spPr>
          <a:xfrm>
            <a:off x="451560"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8B5069-44C5-2E86-D50F-080DB5CCBE7F}"/>
              </a:ext>
            </a:extLst>
          </p:cNvPr>
          <p:cNvSpPr/>
          <p:nvPr/>
        </p:nvSpPr>
        <p:spPr>
          <a:xfrm>
            <a:off x="4041049"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B005123-E133-0ED3-DF04-694CF17BA0C8}"/>
              </a:ext>
            </a:extLst>
          </p:cNvPr>
          <p:cNvSpPr txBox="1"/>
          <p:nvPr/>
        </p:nvSpPr>
        <p:spPr>
          <a:xfrm rot="5400000">
            <a:off x="466520" y="2857516"/>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sp>
        <p:nvSpPr>
          <p:cNvPr id="27" name="TextBox 26">
            <a:extLst>
              <a:ext uri="{FF2B5EF4-FFF2-40B4-BE49-F238E27FC236}">
                <a16:creationId xmlns:a16="http://schemas.microsoft.com/office/drawing/2014/main" id="{EA193C64-03A7-F4BB-29DA-050CB6D60E33}"/>
              </a:ext>
            </a:extLst>
          </p:cNvPr>
          <p:cNvSpPr txBox="1"/>
          <p:nvPr/>
        </p:nvSpPr>
        <p:spPr>
          <a:xfrm rot="16200000">
            <a:off x="4461637" y="2773777"/>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pic>
        <p:nvPicPr>
          <p:cNvPr id="4098" name="Picture 2" descr="Magnifying glasses on yellow backdrop">
            <a:extLst>
              <a:ext uri="{FF2B5EF4-FFF2-40B4-BE49-F238E27FC236}">
                <a16:creationId xmlns:a16="http://schemas.microsoft.com/office/drawing/2014/main" id="{5E9033D4-9C5D-DCE9-6BD3-9127A930C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78" r="5478"/>
          <a:stretch/>
        </p:blipFill>
        <p:spPr bwMode="auto">
          <a:xfrm rot="5400000">
            <a:off x="651772" y="525726"/>
            <a:ext cx="1969287" cy="14761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Magnifying glasses on yellow backdrop">
            <a:extLst>
              <a:ext uri="{FF2B5EF4-FFF2-40B4-BE49-F238E27FC236}">
                <a16:creationId xmlns:a16="http://schemas.microsoft.com/office/drawing/2014/main" id="{C562581F-7029-4A70-1F43-738EAE4E1D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78" r="5478"/>
          <a:stretch/>
        </p:blipFill>
        <p:spPr bwMode="auto">
          <a:xfrm rot="16200000">
            <a:off x="4239101" y="525726"/>
            <a:ext cx="1969287" cy="147614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444DD2F-F952-252E-5BB1-44E0F1538881}"/>
              </a:ext>
            </a:extLst>
          </p:cNvPr>
          <p:cNvSpPr txBox="1"/>
          <p:nvPr/>
        </p:nvSpPr>
        <p:spPr>
          <a:xfrm rot="5400000">
            <a:off x="1240499" y="3284452"/>
            <a:ext cx="2228045"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CALLING ALL ROCKHOUNDS!</a:t>
            </a:r>
          </a:p>
        </p:txBody>
      </p:sp>
      <p:sp>
        <p:nvSpPr>
          <p:cNvPr id="33" name="TextBox 32">
            <a:extLst>
              <a:ext uri="{FF2B5EF4-FFF2-40B4-BE49-F238E27FC236}">
                <a16:creationId xmlns:a16="http://schemas.microsoft.com/office/drawing/2014/main" id="{ACEB3C24-190A-211E-3017-864F976827C0}"/>
              </a:ext>
            </a:extLst>
          </p:cNvPr>
          <p:cNvSpPr txBox="1"/>
          <p:nvPr/>
        </p:nvSpPr>
        <p:spPr>
          <a:xfrm rot="16200000">
            <a:off x="3388956" y="2925601"/>
            <a:ext cx="2228045"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CALLING ALL ROCKHOUNDS!</a:t>
            </a:r>
          </a:p>
        </p:txBody>
      </p:sp>
      <p:cxnSp>
        <p:nvCxnSpPr>
          <p:cNvPr id="8" name="Straight Connector 7">
            <a:extLst>
              <a:ext uri="{FF2B5EF4-FFF2-40B4-BE49-F238E27FC236}">
                <a16:creationId xmlns:a16="http://schemas.microsoft.com/office/drawing/2014/main" id="{CADD06E2-6675-FFD6-0CA6-EC8A2E1FC59E}"/>
              </a:ext>
            </a:extLst>
          </p:cNvPr>
          <p:cNvCxnSpPr>
            <a:cxnSpLocks/>
          </p:cNvCxnSpPr>
          <p:nvPr/>
        </p:nvCxnSpPr>
        <p:spPr>
          <a:xfrm>
            <a:off x="0" y="4572000"/>
            <a:ext cx="68580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F05685-CA88-8BA4-7BE2-0F82EC495BF8}"/>
              </a:ext>
            </a:extLst>
          </p:cNvPr>
          <p:cNvCxnSpPr>
            <a:cxnSpLocks/>
          </p:cNvCxnSpPr>
          <p:nvPr/>
        </p:nvCxnSpPr>
        <p:spPr>
          <a:xfrm>
            <a:off x="3429000" y="0"/>
            <a:ext cx="0" cy="457199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353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dirty="0">
              <a:latin typeface="Arial Black" panose="020B0A04020102020204" pitchFamily="34" charset="0"/>
            </a:endParaRPr>
          </a:p>
        </p:txBody>
      </p:sp>
      <p:sp>
        <p:nvSpPr>
          <p:cNvPr id="3" name="Rectangle 2">
            <a:extLst>
              <a:ext uri="{FF2B5EF4-FFF2-40B4-BE49-F238E27FC236}">
                <a16:creationId xmlns:a16="http://schemas.microsoft.com/office/drawing/2014/main" id="{71D09426-AE6B-5A62-775D-82489C7A98F7}"/>
              </a:ext>
            </a:extLst>
          </p:cNvPr>
          <p:cNvSpPr/>
          <p:nvPr/>
        </p:nvSpPr>
        <p:spPr>
          <a:xfrm>
            <a:off x="0" y="8608741"/>
            <a:ext cx="6858000"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ECBCB7-914D-1807-512C-3EDD9B26D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5C04BD6B-BED5-C1CD-6104-81AC5A262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50EFD27C-5116-827F-67B6-19E9E60E90F3}"/>
              </a:ext>
            </a:extLst>
          </p:cNvPr>
          <p:cNvSpPr/>
          <p:nvPr/>
        </p:nvSpPr>
        <p:spPr>
          <a:xfrm>
            <a:off x="109182" y="857150"/>
            <a:ext cx="6639636" cy="1858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Rocks are pieces of hard minerals. Rocks come from nature. Rocks are all over the world. They are part of Earth’s surface.</a:t>
            </a:r>
          </a:p>
          <a:p>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Nature makes new rocks all the time. Old rocks break down over time, too.</a:t>
            </a:r>
          </a:p>
          <a:p>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Rocks are useful. People use rocks in many ways.</a:t>
            </a:r>
          </a:p>
        </p:txBody>
      </p:sp>
      <p:sp>
        <p:nvSpPr>
          <p:cNvPr id="9" name="Rectangle 8">
            <a:extLst>
              <a:ext uri="{FF2B5EF4-FFF2-40B4-BE49-F238E27FC236}">
                <a16:creationId xmlns:a16="http://schemas.microsoft.com/office/drawing/2014/main" id="{8E068716-AD0C-3C45-D33B-EF474B735810}"/>
              </a:ext>
            </a:extLst>
          </p:cNvPr>
          <p:cNvSpPr/>
          <p:nvPr/>
        </p:nvSpPr>
        <p:spPr>
          <a:xfrm>
            <a:off x="0" y="4749173"/>
            <a:ext cx="1596788" cy="780585"/>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0" name="Rectangle 9">
            <a:extLst>
              <a:ext uri="{FF2B5EF4-FFF2-40B4-BE49-F238E27FC236}">
                <a16:creationId xmlns:a16="http://schemas.microsoft.com/office/drawing/2014/main" id="{0DAEC68F-FCF5-2B47-A927-82125EA36426}"/>
              </a:ext>
            </a:extLst>
          </p:cNvPr>
          <p:cNvSpPr/>
          <p:nvPr/>
        </p:nvSpPr>
        <p:spPr>
          <a:xfrm>
            <a:off x="1596788" y="4749173"/>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dirty="0">
              <a:latin typeface="Arial Black" panose="020B0A04020102020204" pitchFamily="34" charset="0"/>
            </a:endParaRPr>
          </a:p>
        </p:txBody>
      </p:sp>
      <p:sp>
        <p:nvSpPr>
          <p:cNvPr id="12" name="TextBox 11">
            <a:extLst>
              <a:ext uri="{FF2B5EF4-FFF2-40B4-BE49-F238E27FC236}">
                <a16:creationId xmlns:a16="http://schemas.microsoft.com/office/drawing/2014/main" id="{E9F028E3-32DC-47C3-592C-724EE77446EE}"/>
              </a:ext>
            </a:extLst>
          </p:cNvPr>
          <p:cNvSpPr txBox="1"/>
          <p:nvPr/>
        </p:nvSpPr>
        <p:spPr>
          <a:xfrm>
            <a:off x="0" y="4379841"/>
            <a:ext cx="6858000" cy="369332"/>
          </a:xfrm>
          <a:prstGeom prst="rect">
            <a:avLst/>
          </a:prstGeom>
          <a:noFill/>
        </p:spPr>
        <p:txBody>
          <a:bodyPr wrap="square" rtlCol="0">
            <a:spAutoFit/>
          </a:bodyPr>
          <a:lstStyle/>
          <a:p>
            <a:r>
              <a:rPr lang="en-US" dirty="0"/>
              <a:t>- - - - - - - - - - - - - - - - - - - - - - - - - - - - - - - - - - - - - - - - - - - - - - - - - - - - - - - </a:t>
            </a:r>
          </a:p>
        </p:txBody>
      </p:sp>
      <p:sp>
        <p:nvSpPr>
          <p:cNvPr id="8" name="Rectangle 7">
            <a:extLst>
              <a:ext uri="{FF2B5EF4-FFF2-40B4-BE49-F238E27FC236}">
                <a16:creationId xmlns:a16="http://schemas.microsoft.com/office/drawing/2014/main" id="{CB2DA900-ABEC-5E7F-7D73-AB376BC238F7}"/>
              </a:ext>
            </a:extLst>
          </p:cNvPr>
          <p:cNvSpPr/>
          <p:nvPr/>
        </p:nvSpPr>
        <p:spPr>
          <a:xfrm>
            <a:off x="109180" y="2716065"/>
            <a:ext cx="6639636" cy="1170985"/>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4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eBook “Absolute Expert: Rocks and Minerals”. Answer the multiple-choice questions based on the text. After answering the questions, use the key to color the picture. Show the picture to your teacher to approve. Your code is the name of what is being shown in the picture.</a:t>
            </a:r>
          </a:p>
        </p:txBody>
      </p:sp>
      <p:sp>
        <p:nvSpPr>
          <p:cNvPr id="16" name="Rectangle 15">
            <a:extLst>
              <a:ext uri="{FF2B5EF4-FFF2-40B4-BE49-F238E27FC236}">
                <a16:creationId xmlns:a16="http://schemas.microsoft.com/office/drawing/2014/main" id="{CBF6393E-3987-F54B-11A1-422AE78E87A0}"/>
              </a:ext>
            </a:extLst>
          </p:cNvPr>
          <p:cNvSpPr/>
          <p:nvPr/>
        </p:nvSpPr>
        <p:spPr>
          <a:xfrm>
            <a:off x="0" y="3879577"/>
            <a:ext cx="6858000"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754FB1F-71FE-3772-1639-12B9186C9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4115436"/>
            <a:ext cx="1671241" cy="157320"/>
          </a:xfrm>
          <a:prstGeom prst="rect">
            <a:avLst/>
          </a:prstGeom>
        </p:spPr>
      </p:pic>
      <p:pic>
        <p:nvPicPr>
          <p:cNvPr id="18" name="Picture 17" descr="Logo&#10;&#10;Description automatically generated">
            <a:extLst>
              <a:ext uri="{FF2B5EF4-FFF2-40B4-BE49-F238E27FC236}">
                <a16:creationId xmlns:a16="http://schemas.microsoft.com/office/drawing/2014/main" id="{99BC29B4-0201-4182-A50B-7ECFDB722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4049491"/>
            <a:ext cx="992459" cy="289209"/>
          </a:xfrm>
          <a:prstGeom prst="rect">
            <a:avLst/>
          </a:prstGeom>
        </p:spPr>
      </p:pic>
      <p:sp>
        <p:nvSpPr>
          <p:cNvPr id="11" name="TextBox 10">
            <a:extLst>
              <a:ext uri="{FF2B5EF4-FFF2-40B4-BE49-F238E27FC236}">
                <a16:creationId xmlns:a16="http://schemas.microsoft.com/office/drawing/2014/main" id="{E8B4D033-CD0A-1832-BA83-804A872FB4C5}"/>
              </a:ext>
            </a:extLst>
          </p:cNvPr>
          <p:cNvSpPr txBox="1"/>
          <p:nvPr/>
        </p:nvSpPr>
        <p:spPr>
          <a:xfrm>
            <a:off x="1678327" y="-3272"/>
            <a:ext cx="5070489" cy="830997"/>
          </a:xfrm>
          <a:prstGeom prst="rect">
            <a:avLst/>
          </a:prstGeom>
          <a:noFill/>
        </p:spPr>
        <p:txBody>
          <a:bodyPr wrap="square" rtlCol="0">
            <a:spAutoFit/>
          </a:bodyPr>
          <a:lstStyle/>
          <a:p>
            <a:pPr algn="r"/>
            <a:r>
              <a:rPr lang="en-US" sz="2400" b="1" dirty="0">
                <a:latin typeface="Open Sans" panose="020B0606030504020204" pitchFamily="34" charset="0"/>
                <a:ea typeface="Open Sans" panose="020B0606030504020204" pitchFamily="34" charset="0"/>
                <a:cs typeface="Open Sans" panose="020B0606030504020204" pitchFamily="34" charset="0"/>
              </a:rPr>
              <a:t>WHAT IS A ROCK? </a:t>
            </a:r>
          </a:p>
          <a:p>
            <a:pPr algn="r"/>
            <a:r>
              <a:rPr lang="en-US" sz="2400" b="1" dirty="0">
                <a:latin typeface="Open Sans" panose="020B0606030504020204" pitchFamily="34" charset="0"/>
                <a:ea typeface="Open Sans" panose="020B0606030504020204" pitchFamily="34" charset="0"/>
                <a:cs typeface="Open Sans" panose="020B0606030504020204" pitchFamily="34" charset="0"/>
              </a:rPr>
              <a:t>WHAT IS A MINERAL?</a:t>
            </a:r>
          </a:p>
        </p:txBody>
      </p:sp>
      <p:sp>
        <p:nvSpPr>
          <p:cNvPr id="13" name="TextBox 12">
            <a:extLst>
              <a:ext uri="{FF2B5EF4-FFF2-40B4-BE49-F238E27FC236}">
                <a16:creationId xmlns:a16="http://schemas.microsoft.com/office/drawing/2014/main" id="{30D3621B-7F70-D917-F17A-D06051DAD632}"/>
              </a:ext>
            </a:extLst>
          </p:cNvPr>
          <p:cNvSpPr txBox="1"/>
          <p:nvPr/>
        </p:nvSpPr>
        <p:spPr>
          <a:xfrm>
            <a:off x="1678327" y="4751907"/>
            <a:ext cx="5070489" cy="830997"/>
          </a:xfrm>
          <a:prstGeom prst="rect">
            <a:avLst/>
          </a:prstGeom>
          <a:solidFill>
            <a:schemeClr val="bg1"/>
          </a:solidFill>
        </p:spPr>
        <p:txBody>
          <a:bodyPr wrap="square" rtlCol="0">
            <a:spAutoFit/>
          </a:bodyPr>
          <a:lstStyle/>
          <a:p>
            <a:pPr algn="r"/>
            <a:r>
              <a:rPr lang="en-US" sz="2400" b="1" dirty="0">
                <a:latin typeface="Open Sans" panose="020B0606030504020204" pitchFamily="34" charset="0"/>
                <a:ea typeface="Open Sans" panose="020B0606030504020204" pitchFamily="34" charset="0"/>
                <a:cs typeface="Open Sans" panose="020B0606030504020204" pitchFamily="34" charset="0"/>
              </a:rPr>
              <a:t>WHAT IS A ROCK? </a:t>
            </a:r>
          </a:p>
          <a:p>
            <a:pPr algn="r"/>
            <a:r>
              <a:rPr lang="en-US" sz="2400" b="1" dirty="0">
                <a:latin typeface="Open Sans" panose="020B0606030504020204" pitchFamily="34" charset="0"/>
                <a:ea typeface="Open Sans" panose="020B0606030504020204" pitchFamily="34" charset="0"/>
                <a:cs typeface="Open Sans" panose="020B0606030504020204" pitchFamily="34" charset="0"/>
              </a:rPr>
              <a:t>WHAT IS A MINERAL?</a:t>
            </a:r>
          </a:p>
        </p:txBody>
      </p:sp>
      <p:sp>
        <p:nvSpPr>
          <p:cNvPr id="19" name="Rectangle 18">
            <a:extLst>
              <a:ext uri="{FF2B5EF4-FFF2-40B4-BE49-F238E27FC236}">
                <a16:creationId xmlns:a16="http://schemas.microsoft.com/office/drawing/2014/main" id="{226597DE-D389-8EF6-98CA-3A1CB7192DAF}"/>
              </a:ext>
            </a:extLst>
          </p:cNvPr>
          <p:cNvSpPr/>
          <p:nvPr/>
        </p:nvSpPr>
        <p:spPr>
          <a:xfrm>
            <a:off x="109180" y="5586742"/>
            <a:ext cx="6756958" cy="211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6CE7AE7-A1CF-0364-449A-967EAFFE0C42}"/>
              </a:ext>
            </a:extLst>
          </p:cNvPr>
          <p:cNvSpPr/>
          <p:nvPr/>
        </p:nvSpPr>
        <p:spPr>
          <a:xfrm>
            <a:off x="109180" y="7362458"/>
            <a:ext cx="6639635" cy="1170147"/>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4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eBook “Absolute Expert: Rocks and Minerals”. Answer the multiple-choice questions based on the text. After answering the questions, use the key to color the picture. Show the picture to your teacher to approve. Your code is the name of what is being shown in the picture.</a:t>
            </a:r>
          </a:p>
        </p:txBody>
      </p:sp>
      <p:sp>
        <p:nvSpPr>
          <p:cNvPr id="23" name="TextBox 22">
            <a:extLst>
              <a:ext uri="{FF2B5EF4-FFF2-40B4-BE49-F238E27FC236}">
                <a16:creationId xmlns:a16="http://schemas.microsoft.com/office/drawing/2014/main" id="{81EAC582-2897-B2E3-0D08-1208E5540821}"/>
              </a:ext>
            </a:extLst>
          </p:cNvPr>
          <p:cNvSpPr txBox="1"/>
          <p:nvPr/>
        </p:nvSpPr>
        <p:spPr>
          <a:xfrm>
            <a:off x="109180" y="5699672"/>
            <a:ext cx="6639635" cy="1384995"/>
          </a:xfrm>
          <a:prstGeom prst="rect">
            <a:avLst/>
          </a:prstGeom>
          <a:solidFill>
            <a:schemeClr val="bg1"/>
          </a:solidFill>
        </p:spPr>
        <p:txBody>
          <a:bodyPr wrap="square" rtlCol="0">
            <a:spAutoFit/>
          </a:bodyPr>
          <a:lstStyle/>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Rocks are pieces of hard minerals. Rocks come from nature. Rocks are all over the world. They are part of Earth’s surface.</a:t>
            </a:r>
          </a:p>
          <a:p>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Nature makes new rocks all the time. Old rocks break down over time, too.</a:t>
            </a:r>
          </a:p>
          <a:p>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Rocks are useful. People use rocks in many ways.</a:t>
            </a:r>
          </a:p>
        </p:txBody>
      </p:sp>
    </p:spTree>
    <p:extLst>
      <p:ext uri="{BB962C8B-B14F-4D97-AF65-F5344CB8AC3E}">
        <p14:creationId xmlns:p14="http://schemas.microsoft.com/office/powerpoint/2010/main" val="1947878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C361D1-A3B5-A6EE-3739-6657A587D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7" name="Picture 6" descr="Logo&#10;&#10;Description automatically generated">
            <a:extLst>
              <a:ext uri="{FF2B5EF4-FFF2-40B4-BE49-F238E27FC236}">
                <a16:creationId xmlns:a16="http://schemas.microsoft.com/office/drawing/2014/main" id="{FFDCF741-2410-9E76-721B-A258DFBBF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aphicFrame>
        <p:nvGraphicFramePr>
          <p:cNvPr id="2" name="Table 1">
            <a:extLst>
              <a:ext uri="{FF2B5EF4-FFF2-40B4-BE49-F238E27FC236}">
                <a16:creationId xmlns:a16="http://schemas.microsoft.com/office/drawing/2014/main" id="{B576AC48-55EA-0850-CAA5-CAB81A1EC912}"/>
              </a:ext>
            </a:extLst>
          </p:cNvPr>
          <p:cNvGraphicFramePr>
            <a:graphicFrameLocks noGrp="1"/>
          </p:cNvGraphicFramePr>
          <p:nvPr>
            <p:extLst>
              <p:ext uri="{D42A27DB-BD31-4B8C-83A1-F6EECF244321}">
                <p14:modId xmlns:p14="http://schemas.microsoft.com/office/powerpoint/2010/main" val="2325941240"/>
              </p:ext>
            </p:extLst>
          </p:nvPr>
        </p:nvGraphicFramePr>
        <p:xfrm>
          <a:off x="3627285" y="5900330"/>
          <a:ext cx="2835300" cy="2423160"/>
        </p:xfrm>
        <a:graphic>
          <a:graphicData uri="http://schemas.openxmlformats.org/drawingml/2006/table">
            <a:tbl>
              <a:tblPr firstRow="1" bandRow="1">
                <a:tableStyleId>{5C22544A-7EE6-4342-B048-85BDC9FD1C3A}</a:tableStyleId>
              </a:tblPr>
              <a:tblGrid>
                <a:gridCol w="945100">
                  <a:extLst>
                    <a:ext uri="{9D8B030D-6E8A-4147-A177-3AD203B41FA5}">
                      <a16:colId xmlns:a16="http://schemas.microsoft.com/office/drawing/2014/main" val="3147193543"/>
                    </a:ext>
                  </a:extLst>
                </a:gridCol>
                <a:gridCol w="945100">
                  <a:extLst>
                    <a:ext uri="{9D8B030D-6E8A-4147-A177-3AD203B41FA5}">
                      <a16:colId xmlns:a16="http://schemas.microsoft.com/office/drawing/2014/main" val="1686941093"/>
                    </a:ext>
                  </a:extLst>
                </a:gridCol>
                <a:gridCol w="945100">
                  <a:extLst>
                    <a:ext uri="{9D8B030D-6E8A-4147-A177-3AD203B41FA5}">
                      <a16:colId xmlns:a16="http://schemas.microsoft.com/office/drawing/2014/main" val="2444896918"/>
                    </a:ext>
                  </a:extLst>
                </a:gridCol>
              </a:tblGrid>
              <a:tr h="259721">
                <a:tc gridSpan="3">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507581043"/>
                  </a:ext>
                </a:extLst>
              </a:tr>
              <a:tr h="7086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A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DARK RED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D</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LIGHT RED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G </a:t>
                      </a:r>
                      <a:r>
                        <a:rPr lang="en-US" b="1" dirty="0">
                          <a:solidFill>
                            <a:srgbClr val="996600"/>
                          </a:solidFill>
                          <a:latin typeface="Open Sans" panose="020B0606030504020204" pitchFamily="34" charset="0"/>
                          <a:ea typeface="Open Sans" panose="020B0606030504020204" pitchFamily="34" charset="0"/>
                          <a:cs typeface="Open Sans" panose="020B0606030504020204" pitchFamily="34" charset="0"/>
                        </a:rPr>
                        <a:t>BROWN</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227836"/>
                  </a:ext>
                </a:extLst>
              </a:tr>
              <a:tr h="7086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B </a:t>
                      </a:r>
                      <a:r>
                        <a:rPr lang="en-US" b="1" dirty="0">
                          <a:solidFill>
                            <a:srgbClr val="F2A900"/>
                          </a:solidFill>
                          <a:latin typeface="Open Sans" panose="020B0606030504020204" pitchFamily="34" charset="0"/>
                          <a:ea typeface="Open Sans" panose="020B0606030504020204" pitchFamily="34" charset="0"/>
                          <a:cs typeface="Open Sans" panose="020B0606030504020204" pitchFamily="34" charset="0"/>
                        </a:rPr>
                        <a:t>YELLOW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GREY</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H</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rgbClr val="00B050"/>
                          </a:solidFill>
                          <a:latin typeface="Open Sans" panose="020B0606030504020204" pitchFamily="34" charset="0"/>
                          <a:ea typeface="Open Sans" panose="020B0606030504020204" pitchFamily="34" charset="0"/>
                          <a:cs typeface="Open Sans" panose="020B0606030504020204" pitchFamily="34" charset="0"/>
                        </a:rPr>
                        <a:t>GREEN</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5108965"/>
                  </a:ext>
                </a:extLst>
              </a:tr>
              <a:tr h="7086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C </a:t>
                      </a:r>
                      <a:r>
                        <a:rPr lang="en-US" b="1" dirty="0">
                          <a:solidFill>
                            <a:srgbClr val="DC4405"/>
                          </a:solidFill>
                          <a:latin typeface="Open Sans" panose="020B0606030504020204" pitchFamily="34" charset="0"/>
                          <a:ea typeface="Open Sans" panose="020B0606030504020204" pitchFamily="34" charset="0"/>
                          <a:cs typeface="Open Sans" panose="020B0606030504020204" pitchFamily="34" charset="0"/>
                        </a:rPr>
                        <a:t>ORANGE</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F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BLACK</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I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rgbClr val="00ADEF"/>
                          </a:solidFill>
                          <a:latin typeface="Open Sans" panose="020B0606030504020204" pitchFamily="34" charset="0"/>
                          <a:ea typeface="Open Sans" panose="020B0606030504020204" pitchFamily="34" charset="0"/>
                          <a:cs typeface="Open Sans" panose="020B0606030504020204" pitchFamily="34" charset="0"/>
                        </a:rPr>
                        <a:t>BLUE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1244302"/>
                  </a:ext>
                </a:extLst>
              </a:tr>
            </a:tbl>
          </a:graphicData>
        </a:graphic>
      </p:graphicFrame>
      <p:sp>
        <p:nvSpPr>
          <p:cNvPr id="3" name="TextBox 2">
            <a:extLst>
              <a:ext uri="{FF2B5EF4-FFF2-40B4-BE49-F238E27FC236}">
                <a16:creationId xmlns:a16="http://schemas.microsoft.com/office/drawing/2014/main" id="{32D1AB61-F033-3A25-F3C6-17405BD8D5E4}"/>
              </a:ext>
            </a:extLst>
          </p:cNvPr>
          <p:cNvSpPr txBox="1"/>
          <p:nvPr/>
        </p:nvSpPr>
        <p:spPr>
          <a:xfrm>
            <a:off x="245180" y="142080"/>
            <a:ext cx="6388353" cy="738664"/>
          </a:xfrm>
          <a:prstGeom prst="rect">
            <a:avLst/>
          </a:prstGeom>
          <a:solidFill>
            <a:srgbClr val="E6E7E8"/>
          </a:solid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Answer the following questions based on the text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Absolute Expert: Rocks and Minerals</a:t>
            </a:r>
            <a:r>
              <a:rPr lang="en-US" sz="1400" dirty="0">
                <a:latin typeface="Open Sans" panose="020B0606030504020204" pitchFamily="34" charset="0"/>
                <a:ea typeface="Open Sans" panose="020B0606030504020204" pitchFamily="34" charset="0"/>
                <a:cs typeface="Open Sans" panose="020B0606030504020204" pitchFamily="34" charset="0"/>
              </a:rPr>
              <a:t>”. After answering the questions, use the key to color the picture. </a:t>
            </a:r>
          </a:p>
        </p:txBody>
      </p:sp>
      <p:sp>
        <p:nvSpPr>
          <p:cNvPr id="8" name="TextBox 7">
            <a:extLst>
              <a:ext uri="{FF2B5EF4-FFF2-40B4-BE49-F238E27FC236}">
                <a16:creationId xmlns:a16="http://schemas.microsoft.com/office/drawing/2014/main" id="{9B78324A-2ED8-3C74-498C-D8F66508D917}"/>
              </a:ext>
            </a:extLst>
          </p:cNvPr>
          <p:cNvSpPr txBox="1"/>
          <p:nvPr/>
        </p:nvSpPr>
        <p:spPr>
          <a:xfrm>
            <a:off x="3447847" y="926366"/>
            <a:ext cx="3194176" cy="4339650"/>
          </a:xfrm>
          <a:prstGeom prst="rect">
            <a:avLst/>
          </a:prstGeom>
          <a:noFill/>
        </p:spPr>
        <p:txBody>
          <a:bodyPr wrap="square">
            <a:spAutoFit/>
          </a:bodyPr>
          <a:lstStyle/>
          <a:p>
            <a:r>
              <a:rPr lang="en-US" sz="1200" b="1" dirty="0">
                <a:latin typeface="DIN Offc" panose="020B0504020101010102" pitchFamily="34" charset="0"/>
              </a:rPr>
              <a:t>6. How are minerals formed?</a:t>
            </a:r>
          </a:p>
          <a:p>
            <a:r>
              <a:rPr lang="en-US" sz="1200" dirty="0">
                <a:latin typeface="DIN Offc" panose="020B0504020101010102" pitchFamily="34" charset="0"/>
              </a:rPr>
              <a:t>G) By cooling lava or evaporating ocean  water</a:t>
            </a:r>
          </a:p>
          <a:p>
            <a:r>
              <a:rPr lang="en-US" sz="1200" dirty="0">
                <a:latin typeface="DIN Offc" panose="020B0504020101010102" pitchFamily="34" charset="0"/>
              </a:rPr>
              <a:t>H) By living organisms</a:t>
            </a:r>
          </a:p>
          <a:p>
            <a:r>
              <a:rPr lang="en-US" sz="1200" dirty="0">
                <a:latin typeface="DIN Offc" panose="020B0504020101010102" pitchFamily="34" charset="0"/>
              </a:rPr>
              <a:t>I) By heating and pressurizing rocks</a:t>
            </a:r>
          </a:p>
          <a:p>
            <a:endParaRPr lang="en-US" sz="1200" dirty="0">
              <a:latin typeface="DIN Offc" panose="020B0504020101010102" pitchFamily="34" charset="0"/>
            </a:endParaRPr>
          </a:p>
          <a:p>
            <a:r>
              <a:rPr lang="en-US" sz="1200" b="1" dirty="0">
                <a:latin typeface="DIN Offc" panose="020B0504020101010102" pitchFamily="34" charset="0"/>
              </a:rPr>
              <a:t>7. What is an example of an intrusive igneous rock?</a:t>
            </a:r>
          </a:p>
          <a:p>
            <a:r>
              <a:rPr lang="en-US" sz="1200" dirty="0">
                <a:latin typeface="DIN Offc" panose="020B0504020101010102" pitchFamily="34" charset="0"/>
              </a:rPr>
              <a:t>A) Granite </a:t>
            </a:r>
          </a:p>
          <a:p>
            <a:r>
              <a:rPr lang="en-US" sz="1200" dirty="0">
                <a:latin typeface="DIN Offc" panose="020B0504020101010102" pitchFamily="34" charset="0"/>
              </a:rPr>
              <a:t>B) Basalt</a:t>
            </a:r>
          </a:p>
          <a:p>
            <a:r>
              <a:rPr lang="en-US" sz="1200" dirty="0">
                <a:latin typeface="DIN Offc" panose="020B0504020101010102" pitchFamily="34" charset="0"/>
              </a:rPr>
              <a:t>C) Marble</a:t>
            </a:r>
          </a:p>
          <a:p>
            <a:endParaRPr lang="en-US" sz="1200" dirty="0">
              <a:latin typeface="DIN Offc" panose="020B0504020101010102" pitchFamily="34" charset="0"/>
            </a:endParaRPr>
          </a:p>
          <a:p>
            <a:r>
              <a:rPr lang="en-US" sz="1200" b="1" dirty="0">
                <a:latin typeface="DIN Offc" panose="020B0504020101010102" pitchFamily="34" charset="0"/>
              </a:rPr>
              <a:t>8. What is a rock?</a:t>
            </a:r>
          </a:p>
          <a:p>
            <a:r>
              <a:rPr lang="en-US" sz="1200" dirty="0">
                <a:latin typeface="DIN Offc" panose="020B0504020101010102" pitchFamily="34" charset="0"/>
              </a:rPr>
              <a:t>D) A liquid substance</a:t>
            </a:r>
          </a:p>
          <a:p>
            <a:r>
              <a:rPr lang="en-US" sz="1200" dirty="0">
                <a:latin typeface="DIN Offc" panose="020B0504020101010102" pitchFamily="34" charset="0"/>
              </a:rPr>
              <a:t>E) A solid, natural substance made of one or more minerals</a:t>
            </a:r>
          </a:p>
          <a:p>
            <a:r>
              <a:rPr lang="en-US" sz="1200" dirty="0">
                <a:latin typeface="DIN Offc" panose="020B0504020101010102" pitchFamily="34" charset="0"/>
              </a:rPr>
              <a:t>F) A living organism</a:t>
            </a:r>
          </a:p>
          <a:p>
            <a:endParaRPr lang="en-US" sz="1200" dirty="0">
              <a:latin typeface="DIN Offc" panose="020B0504020101010102" pitchFamily="34" charset="0"/>
            </a:endParaRPr>
          </a:p>
          <a:p>
            <a:r>
              <a:rPr lang="en-US" sz="1200" b="1" dirty="0">
                <a:latin typeface="DIN Offc" panose="020B0504020101010102" pitchFamily="34" charset="0"/>
              </a:rPr>
              <a:t>9. How is metamorphic rock formed?</a:t>
            </a:r>
            <a:endParaRPr lang="en-US" sz="1200" dirty="0">
              <a:latin typeface="DIN Offc" panose="020B0504020101010102" pitchFamily="34" charset="0"/>
            </a:endParaRPr>
          </a:p>
          <a:p>
            <a:r>
              <a:rPr lang="en-US" sz="1200" dirty="0">
                <a:latin typeface="DIN Offc" panose="020B0504020101010102" pitchFamily="34" charset="0"/>
              </a:rPr>
              <a:t>G) By the cooling of magma and lava</a:t>
            </a:r>
          </a:p>
          <a:p>
            <a:r>
              <a:rPr lang="en-US" sz="1200" dirty="0">
                <a:latin typeface="DIN Offc" panose="020B0504020101010102" pitchFamily="34" charset="0"/>
              </a:rPr>
              <a:t>H) By the pressure of sediment layers</a:t>
            </a:r>
          </a:p>
          <a:p>
            <a:r>
              <a:rPr lang="en-US" sz="1200" dirty="0">
                <a:latin typeface="DIN Offc" panose="020B0504020101010102" pitchFamily="34" charset="0"/>
              </a:rPr>
              <a:t>I) By the rearrangement of elements under high heat and pressure</a:t>
            </a:r>
          </a:p>
        </p:txBody>
      </p:sp>
      <p:sp>
        <p:nvSpPr>
          <p:cNvPr id="10" name="TextBox 9">
            <a:extLst>
              <a:ext uri="{FF2B5EF4-FFF2-40B4-BE49-F238E27FC236}">
                <a16:creationId xmlns:a16="http://schemas.microsoft.com/office/drawing/2014/main" id="{FBA1B38C-7A5E-47BD-A16A-F6BA88AFF087}"/>
              </a:ext>
            </a:extLst>
          </p:cNvPr>
          <p:cNvSpPr txBox="1"/>
          <p:nvPr/>
        </p:nvSpPr>
        <p:spPr>
          <a:xfrm>
            <a:off x="215977" y="926366"/>
            <a:ext cx="3032431" cy="5816977"/>
          </a:xfrm>
          <a:prstGeom prst="rect">
            <a:avLst/>
          </a:prstGeom>
          <a:noFill/>
        </p:spPr>
        <p:txBody>
          <a:bodyPr wrap="square">
            <a:spAutoFit/>
          </a:bodyPr>
          <a:lstStyle/>
          <a:p>
            <a:r>
              <a:rPr lang="en-US" sz="1200" b="1" dirty="0">
                <a:latin typeface="DIN Offc" panose="020B0504020101010102" pitchFamily="34" charset="0"/>
              </a:rPr>
              <a:t>1. What are minerals primarily made of?</a:t>
            </a:r>
          </a:p>
          <a:p>
            <a:r>
              <a:rPr lang="en-US" sz="1200" dirty="0">
                <a:latin typeface="DIN Offc" panose="020B0504020101010102" pitchFamily="34" charset="0"/>
              </a:rPr>
              <a:t>A) Molecules</a:t>
            </a:r>
          </a:p>
          <a:p>
            <a:r>
              <a:rPr lang="en-US" sz="1200" dirty="0">
                <a:latin typeface="DIN Offc" panose="020B0504020101010102" pitchFamily="34" charset="0"/>
              </a:rPr>
              <a:t>B) Atoms</a:t>
            </a:r>
          </a:p>
          <a:p>
            <a:r>
              <a:rPr lang="en-US" sz="1200" dirty="0">
                <a:latin typeface="DIN Offc" panose="020B0504020101010102" pitchFamily="34" charset="0"/>
              </a:rPr>
              <a:t>C) Cells</a:t>
            </a:r>
          </a:p>
          <a:p>
            <a:endParaRPr lang="en-US" sz="1200" dirty="0">
              <a:latin typeface="DIN Offc" panose="020B0504020101010102" pitchFamily="34" charset="0"/>
            </a:endParaRPr>
          </a:p>
          <a:p>
            <a:r>
              <a:rPr lang="en-US" sz="1200" b="1" dirty="0">
                <a:latin typeface="DIN Offc" panose="020B0504020101010102" pitchFamily="34" charset="0"/>
              </a:rPr>
              <a:t>2. How are sedimentary rocks formed?</a:t>
            </a:r>
          </a:p>
          <a:p>
            <a:r>
              <a:rPr lang="en-US" sz="1200" dirty="0">
                <a:latin typeface="DIN Offc" panose="020B0504020101010102" pitchFamily="34" charset="0"/>
              </a:rPr>
              <a:t>D) By the cooling of magma and lava</a:t>
            </a:r>
          </a:p>
          <a:p>
            <a:r>
              <a:rPr lang="en-US" sz="1200" dirty="0">
                <a:latin typeface="DIN Offc" panose="020B0504020101010102" pitchFamily="34" charset="0"/>
              </a:rPr>
              <a:t>E) By the pressure of sediment layers</a:t>
            </a:r>
          </a:p>
          <a:p>
            <a:r>
              <a:rPr lang="en-US" sz="1200" dirty="0">
                <a:latin typeface="DIN Offc" panose="020B0504020101010102" pitchFamily="34" charset="0"/>
              </a:rPr>
              <a:t>F) By the erosion and sedimentation of existing rocks</a:t>
            </a:r>
          </a:p>
          <a:p>
            <a:endParaRPr lang="en-US" sz="1200" dirty="0">
              <a:latin typeface="DIN Offc" panose="020B0504020101010102" pitchFamily="34" charset="0"/>
            </a:endParaRPr>
          </a:p>
          <a:p>
            <a:r>
              <a:rPr lang="en-US" sz="1200" b="1" dirty="0">
                <a:latin typeface="DIN Offc" panose="020B0504020101010102" pitchFamily="34" charset="0"/>
              </a:rPr>
              <a:t>3. What determines the appearance of a mineral?</a:t>
            </a:r>
          </a:p>
          <a:p>
            <a:r>
              <a:rPr lang="en-US" sz="1200" dirty="0">
                <a:latin typeface="DIN Offc" panose="020B0504020101010102" pitchFamily="34" charset="0"/>
              </a:rPr>
              <a:t>G) Its size</a:t>
            </a:r>
          </a:p>
          <a:p>
            <a:r>
              <a:rPr lang="en-US" sz="1200" dirty="0">
                <a:latin typeface="DIN Offc" panose="020B0504020101010102" pitchFamily="34" charset="0"/>
              </a:rPr>
              <a:t>H) Its elemental composition and crystal arrangement</a:t>
            </a:r>
          </a:p>
          <a:p>
            <a:r>
              <a:rPr lang="en-US" sz="1200" dirty="0">
                <a:latin typeface="DIN Offc" panose="020B0504020101010102" pitchFamily="34" charset="0"/>
              </a:rPr>
              <a:t>I) Its color</a:t>
            </a:r>
          </a:p>
          <a:p>
            <a:endParaRPr lang="en-US" sz="1200" dirty="0">
              <a:latin typeface="DIN Offc" panose="020B0504020101010102" pitchFamily="34" charset="0"/>
            </a:endParaRPr>
          </a:p>
          <a:p>
            <a:r>
              <a:rPr lang="en-US" sz="1200" b="1" dirty="0">
                <a:latin typeface="DIN Offc" panose="020B0504020101010102" pitchFamily="34" charset="0"/>
              </a:rPr>
              <a:t>4. How do intrusive igneous rocks cool?</a:t>
            </a:r>
          </a:p>
          <a:p>
            <a:r>
              <a:rPr lang="en-US" sz="1200" dirty="0">
                <a:latin typeface="DIN Offc" panose="020B0504020101010102" pitchFamily="34" charset="0"/>
              </a:rPr>
              <a:t>A) They cool quickly on Earth's surface.</a:t>
            </a:r>
          </a:p>
          <a:p>
            <a:r>
              <a:rPr lang="en-US" sz="1200" dirty="0">
                <a:latin typeface="DIN Offc" panose="020B0504020101010102" pitchFamily="34" charset="0"/>
              </a:rPr>
              <a:t>B) They cool rapidly during volcanic eruptions.</a:t>
            </a:r>
          </a:p>
          <a:p>
            <a:r>
              <a:rPr lang="en-US" sz="1200" dirty="0">
                <a:latin typeface="DIN Offc" panose="020B0504020101010102" pitchFamily="34" charset="0"/>
              </a:rPr>
              <a:t>C) They cool slowly underground.</a:t>
            </a:r>
          </a:p>
          <a:p>
            <a:endParaRPr lang="en-US" sz="1200" b="1" dirty="0">
              <a:latin typeface="DIN Offc" panose="020B0504020101010102" pitchFamily="34" charset="0"/>
            </a:endParaRPr>
          </a:p>
          <a:p>
            <a:r>
              <a:rPr lang="en-US" sz="1200" b="1" dirty="0">
                <a:latin typeface="DIN Offc" panose="020B0504020101010102" pitchFamily="34" charset="0"/>
              </a:rPr>
              <a:t>5. What is the difference between a mineral and a rock?</a:t>
            </a:r>
          </a:p>
          <a:p>
            <a:r>
              <a:rPr lang="en-US" sz="1200" dirty="0">
                <a:latin typeface="DIN Offc" panose="020B0504020101010102" pitchFamily="34" charset="0"/>
              </a:rPr>
              <a:t>D) Rocks are made of minerals, while minerals are not made of rocks.</a:t>
            </a:r>
          </a:p>
          <a:p>
            <a:r>
              <a:rPr lang="en-US" sz="1200" dirty="0">
                <a:latin typeface="DIN Offc" panose="020B0504020101010102" pitchFamily="34" charset="0"/>
              </a:rPr>
              <a:t>E) Minerals are made of rocks, while rocks are not made of minerals.</a:t>
            </a:r>
          </a:p>
          <a:p>
            <a:r>
              <a:rPr lang="en-US" sz="1200" dirty="0">
                <a:latin typeface="DIN Offc" panose="020B0504020101010102" pitchFamily="34" charset="0"/>
              </a:rPr>
              <a:t>F) Minerals are alive, while rocks are not.</a:t>
            </a:r>
          </a:p>
        </p:txBody>
      </p:sp>
    </p:spTree>
    <p:extLst>
      <p:ext uri="{BB962C8B-B14F-4D97-AF65-F5344CB8AC3E}">
        <p14:creationId xmlns:p14="http://schemas.microsoft.com/office/powerpoint/2010/main" val="3016809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57E59-4FF7-8301-E727-0CCB3769921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E365229-796E-623A-1F4D-DC76EF628DBB}"/>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1B9DFABC-5327-5BD3-DD79-C193F6A5A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464D1A1F-917C-9644-8319-95CF8061B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375ED6D2-CC4F-EC18-B1B9-54410B0B8368}"/>
              </a:ext>
            </a:extLst>
          </p:cNvPr>
          <p:cNvSpPr/>
          <p:nvPr/>
        </p:nvSpPr>
        <p:spPr>
          <a:xfrm>
            <a:off x="0" y="1"/>
            <a:ext cx="6858000" cy="53526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TABLE OF CONTENTS</a:t>
            </a:r>
          </a:p>
        </p:txBody>
      </p:sp>
      <p:graphicFrame>
        <p:nvGraphicFramePr>
          <p:cNvPr id="8" name="Table 18">
            <a:extLst>
              <a:ext uri="{FF2B5EF4-FFF2-40B4-BE49-F238E27FC236}">
                <a16:creationId xmlns:a16="http://schemas.microsoft.com/office/drawing/2014/main" id="{4982771E-8AE2-971A-2E94-6D2273560DD1}"/>
              </a:ext>
            </a:extLst>
          </p:cNvPr>
          <p:cNvGraphicFramePr>
            <a:graphicFrameLocks noGrp="1"/>
          </p:cNvGraphicFramePr>
          <p:nvPr>
            <p:extLst>
              <p:ext uri="{D42A27DB-BD31-4B8C-83A1-F6EECF244321}">
                <p14:modId xmlns:p14="http://schemas.microsoft.com/office/powerpoint/2010/main" val="841871573"/>
              </p:ext>
            </p:extLst>
          </p:nvPr>
        </p:nvGraphicFramePr>
        <p:xfrm>
          <a:off x="173648" y="771120"/>
          <a:ext cx="6510703" cy="7620684"/>
        </p:xfrm>
        <a:graphic>
          <a:graphicData uri="http://schemas.openxmlformats.org/drawingml/2006/table">
            <a:tbl>
              <a:tblPr firstRow="1" bandRow="1">
                <a:tableStyleId>{0505E3EF-67EA-436B-97B2-0124C06EBD24}</a:tableStyleId>
              </a:tblPr>
              <a:tblGrid>
                <a:gridCol w="1275326">
                  <a:extLst>
                    <a:ext uri="{9D8B030D-6E8A-4147-A177-3AD203B41FA5}">
                      <a16:colId xmlns:a16="http://schemas.microsoft.com/office/drawing/2014/main" val="1949674280"/>
                    </a:ext>
                  </a:extLst>
                </a:gridCol>
                <a:gridCol w="5235377">
                  <a:extLst>
                    <a:ext uri="{9D8B030D-6E8A-4147-A177-3AD203B41FA5}">
                      <a16:colId xmlns:a16="http://schemas.microsoft.com/office/drawing/2014/main" val="3625762707"/>
                    </a:ext>
                  </a:extLst>
                </a:gridCol>
              </a:tblGrid>
              <a:tr h="376785">
                <a:tc>
                  <a:txBody>
                    <a:bodyPr/>
                    <a:lstStyle/>
                    <a:p>
                      <a:pPr algn="ctr"/>
                      <a:r>
                        <a:rPr lang="en-US" sz="1800" b="0" dirty="0">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585578"/>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800" dirty="0">
                          <a:latin typeface="Open Sans" panose="020B0606030504020204" pitchFamily="34" charset="0"/>
                          <a:ea typeface="Open Sans" panose="020B0606030504020204" pitchFamily="34" charset="0"/>
                          <a:cs typeface="Open Sans" panose="020B0606030504020204" pitchFamily="34" charset="0"/>
                        </a:rPr>
                        <a:t>Table of Contents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12551"/>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 Room Instructions and Arrangements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539291"/>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5667561"/>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Printing Suggestions for 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1534731"/>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Answer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4780410"/>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800" dirty="0">
                          <a:latin typeface="Open Sans" panose="020B0606030504020204" pitchFamily="34" charset="0"/>
                          <a:ea typeface="Open Sans" panose="020B0606030504020204" pitchFamily="34" charset="0"/>
                          <a:cs typeface="Open Sans" panose="020B0606030504020204" pitchFamily="34" charset="0"/>
                        </a:rPr>
                        <a:t>Teacher Answer 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778961"/>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9-13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Individual Task Answer Keys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7551697"/>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14-15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Description Cards for Stations or Folders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0622370"/>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Directions: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is a Rock? What is a Mineral?</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143769"/>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Mystery Picture - 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4426309"/>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Mystery Picture – Coloring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52235"/>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Directions: The Rock Cycle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7340273"/>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Matching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394854"/>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Directions: Rocks as Resources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021748"/>
                  </a:ext>
                </a:extLst>
              </a:tr>
              <a:tr h="376785">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Fill-In-The-Blank 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815625"/>
                  </a:ext>
                </a:extLst>
              </a:tr>
              <a:tr h="398031">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23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Directions: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Cool Things about Rocks &amp; Minerals </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1697210"/>
                  </a:ext>
                </a:extLst>
              </a:tr>
              <a:tr h="398031">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Tarsia Puzzle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1146982"/>
                  </a:ext>
                </a:extLst>
              </a:tr>
              <a:tr h="398031">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Directions: Calling All Rockhounds!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9994021"/>
                  </a:ext>
                </a:extLst>
              </a:tr>
              <a:tr h="398031">
                <a:tc>
                  <a:txBody>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26-29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Matching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6367562"/>
                  </a:ext>
                </a:extLst>
              </a:tr>
            </a:tbl>
          </a:graphicData>
        </a:graphic>
      </p:graphicFrame>
    </p:spTree>
    <p:extLst>
      <p:ext uri="{BB962C8B-B14F-4D97-AF65-F5344CB8AC3E}">
        <p14:creationId xmlns:p14="http://schemas.microsoft.com/office/powerpoint/2010/main" val="295764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5D20E-0AFC-22D6-29F9-4483A88F211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3AF0F8-8E80-7A31-ABE3-CF3072C3F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26551" y="8085728"/>
            <a:ext cx="1671241" cy="157320"/>
          </a:xfrm>
          <a:prstGeom prst="rect">
            <a:avLst/>
          </a:prstGeom>
        </p:spPr>
      </p:pic>
      <p:pic>
        <p:nvPicPr>
          <p:cNvPr id="3" name="Picture 2" descr="Logo&#10;&#10;Description automatically generated">
            <a:extLst>
              <a:ext uri="{FF2B5EF4-FFF2-40B4-BE49-F238E27FC236}">
                <a16:creationId xmlns:a16="http://schemas.microsoft.com/office/drawing/2014/main" id="{142D2C7B-D92A-90CB-14A1-E1ABFB0DA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99997" y="495617"/>
            <a:ext cx="992459" cy="289209"/>
          </a:xfrm>
          <a:prstGeom prst="rect">
            <a:avLst/>
          </a:prstGeom>
        </p:spPr>
      </p:pic>
      <p:pic>
        <p:nvPicPr>
          <p:cNvPr id="6" name="Picture 5">
            <a:extLst>
              <a:ext uri="{FF2B5EF4-FFF2-40B4-BE49-F238E27FC236}">
                <a16:creationId xmlns:a16="http://schemas.microsoft.com/office/drawing/2014/main" id="{9AA1EE0A-9A14-5D1F-9E8F-98F707C0B3ED}"/>
              </a:ext>
            </a:extLst>
          </p:cNvPr>
          <p:cNvPicPr>
            <a:picLocks noChangeAspect="1"/>
          </p:cNvPicPr>
          <p:nvPr/>
        </p:nvPicPr>
        <p:blipFill>
          <a:blip r:embed="rId5"/>
          <a:stretch>
            <a:fillRect/>
          </a:stretch>
        </p:blipFill>
        <p:spPr>
          <a:xfrm rot="16200000">
            <a:off x="-622390" y="1525720"/>
            <a:ext cx="7863554" cy="6092560"/>
          </a:xfrm>
          <a:prstGeom prst="rect">
            <a:avLst/>
          </a:prstGeom>
        </p:spPr>
      </p:pic>
    </p:spTree>
    <p:extLst>
      <p:ext uri="{BB962C8B-B14F-4D97-AF65-F5344CB8AC3E}">
        <p14:creationId xmlns:p14="http://schemas.microsoft.com/office/powerpoint/2010/main" val="3101300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800" dirty="0">
              <a:latin typeface="Arial Black" panose="020B0A04020102020204" pitchFamily="34" charset="0"/>
            </a:endParaRPr>
          </a:p>
        </p:txBody>
      </p:sp>
      <p:pic>
        <p:nvPicPr>
          <p:cNvPr id="6" name="Picture 5">
            <a:extLst>
              <a:ext uri="{FF2B5EF4-FFF2-40B4-BE49-F238E27FC236}">
                <a16:creationId xmlns:a16="http://schemas.microsoft.com/office/drawing/2014/main" id="{C8C2624A-A87F-8CA4-911F-632ACB05A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7" name="Picture 6" descr="Logo&#10;&#10;Description automatically generated">
            <a:extLst>
              <a:ext uri="{FF2B5EF4-FFF2-40B4-BE49-F238E27FC236}">
                <a16:creationId xmlns:a16="http://schemas.microsoft.com/office/drawing/2014/main" id="{C278AEB3-6DF1-7272-FBEE-43984A476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8" name="Rectangle 7">
            <a:extLst>
              <a:ext uri="{FF2B5EF4-FFF2-40B4-BE49-F238E27FC236}">
                <a16:creationId xmlns:a16="http://schemas.microsoft.com/office/drawing/2014/main" id="{D9E7B687-D267-FD82-440F-360E8832B315}"/>
              </a:ext>
            </a:extLst>
          </p:cNvPr>
          <p:cNvSpPr/>
          <p:nvPr/>
        </p:nvSpPr>
        <p:spPr>
          <a:xfrm>
            <a:off x="109182" y="853709"/>
            <a:ext cx="6639636" cy="188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0" i="0" dirty="0">
                <a:solidFill>
                  <a:srgbClr val="000000"/>
                </a:solidFill>
                <a:effectLst/>
                <a:latin typeface="Open Sans" panose="020B0606030504020204" pitchFamily="34" charset="0"/>
              </a:rPr>
              <a:t>Rocks do not seem to do anything. They just stay in one place. They never seem to move.</a:t>
            </a:r>
          </a:p>
          <a:p>
            <a:pPr algn="l"/>
            <a:endParaRPr lang="en-US" sz="1400" b="0" i="0" dirty="0">
              <a:solidFill>
                <a:srgbClr val="000000"/>
              </a:solidFill>
              <a:effectLst/>
              <a:latin typeface="Open Sans" panose="020B0606030504020204" pitchFamily="34" charset="0"/>
            </a:endParaRPr>
          </a:p>
          <a:p>
            <a:pPr algn="l"/>
            <a:r>
              <a:rPr lang="en-US" sz="1400" b="0" i="0" dirty="0">
                <a:solidFill>
                  <a:srgbClr val="000000"/>
                </a:solidFill>
                <a:effectLst/>
                <a:latin typeface="Open Sans" panose="020B0606030504020204" pitchFamily="34" charset="0"/>
              </a:rPr>
              <a:t>But rocks are always changing. They change very slowly. People cannot usually see it happen.</a:t>
            </a:r>
          </a:p>
          <a:p>
            <a:pPr algn="l"/>
            <a:endParaRPr lang="en-US" sz="1400" b="0" i="0" dirty="0">
              <a:solidFill>
                <a:srgbClr val="000000"/>
              </a:solidFill>
              <a:effectLst/>
              <a:latin typeface="Open Sans" panose="020B0606030504020204" pitchFamily="34" charset="0"/>
            </a:endParaRPr>
          </a:p>
          <a:p>
            <a:pPr algn="l"/>
            <a:r>
              <a:rPr lang="en-US" sz="1400" b="0" i="0" dirty="0">
                <a:solidFill>
                  <a:srgbClr val="000000"/>
                </a:solidFill>
                <a:effectLst/>
                <a:latin typeface="Open Sans" panose="020B0606030504020204" pitchFamily="34" charset="0"/>
              </a:rPr>
              <a:t>The ways rocks change is called the rock cycle. The rock cycle can change single rocks.</a:t>
            </a:r>
          </a:p>
        </p:txBody>
      </p:sp>
      <p:sp>
        <p:nvSpPr>
          <p:cNvPr id="11" name="Rectangle 10">
            <a:extLst>
              <a:ext uri="{FF2B5EF4-FFF2-40B4-BE49-F238E27FC236}">
                <a16:creationId xmlns:a16="http://schemas.microsoft.com/office/drawing/2014/main" id="{5B0D4032-F319-9A9F-86BD-B9054717FC82}"/>
              </a:ext>
            </a:extLst>
          </p:cNvPr>
          <p:cNvSpPr/>
          <p:nvPr/>
        </p:nvSpPr>
        <p:spPr>
          <a:xfrm>
            <a:off x="109179" y="2869945"/>
            <a:ext cx="6639636" cy="1124816"/>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3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eBook “Everything Rocks &amp; Minerals” on the rock cycle. Correctly match each part of the rock cycle with its description by drawing a line to connect them. At the end, the letters with no line through them will reveal your code. </a:t>
            </a:r>
          </a:p>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Tip – use a ruler to get extra straight lines!</a:t>
            </a:r>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7AE9C86A-D79A-0CF1-B437-FB7FA0798D51}"/>
              </a:ext>
            </a:extLst>
          </p:cNvPr>
          <p:cNvSpPr/>
          <p:nvPr/>
        </p:nvSpPr>
        <p:spPr>
          <a:xfrm>
            <a:off x="0" y="4720761"/>
            <a:ext cx="1596788" cy="780585"/>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12" name="Rectangle 11">
            <a:extLst>
              <a:ext uri="{FF2B5EF4-FFF2-40B4-BE49-F238E27FC236}">
                <a16:creationId xmlns:a16="http://schemas.microsoft.com/office/drawing/2014/main" id="{0AF6C72B-753F-FABD-E54C-414678A9E19A}"/>
              </a:ext>
            </a:extLst>
          </p:cNvPr>
          <p:cNvSpPr/>
          <p:nvPr/>
        </p:nvSpPr>
        <p:spPr>
          <a:xfrm>
            <a:off x="1596788" y="4720761"/>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800" dirty="0">
              <a:latin typeface="Arial Black" panose="020B0A04020102020204" pitchFamily="34" charset="0"/>
            </a:endParaRPr>
          </a:p>
        </p:txBody>
      </p:sp>
      <p:pic>
        <p:nvPicPr>
          <p:cNvPr id="17" name="Picture 16">
            <a:extLst>
              <a:ext uri="{FF2B5EF4-FFF2-40B4-BE49-F238E27FC236}">
                <a16:creationId xmlns:a16="http://schemas.microsoft.com/office/drawing/2014/main" id="{41FD865E-ABEA-C853-855D-36EEA3409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4080948"/>
            <a:ext cx="1671241" cy="157320"/>
          </a:xfrm>
          <a:prstGeom prst="rect">
            <a:avLst/>
          </a:prstGeom>
        </p:spPr>
      </p:pic>
      <p:pic>
        <p:nvPicPr>
          <p:cNvPr id="18" name="Picture 17" descr="Logo&#10;&#10;Description automatically generated">
            <a:extLst>
              <a:ext uri="{FF2B5EF4-FFF2-40B4-BE49-F238E27FC236}">
                <a16:creationId xmlns:a16="http://schemas.microsoft.com/office/drawing/2014/main" id="{1EE73134-2450-1FE7-51F1-09D69EC17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4015003"/>
            <a:ext cx="992459" cy="289209"/>
          </a:xfrm>
          <a:prstGeom prst="rect">
            <a:avLst/>
          </a:prstGeom>
        </p:spPr>
      </p:pic>
      <p:sp>
        <p:nvSpPr>
          <p:cNvPr id="19" name="TextBox 18">
            <a:extLst>
              <a:ext uri="{FF2B5EF4-FFF2-40B4-BE49-F238E27FC236}">
                <a16:creationId xmlns:a16="http://schemas.microsoft.com/office/drawing/2014/main" id="{6868F2BD-0056-57F0-F13A-AC398B129351}"/>
              </a:ext>
            </a:extLst>
          </p:cNvPr>
          <p:cNvSpPr txBox="1"/>
          <p:nvPr/>
        </p:nvSpPr>
        <p:spPr>
          <a:xfrm>
            <a:off x="0" y="4393576"/>
            <a:ext cx="6858000" cy="369332"/>
          </a:xfrm>
          <a:prstGeom prst="rect">
            <a:avLst/>
          </a:prstGeom>
          <a:noFill/>
        </p:spPr>
        <p:txBody>
          <a:bodyPr wrap="square" rtlCol="0">
            <a:spAutoFit/>
          </a:bodyPr>
          <a:lstStyle/>
          <a:p>
            <a:r>
              <a:rPr lang="en-US" dirty="0"/>
              <a:t>- - - - - - - - - - - - - - - - - - - - - - - - - - - - - - - - - - - - - - - - - - - - - - - - - - - - - - - </a:t>
            </a:r>
          </a:p>
        </p:txBody>
      </p:sp>
      <p:sp>
        <p:nvSpPr>
          <p:cNvPr id="9" name="TextBox 8">
            <a:extLst>
              <a:ext uri="{FF2B5EF4-FFF2-40B4-BE49-F238E27FC236}">
                <a16:creationId xmlns:a16="http://schemas.microsoft.com/office/drawing/2014/main" id="{BBB5D625-FD56-5BE7-B176-DF15907B67CB}"/>
              </a:ext>
            </a:extLst>
          </p:cNvPr>
          <p:cNvSpPr txBox="1"/>
          <p:nvPr/>
        </p:nvSpPr>
        <p:spPr>
          <a:xfrm>
            <a:off x="1678326" y="97904"/>
            <a:ext cx="5070489"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THE ROCK CYCLE</a:t>
            </a:r>
          </a:p>
        </p:txBody>
      </p:sp>
      <p:sp>
        <p:nvSpPr>
          <p:cNvPr id="21" name="TextBox 20">
            <a:extLst>
              <a:ext uri="{FF2B5EF4-FFF2-40B4-BE49-F238E27FC236}">
                <a16:creationId xmlns:a16="http://schemas.microsoft.com/office/drawing/2014/main" id="{3C11FFDA-E587-C344-D63C-0DEF08A90B8F}"/>
              </a:ext>
            </a:extLst>
          </p:cNvPr>
          <p:cNvSpPr txBox="1"/>
          <p:nvPr/>
        </p:nvSpPr>
        <p:spPr>
          <a:xfrm>
            <a:off x="1678326" y="4818665"/>
            <a:ext cx="5070489"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THE ROCK CYCLE</a:t>
            </a:r>
          </a:p>
        </p:txBody>
      </p:sp>
      <p:sp>
        <p:nvSpPr>
          <p:cNvPr id="10" name="Rectangle 9">
            <a:extLst>
              <a:ext uri="{FF2B5EF4-FFF2-40B4-BE49-F238E27FC236}">
                <a16:creationId xmlns:a16="http://schemas.microsoft.com/office/drawing/2014/main" id="{DA7564C6-D04B-60EC-B853-D36DAF3DB9BC}"/>
              </a:ext>
            </a:extLst>
          </p:cNvPr>
          <p:cNvSpPr/>
          <p:nvPr/>
        </p:nvSpPr>
        <p:spPr>
          <a:xfrm>
            <a:off x="109180" y="5646349"/>
            <a:ext cx="6639636" cy="188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0" i="0" dirty="0">
                <a:solidFill>
                  <a:srgbClr val="000000"/>
                </a:solidFill>
                <a:effectLst/>
                <a:latin typeface="Open Sans" panose="020B0606030504020204" pitchFamily="34" charset="0"/>
              </a:rPr>
              <a:t>Rocks do not seem to do anything. They just stay in one place. They never seem to move.</a:t>
            </a:r>
          </a:p>
          <a:p>
            <a:pPr algn="l"/>
            <a:endParaRPr lang="en-US" sz="1400" b="0" i="0" dirty="0">
              <a:solidFill>
                <a:srgbClr val="000000"/>
              </a:solidFill>
              <a:effectLst/>
              <a:latin typeface="Open Sans" panose="020B0606030504020204" pitchFamily="34" charset="0"/>
            </a:endParaRPr>
          </a:p>
          <a:p>
            <a:pPr algn="l"/>
            <a:r>
              <a:rPr lang="en-US" sz="1400" b="0" i="0" dirty="0">
                <a:solidFill>
                  <a:srgbClr val="000000"/>
                </a:solidFill>
                <a:effectLst/>
                <a:latin typeface="Open Sans" panose="020B0606030504020204" pitchFamily="34" charset="0"/>
              </a:rPr>
              <a:t>But rocks are always changing. They change very slowly. People cannot usually see it happen.</a:t>
            </a:r>
          </a:p>
          <a:p>
            <a:pPr algn="l"/>
            <a:endParaRPr lang="en-US" sz="1400" b="0" i="0" dirty="0">
              <a:solidFill>
                <a:srgbClr val="000000"/>
              </a:solidFill>
              <a:effectLst/>
              <a:latin typeface="Open Sans" panose="020B0606030504020204" pitchFamily="34" charset="0"/>
            </a:endParaRPr>
          </a:p>
          <a:p>
            <a:pPr algn="l"/>
            <a:r>
              <a:rPr lang="en-US" sz="1400" b="0" i="0" dirty="0">
                <a:solidFill>
                  <a:srgbClr val="000000"/>
                </a:solidFill>
                <a:effectLst/>
                <a:latin typeface="Open Sans" panose="020B0606030504020204" pitchFamily="34" charset="0"/>
              </a:rPr>
              <a:t>The ways rocks change is called the rock cycle. The rock cycle can change single rocks. </a:t>
            </a:r>
          </a:p>
        </p:txBody>
      </p:sp>
      <p:sp>
        <p:nvSpPr>
          <p:cNvPr id="13" name="Rectangle 12">
            <a:extLst>
              <a:ext uri="{FF2B5EF4-FFF2-40B4-BE49-F238E27FC236}">
                <a16:creationId xmlns:a16="http://schemas.microsoft.com/office/drawing/2014/main" id="{C5A5AA2F-79D6-6789-4D9A-80A718EFCD64}"/>
              </a:ext>
            </a:extLst>
          </p:cNvPr>
          <p:cNvSpPr/>
          <p:nvPr/>
        </p:nvSpPr>
        <p:spPr>
          <a:xfrm>
            <a:off x="109179" y="7537225"/>
            <a:ext cx="6639636" cy="1124816"/>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3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eBook “Everything Rocks &amp; Minerals” on the rock cycle. Correctly match each part of the rock cycle with its description by drawing a line to connect them . At the end, the letters with no line through them will reveal your code. </a:t>
            </a:r>
          </a:p>
          <a:p>
            <a:pPr algn="ct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Tip – use a ruler to get extra straight lines!</a:t>
            </a:r>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296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CBCB7-914D-1807-512C-3EDD9B26D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5C04BD6B-BED5-C1CD-6104-81AC5A262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aphicFrame>
        <p:nvGraphicFramePr>
          <p:cNvPr id="34" name="Table 33">
            <a:extLst>
              <a:ext uri="{FF2B5EF4-FFF2-40B4-BE49-F238E27FC236}">
                <a16:creationId xmlns:a16="http://schemas.microsoft.com/office/drawing/2014/main" id="{73525B86-DFC8-FD6E-F791-2F6ED5516822}"/>
              </a:ext>
            </a:extLst>
          </p:cNvPr>
          <p:cNvGraphicFramePr>
            <a:graphicFrameLocks noGrp="1"/>
          </p:cNvGraphicFramePr>
          <p:nvPr>
            <p:extLst>
              <p:ext uri="{D42A27DB-BD31-4B8C-83A1-F6EECF244321}">
                <p14:modId xmlns:p14="http://schemas.microsoft.com/office/powerpoint/2010/main" val="3969418110"/>
              </p:ext>
            </p:extLst>
          </p:nvPr>
        </p:nvGraphicFramePr>
        <p:xfrm>
          <a:off x="224467" y="1003220"/>
          <a:ext cx="6409066" cy="7529385"/>
        </p:xfrm>
        <a:graphic>
          <a:graphicData uri="http://schemas.openxmlformats.org/drawingml/2006/table">
            <a:tbl>
              <a:tblPr firstRow="1" bandRow="1">
                <a:tableStyleId>{5C22544A-7EE6-4342-B048-85BDC9FD1C3A}</a:tableStyleId>
              </a:tblPr>
              <a:tblGrid>
                <a:gridCol w="1281813">
                  <a:extLst>
                    <a:ext uri="{9D8B030D-6E8A-4147-A177-3AD203B41FA5}">
                      <a16:colId xmlns:a16="http://schemas.microsoft.com/office/drawing/2014/main" val="2783079503"/>
                    </a:ext>
                  </a:extLst>
                </a:gridCol>
                <a:gridCol w="923969">
                  <a:extLst>
                    <a:ext uri="{9D8B030D-6E8A-4147-A177-3AD203B41FA5}">
                      <a16:colId xmlns:a16="http://schemas.microsoft.com/office/drawing/2014/main" val="998803438"/>
                    </a:ext>
                  </a:extLst>
                </a:gridCol>
                <a:gridCol w="923969">
                  <a:extLst>
                    <a:ext uri="{9D8B030D-6E8A-4147-A177-3AD203B41FA5}">
                      <a16:colId xmlns:a16="http://schemas.microsoft.com/office/drawing/2014/main" val="2757497144"/>
                    </a:ext>
                  </a:extLst>
                </a:gridCol>
                <a:gridCol w="923969">
                  <a:extLst>
                    <a:ext uri="{9D8B030D-6E8A-4147-A177-3AD203B41FA5}">
                      <a16:colId xmlns:a16="http://schemas.microsoft.com/office/drawing/2014/main" val="3106046455"/>
                    </a:ext>
                  </a:extLst>
                </a:gridCol>
                <a:gridCol w="2355346">
                  <a:extLst>
                    <a:ext uri="{9D8B030D-6E8A-4147-A177-3AD203B41FA5}">
                      <a16:colId xmlns:a16="http://schemas.microsoft.com/office/drawing/2014/main" val="2204228754"/>
                    </a:ext>
                  </a:extLst>
                </a:gridCol>
              </a:tblGrid>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Volcano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Rocks from the surface get buried and pushed back into the Earth where they are heated and squeezed. The minerals slowly change to form metamorphic rocks.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9960627"/>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Tectonic 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Wind, rain, and ice break down rocks to form sediment. The sediment is carried downhill and deposited in lakes or the ocean.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1419199"/>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Erosion And Deposition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Mineral-rich water evaporates, causing crystals of sedimentary rocks to grow.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1123926"/>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Lithification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Underground heat causes minerals to melt to form magma. Some of this magma moves to the surface to form lava, and some cools in place to form new plutonic igneous rocks.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0464863"/>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Magma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New igneous rocks form from cold lava flowing out of volcanoes at the Earth's surface.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7992501"/>
                  </a:ext>
                </a:extLst>
              </a:tr>
              <a:tr h="1231557">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Evaporation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7200" b="1" kern="1200" dirty="0">
                          <a:solidFill>
                            <a:schemeClr val="tx1"/>
                          </a:solidFill>
                          <a:latin typeface="+mn-lt"/>
                          <a:ea typeface="+mn-ea"/>
                          <a:cs typeface="+mn-cs"/>
                        </a:rPr>
                        <a:t>·</a:t>
                      </a:r>
                      <a:endParaRPr lang="en-US" sz="7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Loose sediment gets compacted and cemented together to form new sedimentary rocks.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415779"/>
                  </a:ext>
                </a:extLst>
              </a:tr>
            </a:tbl>
          </a:graphicData>
        </a:graphic>
      </p:graphicFrame>
      <p:sp>
        <p:nvSpPr>
          <p:cNvPr id="56" name="TextBox 55">
            <a:extLst>
              <a:ext uri="{FF2B5EF4-FFF2-40B4-BE49-F238E27FC236}">
                <a16:creationId xmlns:a16="http://schemas.microsoft.com/office/drawing/2014/main" id="{8D84EC92-D21D-3064-8D3E-E03B3B2DC10D}"/>
              </a:ext>
            </a:extLst>
          </p:cNvPr>
          <p:cNvSpPr txBox="1"/>
          <p:nvPr/>
        </p:nvSpPr>
        <p:spPr>
          <a:xfrm>
            <a:off x="2656703" y="2525670"/>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L</a:t>
            </a:r>
          </a:p>
        </p:txBody>
      </p:sp>
      <p:sp>
        <p:nvSpPr>
          <p:cNvPr id="57" name="TextBox 56">
            <a:extLst>
              <a:ext uri="{FF2B5EF4-FFF2-40B4-BE49-F238E27FC236}">
                <a16:creationId xmlns:a16="http://schemas.microsoft.com/office/drawing/2014/main" id="{D92C5847-05C4-B13C-1912-E1FA9E152A06}"/>
              </a:ext>
            </a:extLst>
          </p:cNvPr>
          <p:cNvSpPr txBox="1"/>
          <p:nvPr/>
        </p:nvSpPr>
        <p:spPr>
          <a:xfrm>
            <a:off x="2551671" y="4891723"/>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58" name="TextBox 57">
            <a:extLst>
              <a:ext uri="{FF2B5EF4-FFF2-40B4-BE49-F238E27FC236}">
                <a16:creationId xmlns:a16="http://schemas.microsoft.com/office/drawing/2014/main" id="{9C65FC2C-BA6A-BAF8-EBFF-358DE83222B9}"/>
              </a:ext>
            </a:extLst>
          </p:cNvPr>
          <p:cNvSpPr txBox="1"/>
          <p:nvPr/>
        </p:nvSpPr>
        <p:spPr>
          <a:xfrm>
            <a:off x="2879124" y="6093763"/>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V</a:t>
            </a:r>
          </a:p>
        </p:txBody>
      </p:sp>
      <p:sp>
        <p:nvSpPr>
          <p:cNvPr id="59" name="TextBox 58">
            <a:extLst>
              <a:ext uri="{FF2B5EF4-FFF2-40B4-BE49-F238E27FC236}">
                <a16:creationId xmlns:a16="http://schemas.microsoft.com/office/drawing/2014/main" id="{E4F7ACED-A689-89E6-2341-D35FA1BF1CE9}"/>
              </a:ext>
            </a:extLst>
          </p:cNvPr>
          <p:cNvSpPr txBox="1"/>
          <p:nvPr/>
        </p:nvSpPr>
        <p:spPr>
          <a:xfrm>
            <a:off x="2551670" y="7394022"/>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60" name="TextBox 59">
            <a:extLst>
              <a:ext uri="{FF2B5EF4-FFF2-40B4-BE49-F238E27FC236}">
                <a16:creationId xmlns:a16="http://schemas.microsoft.com/office/drawing/2014/main" id="{EC9C0842-969C-C0E0-A2B6-7A2F6D80C0B7}"/>
              </a:ext>
            </a:extLst>
          </p:cNvPr>
          <p:cNvSpPr txBox="1"/>
          <p:nvPr/>
        </p:nvSpPr>
        <p:spPr>
          <a:xfrm>
            <a:off x="2035776" y="6693229"/>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E</a:t>
            </a:r>
          </a:p>
        </p:txBody>
      </p:sp>
      <p:sp>
        <p:nvSpPr>
          <p:cNvPr id="61" name="TextBox 60">
            <a:extLst>
              <a:ext uri="{FF2B5EF4-FFF2-40B4-BE49-F238E27FC236}">
                <a16:creationId xmlns:a16="http://schemas.microsoft.com/office/drawing/2014/main" id="{03A92E01-E8FB-517C-477F-A1D712890244}"/>
              </a:ext>
            </a:extLst>
          </p:cNvPr>
          <p:cNvSpPr txBox="1"/>
          <p:nvPr/>
        </p:nvSpPr>
        <p:spPr>
          <a:xfrm>
            <a:off x="2236573" y="5941667"/>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H</a:t>
            </a:r>
          </a:p>
        </p:txBody>
      </p:sp>
      <p:sp>
        <p:nvSpPr>
          <p:cNvPr id="62" name="TextBox 61">
            <a:extLst>
              <a:ext uri="{FF2B5EF4-FFF2-40B4-BE49-F238E27FC236}">
                <a16:creationId xmlns:a16="http://schemas.microsoft.com/office/drawing/2014/main" id="{90C0F1DE-75B8-2644-ACBB-1F3A1BBDD4EB}"/>
              </a:ext>
            </a:extLst>
          </p:cNvPr>
          <p:cNvSpPr txBox="1"/>
          <p:nvPr/>
        </p:nvSpPr>
        <p:spPr>
          <a:xfrm>
            <a:off x="3104635" y="4900761"/>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63" name="TextBox 62">
            <a:extLst>
              <a:ext uri="{FF2B5EF4-FFF2-40B4-BE49-F238E27FC236}">
                <a16:creationId xmlns:a16="http://schemas.microsoft.com/office/drawing/2014/main" id="{E9F90BCE-E182-1207-6F96-A8ECCE4694E1}"/>
              </a:ext>
            </a:extLst>
          </p:cNvPr>
          <p:cNvSpPr txBox="1"/>
          <p:nvPr/>
        </p:nvSpPr>
        <p:spPr>
          <a:xfrm>
            <a:off x="2455904" y="3296061"/>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R</a:t>
            </a:r>
          </a:p>
        </p:txBody>
      </p:sp>
      <p:sp>
        <p:nvSpPr>
          <p:cNvPr id="64" name="TextBox 63">
            <a:extLst>
              <a:ext uri="{FF2B5EF4-FFF2-40B4-BE49-F238E27FC236}">
                <a16:creationId xmlns:a16="http://schemas.microsoft.com/office/drawing/2014/main" id="{476301E8-552F-F2FD-9E97-089048826BAC}"/>
              </a:ext>
            </a:extLst>
          </p:cNvPr>
          <p:cNvSpPr txBox="1"/>
          <p:nvPr/>
        </p:nvSpPr>
        <p:spPr>
          <a:xfrm>
            <a:off x="1895708" y="2299639"/>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a:t>
            </a:r>
          </a:p>
        </p:txBody>
      </p:sp>
      <p:sp>
        <p:nvSpPr>
          <p:cNvPr id="65" name="TextBox 64">
            <a:extLst>
              <a:ext uri="{FF2B5EF4-FFF2-40B4-BE49-F238E27FC236}">
                <a16:creationId xmlns:a16="http://schemas.microsoft.com/office/drawing/2014/main" id="{27716582-48A3-394E-C15A-D0F13B81AB01}"/>
              </a:ext>
            </a:extLst>
          </p:cNvPr>
          <p:cNvSpPr txBox="1"/>
          <p:nvPr/>
        </p:nvSpPr>
        <p:spPr>
          <a:xfrm>
            <a:off x="3361038" y="5431859"/>
            <a:ext cx="840259"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D</a:t>
            </a:r>
          </a:p>
        </p:txBody>
      </p:sp>
      <p:sp>
        <p:nvSpPr>
          <p:cNvPr id="66" name="TextBox 65">
            <a:extLst>
              <a:ext uri="{FF2B5EF4-FFF2-40B4-BE49-F238E27FC236}">
                <a16:creationId xmlns:a16="http://schemas.microsoft.com/office/drawing/2014/main" id="{ACFD47D2-2E2E-A9DA-83AD-C2BD0634EBB0}"/>
              </a:ext>
            </a:extLst>
          </p:cNvPr>
          <p:cNvSpPr txBox="1"/>
          <p:nvPr/>
        </p:nvSpPr>
        <p:spPr>
          <a:xfrm>
            <a:off x="224467" y="114122"/>
            <a:ext cx="6388353" cy="738664"/>
          </a:xfrm>
          <a:prstGeom prst="rect">
            <a:avLst/>
          </a:prstGeom>
          <a:solidFill>
            <a:srgbClr val="E6E7E8"/>
          </a:solidFill>
        </p:spPr>
        <p:txBody>
          <a:bodyPr wrap="square" rtlCol="0">
            <a:spAutoFit/>
          </a:bodyPr>
          <a:lstStyle/>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Correctly match each part of the rock cycle with its description by drawing a line to connect them. At the end, the letters with no line through them will reveal your code.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Tip – use a ruler to get extra straight lines!</a:t>
            </a:r>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0983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dirty="0">
              <a:latin typeface="Arial Black" panose="020B0A04020102020204" pitchFamily="34" charset="0"/>
            </a:endParaRPr>
          </a:p>
        </p:txBody>
      </p:sp>
      <p:pic>
        <p:nvPicPr>
          <p:cNvPr id="5" name="Picture 4">
            <a:extLst>
              <a:ext uri="{FF2B5EF4-FFF2-40B4-BE49-F238E27FC236}">
                <a16:creationId xmlns:a16="http://schemas.microsoft.com/office/drawing/2014/main" id="{FA69A5DD-6928-4431-2F8A-E8DEE51AF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719D8376-CE06-37E8-DF8B-34853819A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E4D05290-6260-040B-ED15-57831699941D}"/>
              </a:ext>
            </a:extLst>
          </p:cNvPr>
          <p:cNvSpPr/>
          <p:nvPr/>
        </p:nvSpPr>
        <p:spPr>
          <a:xfrm>
            <a:off x="109182" y="858096"/>
            <a:ext cx="6639636" cy="2112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0" i="0" dirty="0">
                <a:solidFill>
                  <a:srgbClr val="000000"/>
                </a:solidFill>
                <a:effectLst/>
                <a:latin typeface="Open Sans" panose="020B0606030504020204" pitchFamily="34" charset="0"/>
              </a:rPr>
              <a:t>When people think of natural resources, rocks are not usually at the top of the list, but rocks are surprisingly important resources. </a:t>
            </a:r>
          </a:p>
          <a:p>
            <a:pPr algn="l"/>
            <a:endParaRPr lang="en-US" sz="1400" dirty="0">
              <a:solidFill>
                <a:srgbClr val="000000"/>
              </a:solidFill>
              <a:latin typeface="Open Sans" panose="020B0606030504020204" pitchFamily="34" charset="0"/>
            </a:endParaRPr>
          </a:p>
          <a:p>
            <a:pPr algn="l"/>
            <a:r>
              <a:rPr lang="en-US" sz="1400" b="0" i="0" dirty="0">
                <a:solidFill>
                  <a:srgbClr val="000000"/>
                </a:solidFill>
                <a:effectLst/>
                <a:latin typeface="Open Sans" panose="020B0606030504020204" pitchFamily="34" charset="0"/>
              </a:rPr>
              <a:t>Most of the metals we use come from mineral ores. Iron, copper, aluminum, nickel, lead, and zinc are all mine from the rocks in the ground. </a:t>
            </a:r>
          </a:p>
          <a:p>
            <a:pPr algn="l"/>
            <a:endParaRPr lang="en-US" sz="1400" dirty="0">
              <a:solidFill>
                <a:srgbClr val="000000"/>
              </a:solidFill>
              <a:latin typeface="Open Sans" panose="020B0606030504020204" pitchFamily="34" charset="0"/>
            </a:endParaRPr>
          </a:p>
          <a:p>
            <a:pPr algn="l"/>
            <a:r>
              <a:rPr lang="en-US" sz="1400" b="0" i="0" dirty="0">
                <a:solidFill>
                  <a:srgbClr val="000000"/>
                </a:solidFill>
                <a:effectLst/>
                <a:latin typeface="Open Sans" panose="020B0606030504020204" pitchFamily="34" charset="0"/>
              </a:rPr>
              <a:t>Most of the energy we use also comes from rocks. Fossil fuels such as coal, oil, and natural gas are used to heat homes; power cars, plans, and trains; and generate electricity. </a:t>
            </a:r>
          </a:p>
        </p:txBody>
      </p:sp>
      <p:sp>
        <p:nvSpPr>
          <p:cNvPr id="8" name="Rectangle 7">
            <a:extLst>
              <a:ext uri="{FF2B5EF4-FFF2-40B4-BE49-F238E27FC236}">
                <a16:creationId xmlns:a16="http://schemas.microsoft.com/office/drawing/2014/main" id="{7AF84E63-553A-1EB5-1A28-2AFE915274CE}"/>
              </a:ext>
            </a:extLst>
          </p:cNvPr>
          <p:cNvSpPr/>
          <p:nvPr/>
        </p:nvSpPr>
        <p:spPr>
          <a:xfrm>
            <a:off x="109182" y="2970598"/>
            <a:ext cx="6639636" cy="881649"/>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3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eBook “Everything Rocks &amp; Minerals”. Answer the questions by filling in the blank with the correct answer. Once entered on your answer sheet, the shaded boxes will reveal your code word. </a:t>
            </a:r>
          </a:p>
        </p:txBody>
      </p:sp>
      <p:sp>
        <p:nvSpPr>
          <p:cNvPr id="11" name="Rectangle 10">
            <a:extLst>
              <a:ext uri="{FF2B5EF4-FFF2-40B4-BE49-F238E27FC236}">
                <a16:creationId xmlns:a16="http://schemas.microsoft.com/office/drawing/2014/main" id="{DA5389D8-AEC2-48C8-7FBC-6E985746E829}"/>
              </a:ext>
            </a:extLst>
          </p:cNvPr>
          <p:cNvSpPr/>
          <p:nvPr/>
        </p:nvSpPr>
        <p:spPr>
          <a:xfrm>
            <a:off x="0" y="4704876"/>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12" name="Rectangle 11">
            <a:extLst>
              <a:ext uri="{FF2B5EF4-FFF2-40B4-BE49-F238E27FC236}">
                <a16:creationId xmlns:a16="http://schemas.microsoft.com/office/drawing/2014/main" id="{40ADE5C0-D3E1-407D-4650-95F802811F15}"/>
              </a:ext>
            </a:extLst>
          </p:cNvPr>
          <p:cNvSpPr/>
          <p:nvPr/>
        </p:nvSpPr>
        <p:spPr>
          <a:xfrm>
            <a:off x="1596788" y="4704876"/>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dirty="0">
              <a:latin typeface="Arial Black" panose="020B0A04020102020204" pitchFamily="34" charset="0"/>
            </a:endParaRPr>
          </a:p>
        </p:txBody>
      </p:sp>
      <p:pic>
        <p:nvPicPr>
          <p:cNvPr id="24" name="Picture 23">
            <a:extLst>
              <a:ext uri="{FF2B5EF4-FFF2-40B4-BE49-F238E27FC236}">
                <a16:creationId xmlns:a16="http://schemas.microsoft.com/office/drawing/2014/main" id="{43D87BF1-82D5-48D6-AEC9-E2A9E2AD7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4207802"/>
            <a:ext cx="1671241" cy="157320"/>
          </a:xfrm>
          <a:prstGeom prst="rect">
            <a:avLst/>
          </a:prstGeom>
        </p:spPr>
      </p:pic>
      <p:pic>
        <p:nvPicPr>
          <p:cNvPr id="25" name="Picture 24" descr="Logo&#10;&#10;Description automatically generated">
            <a:extLst>
              <a:ext uri="{FF2B5EF4-FFF2-40B4-BE49-F238E27FC236}">
                <a16:creationId xmlns:a16="http://schemas.microsoft.com/office/drawing/2014/main" id="{944896E3-5BA1-0F35-EEB7-A33C93476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4141857"/>
            <a:ext cx="992459" cy="289209"/>
          </a:xfrm>
          <a:prstGeom prst="rect">
            <a:avLst/>
          </a:prstGeom>
        </p:spPr>
      </p:pic>
      <p:sp>
        <p:nvSpPr>
          <p:cNvPr id="19" name="TextBox 18">
            <a:extLst>
              <a:ext uri="{FF2B5EF4-FFF2-40B4-BE49-F238E27FC236}">
                <a16:creationId xmlns:a16="http://schemas.microsoft.com/office/drawing/2014/main" id="{E768C31D-52DB-A810-3DCD-BC475FC86A5D}"/>
              </a:ext>
            </a:extLst>
          </p:cNvPr>
          <p:cNvSpPr txBox="1"/>
          <p:nvPr/>
        </p:nvSpPr>
        <p:spPr>
          <a:xfrm>
            <a:off x="0" y="4393576"/>
            <a:ext cx="6858000" cy="369332"/>
          </a:xfrm>
          <a:prstGeom prst="rect">
            <a:avLst/>
          </a:prstGeom>
          <a:noFill/>
        </p:spPr>
        <p:txBody>
          <a:bodyPr wrap="square" rtlCol="0">
            <a:spAutoFit/>
          </a:bodyPr>
          <a:lstStyle/>
          <a:p>
            <a:r>
              <a:rPr lang="en-US" dirty="0"/>
              <a:t>- - - - - - - - - - - - - - - - - - - - - - - - - - - - - - - - - - - - - - - - - - - - - - - - - - - - - - - </a:t>
            </a:r>
          </a:p>
        </p:txBody>
      </p:sp>
      <p:sp>
        <p:nvSpPr>
          <p:cNvPr id="14" name="Rectangle 13">
            <a:extLst>
              <a:ext uri="{FF2B5EF4-FFF2-40B4-BE49-F238E27FC236}">
                <a16:creationId xmlns:a16="http://schemas.microsoft.com/office/drawing/2014/main" id="{133A7AAD-6751-65DC-3548-F85FC79C903D}"/>
              </a:ext>
            </a:extLst>
          </p:cNvPr>
          <p:cNvSpPr/>
          <p:nvPr/>
        </p:nvSpPr>
        <p:spPr>
          <a:xfrm>
            <a:off x="109182" y="5556277"/>
            <a:ext cx="6639636" cy="2112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0" i="0" dirty="0">
                <a:solidFill>
                  <a:srgbClr val="000000"/>
                </a:solidFill>
                <a:effectLst/>
                <a:latin typeface="Open Sans" panose="020B0606030504020204" pitchFamily="34" charset="0"/>
              </a:rPr>
              <a:t>When people think of natural resources, rocks are not usually at the top of the list, but rocks are surprisingly important resources. </a:t>
            </a:r>
          </a:p>
          <a:p>
            <a:pPr algn="l"/>
            <a:endParaRPr lang="en-US" sz="1400" dirty="0">
              <a:solidFill>
                <a:srgbClr val="000000"/>
              </a:solidFill>
              <a:latin typeface="Open Sans" panose="020B0606030504020204" pitchFamily="34" charset="0"/>
            </a:endParaRPr>
          </a:p>
          <a:p>
            <a:pPr algn="l"/>
            <a:r>
              <a:rPr lang="en-US" sz="1400" b="0" i="0" dirty="0">
                <a:solidFill>
                  <a:srgbClr val="000000"/>
                </a:solidFill>
                <a:effectLst/>
                <a:latin typeface="Open Sans" panose="020B0606030504020204" pitchFamily="34" charset="0"/>
              </a:rPr>
              <a:t>Most of the metals we use come from mineral ores. Iron, copper, aluminum, nickel, lead, and zinc are all mine from the rocks in the ground. </a:t>
            </a:r>
          </a:p>
          <a:p>
            <a:pPr algn="l"/>
            <a:endParaRPr lang="en-US" sz="1400" dirty="0">
              <a:solidFill>
                <a:srgbClr val="000000"/>
              </a:solidFill>
              <a:latin typeface="Open Sans" panose="020B0606030504020204" pitchFamily="34" charset="0"/>
            </a:endParaRPr>
          </a:p>
          <a:p>
            <a:pPr algn="l"/>
            <a:r>
              <a:rPr lang="en-US" sz="1400" b="0" i="0" dirty="0">
                <a:solidFill>
                  <a:srgbClr val="000000"/>
                </a:solidFill>
                <a:effectLst/>
                <a:latin typeface="Open Sans" panose="020B0606030504020204" pitchFamily="34" charset="0"/>
              </a:rPr>
              <a:t>Most of the energy we use also comes from rocks. Fossil fuels such as coal, oil, and natural gas are used to heat homes; power cars, plans, and trains; and generate electricity. </a:t>
            </a:r>
          </a:p>
        </p:txBody>
      </p:sp>
      <p:sp>
        <p:nvSpPr>
          <p:cNvPr id="15" name="Rectangle 14">
            <a:extLst>
              <a:ext uri="{FF2B5EF4-FFF2-40B4-BE49-F238E27FC236}">
                <a16:creationId xmlns:a16="http://schemas.microsoft.com/office/drawing/2014/main" id="{CFCD61C3-4F0F-EBB6-63F8-8BB1FD24A217}"/>
              </a:ext>
            </a:extLst>
          </p:cNvPr>
          <p:cNvSpPr/>
          <p:nvPr/>
        </p:nvSpPr>
        <p:spPr>
          <a:xfrm>
            <a:off x="109182" y="7668779"/>
            <a:ext cx="6639636" cy="881649"/>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3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eBook “Everything Rocks &amp; Minerals”. Answer the questions by filling in the blank with the correct answer. Once entered on your answer sheet, the shaded boxes will reveal your code word. </a:t>
            </a:r>
          </a:p>
        </p:txBody>
      </p:sp>
      <p:sp>
        <p:nvSpPr>
          <p:cNvPr id="9" name="TextBox 8">
            <a:extLst>
              <a:ext uri="{FF2B5EF4-FFF2-40B4-BE49-F238E27FC236}">
                <a16:creationId xmlns:a16="http://schemas.microsoft.com/office/drawing/2014/main" id="{8C1575AF-27BF-D47D-FB79-913AD56EBF95}"/>
              </a:ext>
            </a:extLst>
          </p:cNvPr>
          <p:cNvSpPr txBox="1"/>
          <p:nvPr/>
        </p:nvSpPr>
        <p:spPr>
          <a:xfrm>
            <a:off x="1692149" y="97904"/>
            <a:ext cx="5070489"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ROCKS AS RESOURCES</a:t>
            </a:r>
          </a:p>
        </p:txBody>
      </p:sp>
      <p:sp>
        <p:nvSpPr>
          <p:cNvPr id="10" name="TextBox 9">
            <a:extLst>
              <a:ext uri="{FF2B5EF4-FFF2-40B4-BE49-F238E27FC236}">
                <a16:creationId xmlns:a16="http://schemas.microsoft.com/office/drawing/2014/main" id="{DA53E407-DAE1-3165-5A6A-4C2F9D860102}"/>
              </a:ext>
            </a:extLst>
          </p:cNvPr>
          <p:cNvSpPr txBox="1"/>
          <p:nvPr/>
        </p:nvSpPr>
        <p:spPr>
          <a:xfrm>
            <a:off x="1596788" y="4794269"/>
            <a:ext cx="5070489" cy="584775"/>
          </a:xfrm>
          <a:prstGeom prst="rect">
            <a:avLst/>
          </a:prstGeom>
          <a:noFill/>
        </p:spPr>
        <p:txBody>
          <a:bodyPr wrap="square" rtlCol="0">
            <a:spAutoFit/>
          </a:bodyPr>
          <a:lstStyle/>
          <a:p>
            <a:pPr algn="r"/>
            <a:r>
              <a:rPr lang="en-US" sz="3200" b="1" dirty="0">
                <a:latin typeface="Open Sans" panose="020B0606030504020204" pitchFamily="34" charset="0"/>
                <a:ea typeface="Open Sans" panose="020B0606030504020204" pitchFamily="34" charset="0"/>
                <a:cs typeface="Open Sans" panose="020B0606030504020204" pitchFamily="34" charset="0"/>
              </a:rPr>
              <a:t>ROCKS AS RESOURCES</a:t>
            </a:r>
          </a:p>
        </p:txBody>
      </p:sp>
    </p:spTree>
    <p:extLst>
      <p:ext uri="{BB962C8B-B14F-4D97-AF65-F5344CB8AC3E}">
        <p14:creationId xmlns:p14="http://schemas.microsoft.com/office/powerpoint/2010/main" val="4018086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F3695-B955-4031-3E50-EBCD694605A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0F9F06A-6113-4FCF-C4E3-9DA377B3C7BF}"/>
              </a:ext>
            </a:extLst>
          </p:cNvPr>
          <p:cNvSpPr txBox="1"/>
          <p:nvPr/>
        </p:nvSpPr>
        <p:spPr>
          <a:xfrm>
            <a:off x="0" y="4393576"/>
            <a:ext cx="6858000" cy="369332"/>
          </a:xfrm>
          <a:prstGeom prst="rect">
            <a:avLst/>
          </a:prstGeom>
          <a:noFill/>
        </p:spPr>
        <p:txBody>
          <a:bodyPr wrap="square" rtlCol="0">
            <a:spAutoFit/>
          </a:bodyPr>
          <a:lstStyle/>
          <a:p>
            <a:r>
              <a:rPr lang="en-US" dirty="0"/>
              <a:t>- - - - - - - - - - - - - - - - - - - - - - - - - - - - - - - - - - - - - - - - - - - - - - - - - - - - - - - </a:t>
            </a:r>
          </a:p>
        </p:txBody>
      </p:sp>
      <p:pic>
        <p:nvPicPr>
          <p:cNvPr id="4" name="Picture 3">
            <a:extLst>
              <a:ext uri="{FF2B5EF4-FFF2-40B4-BE49-F238E27FC236}">
                <a16:creationId xmlns:a16="http://schemas.microsoft.com/office/drawing/2014/main" id="{522F2D8F-C6F2-ECFE-054C-982ECF5CF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4147828"/>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2B8C9043-95FB-43E4-FCC0-B3B769FA6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4081883"/>
            <a:ext cx="992459" cy="289209"/>
          </a:xfrm>
          <a:prstGeom prst="rect">
            <a:avLst/>
          </a:prstGeom>
        </p:spPr>
      </p:pic>
      <p:pic>
        <p:nvPicPr>
          <p:cNvPr id="7" name="Picture 6">
            <a:extLst>
              <a:ext uri="{FF2B5EF4-FFF2-40B4-BE49-F238E27FC236}">
                <a16:creationId xmlns:a16="http://schemas.microsoft.com/office/drawing/2014/main" id="{29F0CB25-A319-9B67-6511-17A05C056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6AC04910-C82E-C80E-6840-5A2BA2216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9" name="Rectangle 8">
            <a:extLst>
              <a:ext uri="{FF2B5EF4-FFF2-40B4-BE49-F238E27FC236}">
                <a16:creationId xmlns:a16="http://schemas.microsoft.com/office/drawing/2014/main" id="{BEB4CFF6-A9A6-F0A3-1FE8-568B3373680D}"/>
              </a:ext>
            </a:extLst>
          </p:cNvPr>
          <p:cNvSpPr/>
          <p:nvPr/>
        </p:nvSpPr>
        <p:spPr>
          <a:xfrm>
            <a:off x="109182" y="43438"/>
            <a:ext cx="6639636" cy="3783574"/>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 is the country that produces both the most salt and the most coal.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 is used for decorative items, jewelry, and electronic components.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 is the country that produces the most silver.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Iron ore is used to make _____________, one of the most important construction materials.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only rock that the United States is not a top 10 producer of on this page is _____________. </a:t>
            </a:r>
          </a:p>
        </p:txBody>
      </p:sp>
      <p:sp>
        <p:nvSpPr>
          <p:cNvPr id="3" name="Rectangle 2">
            <a:extLst>
              <a:ext uri="{FF2B5EF4-FFF2-40B4-BE49-F238E27FC236}">
                <a16:creationId xmlns:a16="http://schemas.microsoft.com/office/drawing/2014/main" id="{2F210FEA-D4AA-E895-546A-AB1F200F858D}"/>
              </a:ext>
            </a:extLst>
          </p:cNvPr>
          <p:cNvSpPr/>
          <p:nvPr/>
        </p:nvSpPr>
        <p:spPr>
          <a:xfrm>
            <a:off x="109182" y="4772578"/>
            <a:ext cx="6639636" cy="3783574"/>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 is the country that produces both the most salt and the most coal.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 is used for decorative items, jewelry, and electronic components.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 is the country that produces the most silver.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Iron ore is used to make _____________, one of the most important construction materials. </a:t>
            </a:r>
          </a:p>
          <a:p>
            <a:pPr marL="228600" indent="-228600">
              <a:lnSpc>
                <a:spcPct val="150000"/>
              </a:lnSpc>
              <a:buClr>
                <a:schemeClr val="tx1"/>
              </a:buClr>
              <a:buFont typeface="+mj-lt"/>
              <a:buAutoNum type="arabicPeriod"/>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only rock that the United States is not a top 10 producer of on this page is _____________. </a:t>
            </a:r>
          </a:p>
        </p:txBody>
      </p:sp>
    </p:spTree>
    <p:extLst>
      <p:ext uri="{BB962C8B-B14F-4D97-AF65-F5344CB8AC3E}">
        <p14:creationId xmlns:p14="http://schemas.microsoft.com/office/powerpoint/2010/main" val="1351691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dirty="0">
              <a:latin typeface="Arial Black" panose="020B0A04020102020204" pitchFamily="34" charset="0"/>
            </a:endParaRPr>
          </a:p>
        </p:txBody>
      </p:sp>
      <p:pic>
        <p:nvPicPr>
          <p:cNvPr id="5" name="Picture 4">
            <a:extLst>
              <a:ext uri="{FF2B5EF4-FFF2-40B4-BE49-F238E27FC236}">
                <a16:creationId xmlns:a16="http://schemas.microsoft.com/office/drawing/2014/main" id="{BA3571D6-DFCC-16C8-00B1-8C681C3D0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FB62C16B-8286-D47B-4A08-E6BBA0A96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D2809F58-F27F-8407-F498-F7E1B22C1ADE}"/>
              </a:ext>
            </a:extLst>
          </p:cNvPr>
          <p:cNvSpPr/>
          <p:nvPr/>
        </p:nvSpPr>
        <p:spPr>
          <a:xfrm>
            <a:off x="109182" y="898519"/>
            <a:ext cx="6639636" cy="184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Why are these geological wonders so fascinating? </a:t>
            </a:r>
          </a:p>
          <a:p>
            <a:pPr algn="l"/>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6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From their diverse formations and stunning colors to their historical significance, rocks and minerals hold countless surprises!</a:t>
            </a:r>
          </a:p>
        </p:txBody>
      </p:sp>
      <p:sp>
        <p:nvSpPr>
          <p:cNvPr id="8" name="Rectangle 7">
            <a:extLst>
              <a:ext uri="{FF2B5EF4-FFF2-40B4-BE49-F238E27FC236}">
                <a16:creationId xmlns:a16="http://schemas.microsoft.com/office/drawing/2014/main" id="{3E2F6C5B-3414-DD19-F615-D7E47ADB3C19}"/>
              </a:ext>
            </a:extLst>
          </p:cNvPr>
          <p:cNvSpPr/>
          <p:nvPr/>
        </p:nvSpPr>
        <p:spPr>
          <a:xfrm>
            <a:off x="109182" y="2744736"/>
            <a:ext cx="6639636" cy="861356"/>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3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magazine article “35 Cool Things About Rocks and Minerals”. Match each question to its correct answer. Your end shape will be a hexagon. The outer perimeter will reveal a secret message quote! </a:t>
            </a:r>
          </a:p>
        </p:txBody>
      </p:sp>
      <p:sp>
        <p:nvSpPr>
          <p:cNvPr id="22" name="Rectangle 21">
            <a:extLst>
              <a:ext uri="{FF2B5EF4-FFF2-40B4-BE49-F238E27FC236}">
                <a16:creationId xmlns:a16="http://schemas.microsoft.com/office/drawing/2014/main" id="{D6D8349E-0331-576A-B04F-82674B3FDB08}"/>
              </a:ext>
            </a:extLst>
          </p:cNvPr>
          <p:cNvSpPr/>
          <p:nvPr/>
        </p:nvSpPr>
        <p:spPr>
          <a:xfrm>
            <a:off x="0" y="4843328"/>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23" name="Rectangle 22">
            <a:extLst>
              <a:ext uri="{FF2B5EF4-FFF2-40B4-BE49-F238E27FC236}">
                <a16:creationId xmlns:a16="http://schemas.microsoft.com/office/drawing/2014/main" id="{7FF7669C-7509-7948-8DE9-DEC770DA9D51}"/>
              </a:ext>
            </a:extLst>
          </p:cNvPr>
          <p:cNvSpPr/>
          <p:nvPr/>
        </p:nvSpPr>
        <p:spPr>
          <a:xfrm>
            <a:off x="1596788" y="4843328"/>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dirty="0">
              <a:latin typeface="Arial Black" panose="020B0A04020102020204" pitchFamily="34" charset="0"/>
            </a:endParaRPr>
          </a:p>
        </p:txBody>
      </p:sp>
      <p:sp>
        <p:nvSpPr>
          <p:cNvPr id="27" name="TextBox 26">
            <a:extLst>
              <a:ext uri="{FF2B5EF4-FFF2-40B4-BE49-F238E27FC236}">
                <a16:creationId xmlns:a16="http://schemas.microsoft.com/office/drawing/2014/main" id="{C9111D37-602C-EFCE-046A-C55823251634}"/>
              </a:ext>
            </a:extLst>
          </p:cNvPr>
          <p:cNvSpPr txBox="1"/>
          <p:nvPr/>
        </p:nvSpPr>
        <p:spPr>
          <a:xfrm>
            <a:off x="0" y="4379841"/>
            <a:ext cx="6858000" cy="369332"/>
          </a:xfrm>
          <a:prstGeom prst="rect">
            <a:avLst/>
          </a:prstGeom>
          <a:noFill/>
        </p:spPr>
        <p:txBody>
          <a:bodyPr wrap="square" rtlCol="0">
            <a:spAutoFit/>
          </a:bodyPr>
          <a:lstStyle/>
          <a:p>
            <a:r>
              <a:rPr lang="en-US" dirty="0"/>
              <a:t>- - - - - - - - - - - - - - - - - - - - - - - - - - - - - - - - - - - - - - - - - - - - - - - - - - - - - - - </a:t>
            </a:r>
          </a:p>
        </p:txBody>
      </p:sp>
      <p:pic>
        <p:nvPicPr>
          <p:cNvPr id="29" name="Picture 28">
            <a:extLst>
              <a:ext uri="{FF2B5EF4-FFF2-40B4-BE49-F238E27FC236}">
                <a16:creationId xmlns:a16="http://schemas.microsoft.com/office/drawing/2014/main" id="{5E70731B-CF3F-37A3-A876-4063569CE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3979455"/>
            <a:ext cx="1671241" cy="157320"/>
          </a:xfrm>
          <a:prstGeom prst="rect">
            <a:avLst/>
          </a:prstGeom>
        </p:spPr>
      </p:pic>
      <p:pic>
        <p:nvPicPr>
          <p:cNvPr id="30" name="Picture 29" descr="Logo&#10;&#10;Description automatically generated">
            <a:extLst>
              <a:ext uri="{FF2B5EF4-FFF2-40B4-BE49-F238E27FC236}">
                <a16:creationId xmlns:a16="http://schemas.microsoft.com/office/drawing/2014/main" id="{652CDB98-7C96-4410-35F8-183266843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3913510"/>
            <a:ext cx="992459" cy="289209"/>
          </a:xfrm>
          <a:prstGeom prst="rect">
            <a:avLst/>
          </a:prstGeom>
        </p:spPr>
      </p:pic>
      <p:sp>
        <p:nvSpPr>
          <p:cNvPr id="10" name="Rectangle 9">
            <a:extLst>
              <a:ext uri="{FF2B5EF4-FFF2-40B4-BE49-F238E27FC236}">
                <a16:creationId xmlns:a16="http://schemas.microsoft.com/office/drawing/2014/main" id="{6C55FFC5-6FDE-C13B-0D66-4CCB5408DC98}"/>
              </a:ext>
            </a:extLst>
          </p:cNvPr>
          <p:cNvSpPr/>
          <p:nvPr/>
        </p:nvSpPr>
        <p:spPr>
          <a:xfrm>
            <a:off x="109182" y="5706695"/>
            <a:ext cx="6639636" cy="184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Why are these geological wonders so fascinating? </a:t>
            </a:r>
          </a:p>
          <a:p>
            <a:pPr algn="l"/>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6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From their diverse formations and stunning colors to their historical significance, rocks and minerals hold countless surprises!</a:t>
            </a:r>
          </a:p>
        </p:txBody>
      </p:sp>
      <p:sp>
        <p:nvSpPr>
          <p:cNvPr id="11" name="Rectangle 10">
            <a:extLst>
              <a:ext uri="{FF2B5EF4-FFF2-40B4-BE49-F238E27FC236}">
                <a16:creationId xmlns:a16="http://schemas.microsoft.com/office/drawing/2014/main" id="{0167ECBB-BEEE-8D7D-8470-9DB00494F56E}"/>
              </a:ext>
            </a:extLst>
          </p:cNvPr>
          <p:cNvSpPr/>
          <p:nvPr/>
        </p:nvSpPr>
        <p:spPr>
          <a:xfrm>
            <a:off x="109182" y="7640044"/>
            <a:ext cx="6639636" cy="861356"/>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3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magazine article “35 Cool Things About Rocks and Minerals”. Match each question to its correct answer. Your end shape will be a hexagon. The outer perimeter will reveal a secret message quote! </a:t>
            </a:r>
          </a:p>
        </p:txBody>
      </p:sp>
      <p:sp>
        <p:nvSpPr>
          <p:cNvPr id="9" name="TextBox 8">
            <a:extLst>
              <a:ext uri="{FF2B5EF4-FFF2-40B4-BE49-F238E27FC236}">
                <a16:creationId xmlns:a16="http://schemas.microsoft.com/office/drawing/2014/main" id="{9B27FA65-0A32-54E6-A4D1-DC0C8622E0BE}"/>
              </a:ext>
            </a:extLst>
          </p:cNvPr>
          <p:cNvSpPr txBox="1"/>
          <p:nvPr/>
        </p:nvSpPr>
        <p:spPr>
          <a:xfrm>
            <a:off x="1787511" y="-17435"/>
            <a:ext cx="5070489" cy="830997"/>
          </a:xfrm>
          <a:prstGeom prst="rect">
            <a:avLst/>
          </a:prstGeom>
          <a:noFill/>
        </p:spPr>
        <p:txBody>
          <a:bodyPr wrap="square" rtlCol="0">
            <a:spAutoFit/>
          </a:bodyPr>
          <a:lstStyle/>
          <a:p>
            <a:pPr algn="r"/>
            <a:r>
              <a:rPr lang="en-US" sz="2400" b="1" dirty="0">
                <a:latin typeface="Open Sans" panose="020B0606030504020204" pitchFamily="34" charset="0"/>
                <a:ea typeface="Open Sans" panose="020B0606030504020204" pitchFamily="34" charset="0"/>
                <a:cs typeface="Open Sans" panose="020B0606030504020204" pitchFamily="34" charset="0"/>
              </a:rPr>
              <a:t>COOL THINGS ABOUT </a:t>
            </a:r>
          </a:p>
          <a:p>
            <a:pPr algn="r"/>
            <a:r>
              <a:rPr lang="en-US" sz="2400" b="1" dirty="0">
                <a:latin typeface="Open Sans" panose="020B0606030504020204" pitchFamily="34" charset="0"/>
                <a:ea typeface="Open Sans" panose="020B0606030504020204" pitchFamily="34" charset="0"/>
                <a:cs typeface="Open Sans" panose="020B0606030504020204" pitchFamily="34" charset="0"/>
              </a:rPr>
              <a:t>ROCKS &amp; MINERALS</a:t>
            </a:r>
          </a:p>
        </p:txBody>
      </p:sp>
      <p:sp>
        <p:nvSpPr>
          <p:cNvPr id="15" name="TextBox 14">
            <a:extLst>
              <a:ext uri="{FF2B5EF4-FFF2-40B4-BE49-F238E27FC236}">
                <a16:creationId xmlns:a16="http://schemas.microsoft.com/office/drawing/2014/main" id="{878C718E-9FCC-FE2C-336E-65640FC6D94F}"/>
              </a:ext>
            </a:extLst>
          </p:cNvPr>
          <p:cNvSpPr txBox="1"/>
          <p:nvPr/>
        </p:nvSpPr>
        <p:spPr>
          <a:xfrm>
            <a:off x="1787511" y="4815785"/>
            <a:ext cx="5070489"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COOL THINGS ABOUT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ROCKS &amp; MINERALS</a:t>
            </a:r>
          </a:p>
        </p:txBody>
      </p:sp>
    </p:spTree>
    <p:extLst>
      <p:ext uri="{BB962C8B-B14F-4D97-AF65-F5344CB8AC3E}">
        <p14:creationId xmlns:p14="http://schemas.microsoft.com/office/powerpoint/2010/main" val="4289120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335A642-8F10-03AC-4067-89EC6CF56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7" y="8839492"/>
            <a:ext cx="1935867" cy="182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ale_Logo_cmyk_orange_blue.eps">
            <a:extLst>
              <a:ext uri="{FF2B5EF4-FFF2-40B4-BE49-F238E27FC236}">
                <a16:creationId xmlns:a16="http://schemas.microsoft.com/office/drawing/2014/main" id="{AC090D14-5627-E514-107E-2281554E0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209" y="8741728"/>
            <a:ext cx="1290577" cy="377912"/>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E80CF1D6-E9C6-2E9B-A2B0-FC1C15CA0E65}"/>
              </a:ext>
            </a:extLst>
          </p:cNvPr>
          <p:cNvGrpSpPr/>
          <p:nvPr/>
        </p:nvGrpSpPr>
        <p:grpSpPr>
          <a:xfrm>
            <a:off x="2864004" y="217329"/>
            <a:ext cx="2408968" cy="2315952"/>
            <a:chOff x="2906685" y="217329"/>
            <a:chExt cx="2408968" cy="2315952"/>
          </a:xfrm>
        </p:grpSpPr>
        <p:sp>
          <p:nvSpPr>
            <p:cNvPr id="11" name="Isosceles Triangle 10">
              <a:extLst>
                <a:ext uri="{FF2B5EF4-FFF2-40B4-BE49-F238E27FC236}">
                  <a16:creationId xmlns:a16="http://schemas.microsoft.com/office/drawing/2014/main" id="{BAA2782E-FD6C-95B8-01D6-CC3B1C42C688}"/>
                </a:ext>
              </a:extLst>
            </p:cNvPr>
            <p:cNvSpPr/>
            <p:nvPr/>
          </p:nvSpPr>
          <p:spPr>
            <a:xfrm>
              <a:off x="2906685"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8F4860-72BF-3FF4-8018-1D7DAE74E9D2}"/>
                </a:ext>
              </a:extLst>
            </p:cNvPr>
            <p:cNvSpPr txBox="1"/>
            <p:nvPr/>
          </p:nvSpPr>
          <p:spPr>
            <a:xfrm rot="7103435">
              <a:off x="2843755" y="1291453"/>
              <a:ext cx="1582850"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graphite</a:t>
              </a:r>
            </a:p>
          </p:txBody>
        </p:sp>
        <p:sp>
          <p:nvSpPr>
            <p:cNvPr id="22" name="TextBox 21">
              <a:extLst>
                <a:ext uri="{FF2B5EF4-FFF2-40B4-BE49-F238E27FC236}">
                  <a16:creationId xmlns:a16="http://schemas.microsoft.com/office/drawing/2014/main" id="{91369D6C-B44B-1BA3-607D-A3B384A895E8}"/>
                </a:ext>
              </a:extLst>
            </p:cNvPr>
            <p:cNvSpPr txBox="1"/>
            <p:nvPr/>
          </p:nvSpPr>
          <p:spPr>
            <a:xfrm rot="14504296">
              <a:off x="3767797" y="1299133"/>
              <a:ext cx="1582850"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saying</a:t>
              </a:r>
            </a:p>
          </p:txBody>
        </p:sp>
        <p:sp>
          <p:nvSpPr>
            <p:cNvPr id="23" name="TextBox 22">
              <a:extLst>
                <a:ext uri="{FF2B5EF4-FFF2-40B4-BE49-F238E27FC236}">
                  <a16:creationId xmlns:a16="http://schemas.microsoft.com/office/drawing/2014/main" id="{1C0E3AA0-2EAF-CE40-68B7-76A09214E21F}"/>
                </a:ext>
              </a:extLst>
            </p:cNvPr>
            <p:cNvSpPr txBox="1"/>
            <p:nvPr/>
          </p:nvSpPr>
          <p:spPr>
            <a:xfrm>
              <a:off x="3257513" y="2240893"/>
              <a:ext cx="1582850"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Magnetite</a:t>
              </a:r>
            </a:p>
          </p:txBody>
        </p:sp>
      </p:grpSp>
      <p:grpSp>
        <p:nvGrpSpPr>
          <p:cNvPr id="54" name="Group 53">
            <a:extLst>
              <a:ext uri="{FF2B5EF4-FFF2-40B4-BE49-F238E27FC236}">
                <a16:creationId xmlns:a16="http://schemas.microsoft.com/office/drawing/2014/main" id="{73E78DAA-973C-4850-063C-9B5716225C86}"/>
              </a:ext>
            </a:extLst>
          </p:cNvPr>
          <p:cNvGrpSpPr/>
          <p:nvPr/>
        </p:nvGrpSpPr>
        <p:grpSpPr>
          <a:xfrm>
            <a:off x="1371795" y="11949"/>
            <a:ext cx="2614322" cy="2508081"/>
            <a:chOff x="1414476" y="11949"/>
            <a:chExt cx="2614322" cy="2508081"/>
          </a:xfrm>
        </p:grpSpPr>
        <p:sp>
          <p:nvSpPr>
            <p:cNvPr id="15" name="Isosceles Triangle 14">
              <a:extLst>
                <a:ext uri="{FF2B5EF4-FFF2-40B4-BE49-F238E27FC236}">
                  <a16:creationId xmlns:a16="http://schemas.microsoft.com/office/drawing/2014/main" id="{21615C15-5BF8-BB7F-C14F-9D5779CF8191}"/>
                </a:ext>
              </a:extLst>
            </p:cNvPr>
            <p:cNvSpPr/>
            <p:nvPr/>
          </p:nvSpPr>
          <p:spPr>
            <a:xfrm rot="10800000">
              <a:off x="1490222" y="227278"/>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620004D-6126-CE45-34D4-9553675CADDB}"/>
                </a:ext>
              </a:extLst>
            </p:cNvPr>
            <p:cNvSpPr txBox="1"/>
            <p:nvPr/>
          </p:nvSpPr>
          <p:spPr>
            <a:xfrm rot="3725821">
              <a:off x="996284" y="1128436"/>
              <a:ext cx="2479854"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Uluru</a:t>
              </a:r>
            </a:p>
          </p:txBody>
        </p:sp>
        <p:sp>
          <p:nvSpPr>
            <p:cNvPr id="33" name="TextBox 32">
              <a:extLst>
                <a:ext uri="{FF2B5EF4-FFF2-40B4-BE49-F238E27FC236}">
                  <a16:creationId xmlns:a16="http://schemas.microsoft.com/office/drawing/2014/main" id="{0C060A92-2F50-9EBC-5FC2-046C145E4343}"/>
                </a:ext>
              </a:extLst>
            </p:cNvPr>
            <p:cNvSpPr txBox="1"/>
            <p:nvPr/>
          </p:nvSpPr>
          <p:spPr>
            <a:xfrm rot="17830905">
              <a:off x="1883687" y="1021043"/>
              <a:ext cx="2479854"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What is a professional rock expert called?</a:t>
              </a:r>
            </a:p>
          </p:txBody>
        </p:sp>
        <p:sp>
          <p:nvSpPr>
            <p:cNvPr id="34" name="TextBox 33">
              <a:extLst>
                <a:ext uri="{FF2B5EF4-FFF2-40B4-BE49-F238E27FC236}">
                  <a16:creationId xmlns:a16="http://schemas.microsoft.com/office/drawing/2014/main" id="{6403B1AE-9728-12CD-22AB-27EDEFA60408}"/>
                </a:ext>
              </a:extLst>
            </p:cNvPr>
            <p:cNvSpPr txBox="1"/>
            <p:nvPr/>
          </p:nvSpPr>
          <p:spPr>
            <a:xfrm rot="10800000">
              <a:off x="1414476" y="274407"/>
              <a:ext cx="2614322"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rocks</a:t>
              </a:r>
            </a:p>
          </p:txBody>
        </p:sp>
      </p:grpSp>
      <p:grpSp>
        <p:nvGrpSpPr>
          <p:cNvPr id="56" name="Group 55">
            <a:extLst>
              <a:ext uri="{FF2B5EF4-FFF2-40B4-BE49-F238E27FC236}">
                <a16:creationId xmlns:a16="http://schemas.microsoft.com/office/drawing/2014/main" id="{514D2340-A4EC-C77B-0AF2-DCA9AB261227}"/>
              </a:ext>
            </a:extLst>
          </p:cNvPr>
          <p:cNvGrpSpPr/>
          <p:nvPr/>
        </p:nvGrpSpPr>
        <p:grpSpPr>
          <a:xfrm>
            <a:off x="4200997" y="101224"/>
            <a:ext cx="2614322" cy="2479854"/>
            <a:chOff x="4243678" y="101224"/>
            <a:chExt cx="2614322" cy="2479854"/>
          </a:xfrm>
        </p:grpSpPr>
        <p:sp>
          <p:nvSpPr>
            <p:cNvPr id="16" name="Isosceles Triangle 15">
              <a:extLst>
                <a:ext uri="{FF2B5EF4-FFF2-40B4-BE49-F238E27FC236}">
                  <a16:creationId xmlns:a16="http://schemas.microsoft.com/office/drawing/2014/main" id="{889E0FFD-F298-F320-EFE5-1C5766CF039F}"/>
                </a:ext>
              </a:extLst>
            </p:cNvPr>
            <p:cNvSpPr/>
            <p:nvPr/>
          </p:nvSpPr>
          <p:spPr>
            <a:xfrm rot="10800000">
              <a:off x="4363670"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8B19947-319E-D6F2-3F3C-76A73ACB6533}"/>
                </a:ext>
              </a:extLst>
            </p:cNvPr>
            <p:cNvSpPr txBox="1"/>
            <p:nvPr/>
          </p:nvSpPr>
          <p:spPr>
            <a:xfrm rot="10800000">
              <a:off x="4243678" y="223989"/>
              <a:ext cx="2614322"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a:t>
              </a:r>
            </a:p>
          </p:txBody>
        </p:sp>
        <p:sp>
          <p:nvSpPr>
            <p:cNvPr id="29" name="TextBox 28">
              <a:extLst>
                <a:ext uri="{FF2B5EF4-FFF2-40B4-BE49-F238E27FC236}">
                  <a16:creationId xmlns:a16="http://schemas.microsoft.com/office/drawing/2014/main" id="{B41AFF78-4933-67CB-526E-86BF181A63B5}"/>
                </a:ext>
              </a:extLst>
            </p:cNvPr>
            <p:cNvSpPr txBox="1"/>
            <p:nvPr/>
          </p:nvSpPr>
          <p:spPr>
            <a:xfrm rot="17830905">
              <a:off x="4938147" y="1064575"/>
              <a:ext cx="2077511"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What is the soft mineral used in pencils?</a:t>
              </a:r>
            </a:p>
          </p:txBody>
        </p:sp>
        <p:sp>
          <p:nvSpPr>
            <p:cNvPr id="45" name="TextBox 44">
              <a:extLst>
                <a:ext uri="{FF2B5EF4-FFF2-40B4-BE49-F238E27FC236}">
                  <a16:creationId xmlns:a16="http://schemas.microsoft.com/office/drawing/2014/main" id="{29289477-BBF5-405F-10AE-CC3B219FEFB5}"/>
                </a:ext>
              </a:extLst>
            </p:cNvPr>
            <p:cNvSpPr txBox="1"/>
            <p:nvPr/>
          </p:nvSpPr>
          <p:spPr>
            <a:xfrm rot="3725821">
              <a:off x="3872261" y="1194957"/>
              <a:ext cx="2479854"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Petrologist</a:t>
              </a:r>
            </a:p>
          </p:txBody>
        </p:sp>
      </p:grpSp>
      <p:grpSp>
        <p:nvGrpSpPr>
          <p:cNvPr id="53" name="Group 52">
            <a:extLst>
              <a:ext uri="{FF2B5EF4-FFF2-40B4-BE49-F238E27FC236}">
                <a16:creationId xmlns:a16="http://schemas.microsoft.com/office/drawing/2014/main" id="{CB85B6A4-39CC-B814-4E11-0A8DC7EB9A72}"/>
              </a:ext>
            </a:extLst>
          </p:cNvPr>
          <p:cNvGrpSpPr/>
          <p:nvPr/>
        </p:nvGrpSpPr>
        <p:grpSpPr>
          <a:xfrm>
            <a:off x="42681" y="217329"/>
            <a:ext cx="2408968" cy="2305798"/>
            <a:chOff x="85362" y="217329"/>
            <a:chExt cx="2408968" cy="2305798"/>
          </a:xfrm>
        </p:grpSpPr>
        <p:sp>
          <p:nvSpPr>
            <p:cNvPr id="10" name="Isosceles Triangle 9">
              <a:extLst>
                <a:ext uri="{FF2B5EF4-FFF2-40B4-BE49-F238E27FC236}">
                  <a16:creationId xmlns:a16="http://schemas.microsoft.com/office/drawing/2014/main" id="{9EE22256-1454-60B2-ED26-1F83B154727E}"/>
                </a:ext>
              </a:extLst>
            </p:cNvPr>
            <p:cNvSpPr/>
            <p:nvPr/>
          </p:nvSpPr>
          <p:spPr>
            <a:xfrm>
              <a:off x="85362"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01D5EAE-CB4A-2987-543D-49843FF74DCA}"/>
                </a:ext>
              </a:extLst>
            </p:cNvPr>
            <p:cNvSpPr txBox="1"/>
            <p:nvPr/>
          </p:nvSpPr>
          <p:spPr>
            <a:xfrm rot="7103435">
              <a:off x="41124" y="1302274"/>
              <a:ext cx="1582850"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Chromite</a:t>
              </a:r>
            </a:p>
          </p:txBody>
        </p:sp>
        <p:sp>
          <p:nvSpPr>
            <p:cNvPr id="31" name="TextBox 30">
              <a:extLst>
                <a:ext uri="{FF2B5EF4-FFF2-40B4-BE49-F238E27FC236}">
                  <a16:creationId xmlns:a16="http://schemas.microsoft.com/office/drawing/2014/main" id="{B29A5913-BBBE-2C8E-C615-4F2BA99854C4}"/>
                </a:ext>
              </a:extLst>
            </p:cNvPr>
            <p:cNvSpPr txBox="1"/>
            <p:nvPr/>
          </p:nvSpPr>
          <p:spPr>
            <a:xfrm rot="14504296">
              <a:off x="797779" y="1013057"/>
              <a:ext cx="1582850"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What is the world’s biggest rock?</a:t>
              </a:r>
            </a:p>
          </p:txBody>
        </p:sp>
        <p:sp>
          <p:nvSpPr>
            <p:cNvPr id="46" name="TextBox 45">
              <a:extLst>
                <a:ext uri="{FF2B5EF4-FFF2-40B4-BE49-F238E27FC236}">
                  <a16:creationId xmlns:a16="http://schemas.microsoft.com/office/drawing/2014/main" id="{41424749-3BD5-AC04-40CB-427A034F91DB}"/>
                </a:ext>
              </a:extLst>
            </p:cNvPr>
            <p:cNvSpPr txBox="1"/>
            <p:nvPr/>
          </p:nvSpPr>
          <p:spPr>
            <a:xfrm>
              <a:off x="388754" y="1876796"/>
              <a:ext cx="1582850" cy="646331"/>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What did the first cameras use to process photos?</a:t>
              </a:r>
            </a:p>
          </p:txBody>
        </p:sp>
      </p:grpSp>
      <p:grpSp>
        <p:nvGrpSpPr>
          <p:cNvPr id="60" name="Group 59">
            <a:extLst>
              <a:ext uri="{FF2B5EF4-FFF2-40B4-BE49-F238E27FC236}">
                <a16:creationId xmlns:a16="http://schemas.microsoft.com/office/drawing/2014/main" id="{7D34EC9C-CD1F-4573-A128-85A38BA7B557}"/>
              </a:ext>
            </a:extLst>
          </p:cNvPr>
          <p:cNvGrpSpPr/>
          <p:nvPr/>
        </p:nvGrpSpPr>
        <p:grpSpPr>
          <a:xfrm>
            <a:off x="4008808" y="3133966"/>
            <a:ext cx="2408968" cy="2318867"/>
            <a:chOff x="3751644" y="3133966"/>
            <a:chExt cx="2408968" cy="2318867"/>
          </a:xfrm>
        </p:grpSpPr>
        <p:sp>
          <p:nvSpPr>
            <p:cNvPr id="13" name="Isosceles Triangle 12">
              <a:extLst>
                <a:ext uri="{FF2B5EF4-FFF2-40B4-BE49-F238E27FC236}">
                  <a16:creationId xmlns:a16="http://schemas.microsoft.com/office/drawing/2014/main" id="{53FCDD3F-65E5-0579-7457-6134F2F308E7}"/>
                </a:ext>
              </a:extLst>
            </p:cNvPr>
            <p:cNvSpPr/>
            <p:nvPr/>
          </p:nvSpPr>
          <p:spPr>
            <a:xfrm>
              <a:off x="3751644"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C0C9E47-52E3-E1A8-8ACE-0DED657DC5FA}"/>
                </a:ext>
              </a:extLst>
            </p:cNvPr>
            <p:cNvSpPr txBox="1"/>
            <p:nvPr/>
          </p:nvSpPr>
          <p:spPr>
            <a:xfrm rot="7103435">
              <a:off x="3733816" y="4300090"/>
              <a:ext cx="1582850"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Silver</a:t>
              </a:r>
            </a:p>
          </p:txBody>
        </p:sp>
        <p:sp>
          <p:nvSpPr>
            <p:cNvPr id="36" name="TextBox 35">
              <a:extLst>
                <a:ext uri="{FF2B5EF4-FFF2-40B4-BE49-F238E27FC236}">
                  <a16:creationId xmlns:a16="http://schemas.microsoft.com/office/drawing/2014/main" id="{26E6D4CF-4C37-275A-3C8D-D06C392141B8}"/>
                </a:ext>
              </a:extLst>
            </p:cNvPr>
            <p:cNvSpPr txBox="1"/>
            <p:nvPr/>
          </p:nvSpPr>
          <p:spPr>
            <a:xfrm rot="14504296">
              <a:off x="4442526" y="4010425"/>
              <a:ext cx="1582850" cy="646331"/>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What mineral were Roman soldiers once paid in?</a:t>
              </a:r>
            </a:p>
          </p:txBody>
        </p:sp>
        <p:sp>
          <p:nvSpPr>
            <p:cNvPr id="47" name="TextBox 46">
              <a:extLst>
                <a:ext uri="{FF2B5EF4-FFF2-40B4-BE49-F238E27FC236}">
                  <a16:creationId xmlns:a16="http://schemas.microsoft.com/office/drawing/2014/main" id="{7EC1A18D-6AAD-561F-F154-BC06B3E9125B}"/>
                </a:ext>
              </a:extLst>
            </p:cNvPr>
            <p:cNvSpPr txBox="1"/>
            <p:nvPr/>
          </p:nvSpPr>
          <p:spPr>
            <a:xfrm>
              <a:off x="4155416" y="4991168"/>
              <a:ext cx="1582850"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About 4 billion years old.</a:t>
              </a:r>
            </a:p>
          </p:txBody>
        </p:sp>
      </p:grpSp>
      <p:grpSp>
        <p:nvGrpSpPr>
          <p:cNvPr id="59" name="Group 58">
            <a:extLst>
              <a:ext uri="{FF2B5EF4-FFF2-40B4-BE49-F238E27FC236}">
                <a16:creationId xmlns:a16="http://schemas.microsoft.com/office/drawing/2014/main" id="{A88AC6D0-47F6-6324-4B3F-ADE5F41E8DC8}"/>
              </a:ext>
            </a:extLst>
          </p:cNvPr>
          <p:cNvGrpSpPr/>
          <p:nvPr/>
        </p:nvGrpSpPr>
        <p:grpSpPr>
          <a:xfrm>
            <a:off x="2193530" y="2934743"/>
            <a:ext cx="2614322" cy="2506000"/>
            <a:chOff x="1936366" y="2934743"/>
            <a:chExt cx="2614322" cy="2506000"/>
          </a:xfrm>
        </p:grpSpPr>
        <p:sp>
          <p:nvSpPr>
            <p:cNvPr id="14" name="Isosceles Triangle 13">
              <a:extLst>
                <a:ext uri="{FF2B5EF4-FFF2-40B4-BE49-F238E27FC236}">
                  <a16:creationId xmlns:a16="http://schemas.microsoft.com/office/drawing/2014/main" id="{25978D80-FADD-71BB-1DCF-12DB5DD08579}"/>
                </a:ext>
              </a:extLst>
            </p:cNvPr>
            <p:cNvSpPr/>
            <p:nvPr/>
          </p:nvSpPr>
          <p:spPr>
            <a:xfrm rot="10800000">
              <a:off x="2027017"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4E2951B-BDF5-5212-9D07-2D2949C5E281}"/>
                </a:ext>
              </a:extLst>
            </p:cNvPr>
            <p:cNvSpPr txBox="1"/>
            <p:nvPr/>
          </p:nvSpPr>
          <p:spPr>
            <a:xfrm rot="10800000">
              <a:off x="1936366" y="3168961"/>
              <a:ext cx="2614322"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What is naturally magnetic?</a:t>
              </a:r>
            </a:p>
          </p:txBody>
        </p:sp>
        <p:sp>
          <p:nvSpPr>
            <p:cNvPr id="40" name="TextBox 39">
              <a:extLst>
                <a:ext uri="{FF2B5EF4-FFF2-40B4-BE49-F238E27FC236}">
                  <a16:creationId xmlns:a16="http://schemas.microsoft.com/office/drawing/2014/main" id="{89DB2122-B257-5192-25AD-99444CE7BCBA}"/>
                </a:ext>
              </a:extLst>
            </p:cNvPr>
            <p:cNvSpPr txBox="1"/>
            <p:nvPr/>
          </p:nvSpPr>
          <p:spPr>
            <a:xfrm rot="3725821">
              <a:off x="1511350" y="4028476"/>
              <a:ext cx="2479854"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Salt</a:t>
              </a:r>
            </a:p>
          </p:txBody>
        </p:sp>
        <p:sp>
          <p:nvSpPr>
            <p:cNvPr id="48" name="TextBox 47">
              <a:extLst>
                <a:ext uri="{FF2B5EF4-FFF2-40B4-BE49-F238E27FC236}">
                  <a16:creationId xmlns:a16="http://schemas.microsoft.com/office/drawing/2014/main" id="{4B11662C-E4BF-7667-EB15-69D01E54B729}"/>
                </a:ext>
              </a:extLst>
            </p:cNvPr>
            <p:cNvSpPr txBox="1"/>
            <p:nvPr/>
          </p:nvSpPr>
          <p:spPr>
            <a:xfrm rot="17830905">
              <a:off x="2445221" y="4054622"/>
              <a:ext cx="2479854"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a</a:t>
              </a:r>
            </a:p>
          </p:txBody>
        </p:sp>
      </p:grpSp>
      <p:grpSp>
        <p:nvGrpSpPr>
          <p:cNvPr id="58" name="Group 57">
            <a:extLst>
              <a:ext uri="{FF2B5EF4-FFF2-40B4-BE49-F238E27FC236}">
                <a16:creationId xmlns:a16="http://schemas.microsoft.com/office/drawing/2014/main" id="{6D10C4A9-0033-7944-D793-5F0583309FF3}"/>
              </a:ext>
            </a:extLst>
          </p:cNvPr>
          <p:cNvGrpSpPr/>
          <p:nvPr/>
        </p:nvGrpSpPr>
        <p:grpSpPr>
          <a:xfrm>
            <a:off x="440224" y="3143915"/>
            <a:ext cx="2614322" cy="2297730"/>
            <a:chOff x="183060" y="3143915"/>
            <a:chExt cx="2614322" cy="2297730"/>
          </a:xfrm>
        </p:grpSpPr>
        <p:sp>
          <p:nvSpPr>
            <p:cNvPr id="12" name="Isosceles Triangle 11">
              <a:extLst>
                <a:ext uri="{FF2B5EF4-FFF2-40B4-BE49-F238E27FC236}">
                  <a16:creationId xmlns:a16="http://schemas.microsoft.com/office/drawing/2014/main" id="{F012F033-2F9B-D69B-47A3-0D2CE118956F}"/>
                </a:ext>
              </a:extLst>
            </p:cNvPr>
            <p:cNvSpPr/>
            <p:nvPr/>
          </p:nvSpPr>
          <p:spPr>
            <a:xfrm>
              <a:off x="302392" y="3143915"/>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31614A-9E85-B66A-B50E-CBA45164CFB0}"/>
                </a:ext>
              </a:extLst>
            </p:cNvPr>
            <p:cNvSpPr txBox="1"/>
            <p:nvPr/>
          </p:nvSpPr>
          <p:spPr>
            <a:xfrm rot="7103435">
              <a:off x="378067" y="4198469"/>
              <a:ext cx="1582850" cy="646331"/>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What mineral makes the shiny chrome on cars?</a:t>
              </a:r>
            </a:p>
          </p:txBody>
        </p:sp>
        <p:sp>
          <p:nvSpPr>
            <p:cNvPr id="27" name="TextBox 26">
              <a:extLst>
                <a:ext uri="{FF2B5EF4-FFF2-40B4-BE49-F238E27FC236}">
                  <a16:creationId xmlns:a16="http://schemas.microsoft.com/office/drawing/2014/main" id="{18B1EA44-5D64-97FB-13A2-3D61C561FE5E}"/>
                </a:ext>
              </a:extLst>
            </p:cNvPr>
            <p:cNvSpPr txBox="1"/>
            <p:nvPr/>
          </p:nvSpPr>
          <p:spPr>
            <a:xfrm>
              <a:off x="183060" y="5149257"/>
              <a:ext cx="2614322"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remember.</a:t>
              </a:r>
            </a:p>
          </p:txBody>
        </p:sp>
        <p:sp>
          <p:nvSpPr>
            <p:cNvPr id="49" name="TextBox 48">
              <a:extLst>
                <a:ext uri="{FF2B5EF4-FFF2-40B4-BE49-F238E27FC236}">
                  <a16:creationId xmlns:a16="http://schemas.microsoft.com/office/drawing/2014/main" id="{5AB8BF73-602F-6B3C-B0C0-7C5EE778A733}"/>
                </a:ext>
              </a:extLst>
            </p:cNvPr>
            <p:cNvSpPr txBox="1"/>
            <p:nvPr/>
          </p:nvSpPr>
          <p:spPr>
            <a:xfrm rot="14504296">
              <a:off x="1191829" y="4263349"/>
              <a:ext cx="1582850"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Over 4,000</a:t>
              </a:r>
            </a:p>
          </p:txBody>
        </p:sp>
      </p:grpSp>
      <p:grpSp>
        <p:nvGrpSpPr>
          <p:cNvPr id="66" name="Group 65">
            <a:extLst>
              <a:ext uri="{FF2B5EF4-FFF2-40B4-BE49-F238E27FC236}">
                <a16:creationId xmlns:a16="http://schemas.microsoft.com/office/drawing/2014/main" id="{8C6BC5BF-997C-F4FB-9DD8-6230BCD00A06}"/>
              </a:ext>
            </a:extLst>
          </p:cNvPr>
          <p:cNvGrpSpPr/>
          <p:nvPr/>
        </p:nvGrpSpPr>
        <p:grpSpPr>
          <a:xfrm>
            <a:off x="499890" y="5826743"/>
            <a:ext cx="2408968" cy="2479854"/>
            <a:chOff x="302392" y="5826743"/>
            <a:chExt cx="2408968" cy="2479854"/>
          </a:xfrm>
        </p:grpSpPr>
        <p:sp>
          <p:nvSpPr>
            <p:cNvPr id="9" name="Isosceles Triangle 8">
              <a:extLst>
                <a:ext uri="{FF2B5EF4-FFF2-40B4-BE49-F238E27FC236}">
                  <a16:creationId xmlns:a16="http://schemas.microsoft.com/office/drawing/2014/main" id="{2913A671-E750-C315-0C95-59D60EFABA12}"/>
                </a:ext>
              </a:extLst>
            </p:cNvPr>
            <p:cNvSpPr/>
            <p:nvPr/>
          </p:nvSpPr>
          <p:spPr>
            <a:xfrm rot="10800000">
              <a:off x="302392" y="6012014"/>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778F2526-52D3-3398-18D5-84C838846937}"/>
                </a:ext>
              </a:extLst>
            </p:cNvPr>
            <p:cNvGrpSpPr/>
            <p:nvPr/>
          </p:nvGrpSpPr>
          <p:grpSpPr>
            <a:xfrm>
              <a:off x="503903" y="5826743"/>
              <a:ext cx="2010079" cy="2479854"/>
              <a:chOff x="503903" y="5826743"/>
              <a:chExt cx="2010079" cy="2479854"/>
            </a:xfrm>
          </p:grpSpPr>
          <p:sp>
            <p:nvSpPr>
              <p:cNvPr id="24" name="TextBox 23">
                <a:extLst>
                  <a:ext uri="{FF2B5EF4-FFF2-40B4-BE49-F238E27FC236}">
                    <a16:creationId xmlns:a16="http://schemas.microsoft.com/office/drawing/2014/main" id="{80D57A18-3779-1B10-3505-DF5C50227172}"/>
                  </a:ext>
                </a:extLst>
              </p:cNvPr>
              <p:cNvSpPr txBox="1"/>
              <p:nvPr/>
            </p:nvSpPr>
            <p:spPr>
              <a:xfrm rot="3725821">
                <a:off x="-177926" y="6920476"/>
                <a:ext cx="2479854"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-Neil Armstrong</a:t>
                </a:r>
              </a:p>
            </p:txBody>
          </p:sp>
          <p:sp>
            <p:nvSpPr>
              <p:cNvPr id="25" name="TextBox 24">
                <a:extLst>
                  <a:ext uri="{FF2B5EF4-FFF2-40B4-BE49-F238E27FC236}">
                    <a16:creationId xmlns:a16="http://schemas.microsoft.com/office/drawing/2014/main" id="{E813EFA6-2AC4-02AE-224B-8BECC5E7FFDD}"/>
                  </a:ext>
                </a:extLst>
              </p:cNvPr>
              <p:cNvSpPr txBox="1"/>
              <p:nvPr/>
            </p:nvSpPr>
            <p:spPr>
              <a:xfrm rot="17830905">
                <a:off x="875706" y="7010007"/>
                <a:ext cx="1910410" cy="430887"/>
              </a:xfrm>
              <a:prstGeom prst="rect">
                <a:avLst/>
              </a:prstGeom>
              <a:noFill/>
            </p:spPr>
            <p:txBody>
              <a:bodyPr wrap="square" rtlCol="0">
                <a:spAutoFit/>
              </a:bodyPr>
              <a:lstStyle/>
              <a:p>
                <a:pPr algn="ctr"/>
                <a:r>
                  <a:rPr lang="en-US" sz="1100" dirty="0">
                    <a:latin typeface="Open Sans" panose="020B0606030504020204" pitchFamily="34" charset="0"/>
                    <a:ea typeface="Open Sans" panose="020B0606030504020204" pitchFamily="34" charset="0"/>
                    <a:cs typeface="Open Sans" panose="020B0606030504020204" pitchFamily="34" charset="0"/>
                  </a:rPr>
                  <a:t>What mineral did sailors wear for good luck?</a:t>
                </a:r>
              </a:p>
            </p:txBody>
          </p:sp>
          <p:sp>
            <p:nvSpPr>
              <p:cNvPr id="50" name="TextBox 49">
                <a:extLst>
                  <a:ext uri="{FF2B5EF4-FFF2-40B4-BE49-F238E27FC236}">
                    <a16:creationId xmlns:a16="http://schemas.microsoft.com/office/drawing/2014/main" id="{C7C93327-EF4E-C250-890B-655210536882}"/>
                  </a:ext>
                </a:extLst>
              </p:cNvPr>
              <p:cNvSpPr txBox="1"/>
              <p:nvPr/>
            </p:nvSpPr>
            <p:spPr>
              <a:xfrm rot="10800000">
                <a:off x="503903" y="6023633"/>
                <a:ext cx="2010079" cy="461665"/>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How many known minerals are there?</a:t>
                </a:r>
              </a:p>
            </p:txBody>
          </p:sp>
        </p:grpSp>
      </p:grpSp>
      <p:grpSp>
        <p:nvGrpSpPr>
          <p:cNvPr id="64" name="Group 63">
            <a:extLst>
              <a:ext uri="{FF2B5EF4-FFF2-40B4-BE49-F238E27FC236}">
                <a16:creationId xmlns:a16="http://schemas.microsoft.com/office/drawing/2014/main" id="{642FC7F8-199E-B693-B72D-031621FCCE14}"/>
              </a:ext>
            </a:extLst>
          </p:cNvPr>
          <p:cNvGrpSpPr/>
          <p:nvPr/>
        </p:nvGrpSpPr>
        <p:grpSpPr>
          <a:xfrm>
            <a:off x="3951551" y="5712150"/>
            <a:ext cx="2443426" cy="2573943"/>
            <a:chOff x="3754053" y="5712150"/>
            <a:chExt cx="2443426" cy="2573943"/>
          </a:xfrm>
        </p:grpSpPr>
        <p:sp>
          <p:nvSpPr>
            <p:cNvPr id="42" name="Isosceles Triangle 41">
              <a:extLst>
                <a:ext uri="{FF2B5EF4-FFF2-40B4-BE49-F238E27FC236}">
                  <a16:creationId xmlns:a16="http://schemas.microsoft.com/office/drawing/2014/main" id="{F51B32BE-A212-FA1D-10BD-A99A07BC0AE0}"/>
                </a:ext>
              </a:extLst>
            </p:cNvPr>
            <p:cNvSpPr/>
            <p:nvPr/>
          </p:nvSpPr>
          <p:spPr>
            <a:xfrm rot="10800000">
              <a:off x="3754053" y="5993341"/>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7F6357C-2F81-EFD8-BD20-910B1CD86086}"/>
                </a:ext>
              </a:extLst>
            </p:cNvPr>
            <p:cNvSpPr txBox="1"/>
            <p:nvPr/>
          </p:nvSpPr>
          <p:spPr>
            <a:xfrm rot="3725821">
              <a:off x="3230051" y="6882429"/>
              <a:ext cx="2479854"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Obsidian</a:t>
              </a:r>
            </a:p>
          </p:txBody>
        </p:sp>
        <p:sp>
          <p:nvSpPr>
            <p:cNvPr id="44" name="TextBox 43">
              <a:extLst>
                <a:ext uri="{FF2B5EF4-FFF2-40B4-BE49-F238E27FC236}">
                  <a16:creationId xmlns:a16="http://schemas.microsoft.com/office/drawing/2014/main" id="{973356D0-789E-F45D-5FFD-517DAD29F355}"/>
                </a:ext>
              </a:extLst>
            </p:cNvPr>
            <p:cNvSpPr txBox="1"/>
            <p:nvPr/>
          </p:nvSpPr>
          <p:spPr>
            <a:xfrm rot="17830905">
              <a:off x="4238424" y="6805883"/>
              <a:ext cx="2479854"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have</a:t>
              </a:r>
            </a:p>
          </p:txBody>
        </p:sp>
        <p:sp>
          <p:nvSpPr>
            <p:cNvPr id="51" name="TextBox 50">
              <a:extLst>
                <a:ext uri="{FF2B5EF4-FFF2-40B4-BE49-F238E27FC236}">
                  <a16:creationId xmlns:a16="http://schemas.microsoft.com/office/drawing/2014/main" id="{CA100EE8-3F0E-D666-015C-59F69103BC95}"/>
                </a:ext>
              </a:extLst>
            </p:cNvPr>
            <p:cNvSpPr txBox="1"/>
            <p:nvPr/>
          </p:nvSpPr>
          <p:spPr>
            <a:xfrm rot="10800000">
              <a:off x="3834109" y="5991096"/>
              <a:ext cx="2363370" cy="492443"/>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How old are the oldest rocks on Earth?</a:t>
              </a:r>
            </a:p>
          </p:txBody>
        </p:sp>
      </p:grpSp>
      <p:grpSp>
        <p:nvGrpSpPr>
          <p:cNvPr id="63" name="Group 62">
            <a:extLst>
              <a:ext uri="{FF2B5EF4-FFF2-40B4-BE49-F238E27FC236}">
                <a16:creationId xmlns:a16="http://schemas.microsoft.com/office/drawing/2014/main" id="{05B596A1-0780-16BD-B0F1-F468290FCC1B}"/>
              </a:ext>
            </a:extLst>
          </p:cNvPr>
          <p:cNvGrpSpPr/>
          <p:nvPr/>
        </p:nvGrpSpPr>
        <p:grpSpPr>
          <a:xfrm>
            <a:off x="2257792" y="5926450"/>
            <a:ext cx="2408968" cy="2614322"/>
            <a:chOff x="2060294" y="5926450"/>
            <a:chExt cx="2408968" cy="2614322"/>
          </a:xfrm>
        </p:grpSpPr>
        <p:sp>
          <p:nvSpPr>
            <p:cNvPr id="8" name="Isosceles Triangle 7">
              <a:extLst>
                <a:ext uri="{FF2B5EF4-FFF2-40B4-BE49-F238E27FC236}">
                  <a16:creationId xmlns:a16="http://schemas.microsoft.com/office/drawing/2014/main" id="{FC081F16-1E94-57E6-D8BC-9C6B5F48B2BE}"/>
                </a:ext>
              </a:extLst>
            </p:cNvPr>
            <p:cNvSpPr/>
            <p:nvPr/>
          </p:nvSpPr>
          <p:spPr>
            <a:xfrm>
              <a:off x="2060294" y="6012014"/>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7" name="TextBox 16">
              <a:extLst>
                <a:ext uri="{FF2B5EF4-FFF2-40B4-BE49-F238E27FC236}">
                  <a16:creationId xmlns:a16="http://schemas.microsoft.com/office/drawing/2014/main" id="{44AB4197-81CF-8E45-092F-D9D8B4897549}"/>
                </a:ext>
              </a:extLst>
            </p:cNvPr>
            <p:cNvSpPr txBox="1"/>
            <p:nvPr/>
          </p:nvSpPr>
          <p:spPr>
            <a:xfrm>
              <a:off x="2473353" y="8000242"/>
              <a:ext cx="1582850"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Geologists</a:t>
              </a:r>
            </a:p>
          </p:txBody>
        </p:sp>
        <p:sp>
          <p:nvSpPr>
            <p:cNvPr id="18" name="TextBox 17">
              <a:extLst>
                <a:ext uri="{FF2B5EF4-FFF2-40B4-BE49-F238E27FC236}">
                  <a16:creationId xmlns:a16="http://schemas.microsoft.com/office/drawing/2014/main" id="{5CD22FCF-1A9A-CA1F-3486-C97D18165A93}"/>
                </a:ext>
              </a:extLst>
            </p:cNvPr>
            <p:cNvSpPr txBox="1"/>
            <p:nvPr/>
          </p:nvSpPr>
          <p:spPr>
            <a:xfrm rot="14504296">
              <a:off x="2810374" y="7085351"/>
              <a:ext cx="1582850" cy="692497"/>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What did the ancient Aztecs use as mirrors?</a:t>
              </a:r>
            </a:p>
          </p:txBody>
        </p:sp>
        <p:sp>
          <p:nvSpPr>
            <p:cNvPr id="52" name="TextBox 51">
              <a:extLst>
                <a:ext uri="{FF2B5EF4-FFF2-40B4-BE49-F238E27FC236}">
                  <a16:creationId xmlns:a16="http://schemas.microsoft.com/office/drawing/2014/main" id="{B1255A64-9F80-FEFE-444D-487AC741E8AE}"/>
                </a:ext>
              </a:extLst>
            </p:cNvPr>
            <p:cNvSpPr txBox="1"/>
            <p:nvPr/>
          </p:nvSpPr>
          <p:spPr>
            <a:xfrm rot="7020742">
              <a:off x="1498268" y="7087417"/>
              <a:ext cx="2614322" cy="292388"/>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Aquamarine</a:t>
              </a:r>
            </a:p>
          </p:txBody>
        </p:sp>
      </p:grpSp>
    </p:spTree>
    <p:extLst>
      <p:ext uri="{BB962C8B-B14F-4D97-AF65-F5344CB8AC3E}">
        <p14:creationId xmlns:p14="http://schemas.microsoft.com/office/powerpoint/2010/main" val="2708598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0FE11-9380-25AD-E5F8-8CE2BC406B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ADAF28-FBA1-6378-AFCB-AEEC8BF58063}"/>
              </a:ext>
            </a:extLst>
          </p:cNvPr>
          <p:cNvSpPr/>
          <p:nvPr/>
        </p:nvSpPr>
        <p:spPr>
          <a:xfrm>
            <a:off x="0" y="0"/>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4" name="Rectangle 3">
            <a:extLst>
              <a:ext uri="{FF2B5EF4-FFF2-40B4-BE49-F238E27FC236}">
                <a16:creationId xmlns:a16="http://schemas.microsoft.com/office/drawing/2014/main" id="{10C3A2DB-7603-1E7C-999E-2F07BA36AFE9}"/>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dirty="0">
              <a:latin typeface="Arial Black" panose="020B0A04020102020204" pitchFamily="34" charset="0"/>
            </a:endParaRPr>
          </a:p>
        </p:txBody>
      </p:sp>
      <p:pic>
        <p:nvPicPr>
          <p:cNvPr id="5" name="Picture 4">
            <a:extLst>
              <a:ext uri="{FF2B5EF4-FFF2-40B4-BE49-F238E27FC236}">
                <a16:creationId xmlns:a16="http://schemas.microsoft.com/office/drawing/2014/main" id="{0FF4BC64-0889-CCD9-6F41-D71C1FE32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8995F9D1-6393-183D-2FDE-7DB4FC2E8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F256672A-1274-9233-29BF-5ADC27D58F6A}"/>
              </a:ext>
            </a:extLst>
          </p:cNvPr>
          <p:cNvSpPr/>
          <p:nvPr/>
        </p:nvSpPr>
        <p:spPr>
          <a:xfrm>
            <a:off x="109182" y="898519"/>
            <a:ext cx="6639636" cy="184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0" i="0" dirty="0">
                <a:solidFill>
                  <a:srgbClr val="202124"/>
                </a:solidFill>
                <a:effectLst/>
                <a:latin typeface="Roboto" panose="02000000000000000000" pitchFamily="2" charset="0"/>
              </a:rPr>
              <a:t>Rocks are all around you, whether you're in your backyard or on a family vacation to a national park. </a:t>
            </a:r>
          </a:p>
          <a:p>
            <a:pPr algn="l"/>
            <a:endParaRPr lang="en-US" sz="1600" dirty="0">
              <a:solidFill>
                <a:srgbClr val="202124"/>
              </a:solidFill>
              <a:latin typeface="Roboto" panose="02000000000000000000" pitchFamily="2" charset="0"/>
            </a:endParaRPr>
          </a:p>
          <a:p>
            <a:pPr algn="l"/>
            <a:r>
              <a:rPr lang="en-US" sz="1600" b="0" i="0" dirty="0">
                <a:solidFill>
                  <a:srgbClr val="202124"/>
                </a:solidFill>
                <a:effectLst/>
                <a:latin typeface="Roboto" panose="02000000000000000000" pitchFamily="2" charset="0"/>
              </a:rPr>
              <a:t>These profiles will help you quickly identify some key rocks. See if you can find them again on your next rock-hunting adventure.</a:t>
            </a:r>
          </a:p>
        </p:txBody>
      </p:sp>
      <p:sp>
        <p:nvSpPr>
          <p:cNvPr id="8" name="Rectangle 7">
            <a:extLst>
              <a:ext uri="{FF2B5EF4-FFF2-40B4-BE49-F238E27FC236}">
                <a16:creationId xmlns:a16="http://schemas.microsoft.com/office/drawing/2014/main" id="{9B3A7E1D-EA3A-F86F-B8EC-BA88A271FDB2}"/>
              </a:ext>
            </a:extLst>
          </p:cNvPr>
          <p:cNvSpPr/>
          <p:nvPr/>
        </p:nvSpPr>
        <p:spPr>
          <a:xfrm>
            <a:off x="109182" y="2744736"/>
            <a:ext cx="6639636" cy="861356"/>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3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eBook “Ultimate Explorer Field Guide: Rocks &amp; Minerals”. Match each question rock to its correct name. Unscramble the letters in the shaded boxes on your answer sheet to get your final code and escape!</a:t>
            </a:r>
          </a:p>
        </p:txBody>
      </p:sp>
      <p:sp>
        <p:nvSpPr>
          <p:cNvPr id="22" name="Rectangle 21">
            <a:extLst>
              <a:ext uri="{FF2B5EF4-FFF2-40B4-BE49-F238E27FC236}">
                <a16:creationId xmlns:a16="http://schemas.microsoft.com/office/drawing/2014/main" id="{4134E4A7-B4E5-7559-8501-E12707A7DEEB}"/>
              </a:ext>
            </a:extLst>
          </p:cNvPr>
          <p:cNvSpPr/>
          <p:nvPr/>
        </p:nvSpPr>
        <p:spPr>
          <a:xfrm>
            <a:off x="0" y="4843328"/>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23" name="Rectangle 22">
            <a:extLst>
              <a:ext uri="{FF2B5EF4-FFF2-40B4-BE49-F238E27FC236}">
                <a16:creationId xmlns:a16="http://schemas.microsoft.com/office/drawing/2014/main" id="{17AEA6A9-3AB3-7F3E-4584-E8BFD5F6E0FF}"/>
              </a:ext>
            </a:extLst>
          </p:cNvPr>
          <p:cNvSpPr/>
          <p:nvPr/>
        </p:nvSpPr>
        <p:spPr>
          <a:xfrm>
            <a:off x="1596788" y="4843328"/>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dirty="0">
              <a:latin typeface="Arial Black" panose="020B0A04020102020204" pitchFamily="34" charset="0"/>
            </a:endParaRPr>
          </a:p>
        </p:txBody>
      </p:sp>
      <p:sp>
        <p:nvSpPr>
          <p:cNvPr id="27" name="TextBox 26">
            <a:extLst>
              <a:ext uri="{FF2B5EF4-FFF2-40B4-BE49-F238E27FC236}">
                <a16:creationId xmlns:a16="http://schemas.microsoft.com/office/drawing/2014/main" id="{F909D310-12A2-6C2C-B18C-AAD5ED5663E0}"/>
              </a:ext>
            </a:extLst>
          </p:cNvPr>
          <p:cNvSpPr txBox="1"/>
          <p:nvPr/>
        </p:nvSpPr>
        <p:spPr>
          <a:xfrm>
            <a:off x="0" y="4379841"/>
            <a:ext cx="6858000" cy="369332"/>
          </a:xfrm>
          <a:prstGeom prst="rect">
            <a:avLst/>
          </a:prstGeom>
          <a:noFill/>
        </p:spPr>
        <p:txBody>
          <a:bodyPr wrap="square" rtlCol="0">
            <a:spAutoFit/>
          </a:bodyPr>
          <a:lstStyle/>
          <a:p>
            <a:r>
              <a:rPr lang="en-US" dirty="0"/>
              <a:t>- - - - - - - - - - - - - - - - - - - - - - - - - - - - - - - - - - - - - - - - - - - - - - - - - - - - - - - </a:t>
            </a:r>
          </a:p>
        </p:txBody>
      </p:sp>
      <p:pic>
        <p:nvPicPr>
          <p:cNvPr id="29" name="Picture 28">
            <a:extLst>
              <a:ext uri="{FF2B5EF4-FFF2-40B4-BE49-F238E27FC236}">
                <a16:creationId xmlns:a16="http://schemas.microsoft.com/office/drawing/2014/main" id="{005BFD3D-81CD-66F6-CD72-29052027C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3979455"/>
            <a:ext cx="1671241" cy="157320"/>
          </a:xfrm>
          <a:prstGeom prst="rect">
            <a:avLst/>
          </a:prstGeom>
        </p:spPr>
      </p:pic>
      <p:pic>
        <p:nvPicPr>
          <p:cNvPr id="30" name="Picture 29" descr="Logo&#10;&#10;Description automatically generated">
            <a:extLst>
              <a:ext uri="{FF2B5EF4-FFF2-40B4-BE49-F238E27FC236}">
                <a16:creationId xmlns:a16="http://schemas.microsoft.com/office/drawing/2014/main" id="{4482E235-F37F-109A-5510-9D4295BE9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3913510"/>
            <a:ext cx="992459" cy="289209"/>
          </a:xfrm>
          <a:prstGeom prst="rect">
            <a:avLst/>
          </a:prstGeom>
        </p:spPr>
      </p:pic>
      <p:sp>
        <p:nvSpPr>
          <p:cNvPr id="10" name="Rectangle 9">
            <a:extLst>
              <a:ext uri="{FF2B5EF4-FFF2-40B4-BE49-F238E27FC236}">
                <a16:creationId xmlns:a16="http://schemas.microsoft.com/office/drawing/2014/main" id="{7411D5BD-4703-E98A-3057-835A024A1F89}"/>
              </a:ext>
            </a:extLst>
          </p:cNvPr>
          <p:cNvSpPr/>
          <p:nvPr/>
        </p:nvSpPr>
        <p:spPr>
          <a:xfrm>
            <a:off x="109182" y="5706695"/>
            <a:ext cx="6639636" cy="184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0" i="0" dirty="0">
                <a:solidFill>
                  <a:srgbClr val="202124"/>
                </a:solidFill>
                <a:effectLst/>
                <a:latin typeface="Roboto" panose="02000000000000000000" pitchFamily="2" charset="0"/>
              </a:rPr>
              <a:t>Rocks are all around you, whether you're in your backyard or on a family vacation to a national park. </a:t>
            </a:r>
          </a:p>
          <a:p>
            <a:pPr algn="l"/>
            <a:endParaRPr lang="en-US" sz="1600" dirty="0">
              <a:solidFill>
                <a:srgbClr val="202124"/>
              </a:solidFill>
              <a:latin typeface="Roboto" panose="02000000000000000000" pitchFamily="2" charset="0"/>
            </a:endParaRPr>
          </a:p>
          <a:p>
            <a:pPr algn="l"/>
            <a:r>
              <a:rPr lang="en-US" sz="1600" b="0" i="0" dirty="0">
                <a:solidFill>
                  <a:srgbClr val="202124"/>
                </a:solidFill>
                <a:effectLst/>
                <a:latin typeface="Roboto" panose="02000000000000000000" pitchFamily="2" charset="0"/>
              </a:rPr>
              <a:t>These profiles will help you quickly identify some key rocks. See if you can find them again on your next rock-hunting adventure.</a:t>
            </a:r>
          </a:p>
        </p:txBody>
      </p:sp>
      <p:sp>
        <p:nvSpPr>
          <p:cNvPr id="11" name="Rectangle 10">
            <a:extLst>
              <a:ext uri="{FF2B5EF4-FFF2-40B4-BE49-F238E27FC236}">
                <a16:creationId xmlns:a16="http://schemas.microsoft.com/office/drawing/2014/main" id="{0805AFC1-5D9C-C4E1-8D33-83D4F4607C29}"/>
              </a:ext>
            </a:extLst>
          </p:cNvPr>
          <p:cNvSpPr/>
          <p:nvPr/>
        </p:nvSpPr>
        <p:spPr>
          <a:xfrm>
            <a:off x="109182" y="7640044"/>
            <a:ext cx="6639636" cy="861356"/>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section of the </a:t>
            </a:r>
            <a:r>
              <a:rPr lang="en-US" sz="13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eBook “Ultimate Explorer Field Guide: Rocks &amp; Minerals”. Match each question rock to its correct name. Unscramble the letters in the shaded boxes on your answer sheet to get your final code and escape!</a:t>
            </a:r>
          </a:p>
        </p:txBody>
      </p:sp>
      <p:sp>
        <p:nvSpPr>
          <p:cNvPr id="12" name="TextBox 11">
            <a:extLst>
              <a:ext uri="{FF2B5EF4-FFF2-40B4-BE49-F238E27FC236}">
                <a16:creationId xmlns:a16="http://schemas.microsoft.com/office/drawing/2014/main" id="{48601F9F-39F9-B1C8-2501-92C9BE9CD024}"/>
              </a:ext>
            </a:extLst>
          </p:cNvPr>
          <p:cNvSpPr txBox="1"/>
          <p:nvPr/>
        </p:nvSpPr>
        <p:spPr>
          <a:xfrm>
            <a:off x="1315454" y="149464"/>
            <a:ext cx="554254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CALLING ALL ROCKHOUNDS!</a:t>
            </a:r>
          </a:p>
        </p:txBody>
      </p:sp>
      <p:sp>
        <p:nvSpPr>
          <p:cNvPr id="13" name="TextBox 12">
            <a:extLst>
              <a:ext uri="{FF2B5EF4-FFF2-40B4-BE49-F238E27FC236}">
                <a16:creationId xmlns:a16="http://schemas.microsoft.com/office/drawing/2014/main" id="{AC46F7A0-3F82-6ADF-D8CB-EBFE9B617897}"/>
              </a:ext>
            </a:extLst>
          </p:cNvPr>
          <p:cNvSpPr txBox="1"/>
          <p:nvPr/>
        </p:nvSpPr>
        <p:spPr>
          <a:xfrm>
            <a:off x="1315454" y="4980469"/>
            <a:ext cx="554254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CALLING ALL ROCKHOUNDS!</a:t>
            </a:r>
          </a:p>
        </p:txBody>
      </p:sp>
    </p:spTree>
    <p:extLst>
      <p:ext uri="{BB962C8B-B14F-4D97-AF65-F5344CB8AC3E}">
        <p14:creationId xmlns:p14="http://schemas.microsoft.com/office/powerpoint/2010/main" val="1817929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B04A-89DC-277C-B74A-B7E16EC2DE0E}"/>
            </a:ext>
          </a:extLst>
        </p:cNvPr>
        <p:cNvGrpSpPr/>
        <p:nvPr/>
      </p:nvGrpSpPr>
      <p:grpSpPr>
        <a:xfrm>
          <a:off x="0" y="0"/>
          <a:ext cx="0" cy="0"/>
          <a:chOff x="0" y="0"/>
          <a:chExt cx="0" cy="0"/>
        </a:xfrm>
      </p:grpSpPr>
      <p:graphicFrame>
        <p:nvGraphicFramePr>
          <p:cNvPr id="85" name="Table 84">
            <a:extLst>
              <a:ext uri="{FF2B5EF4-FFF2-40B4-BE49-F238E27FC236}">
                <a16:creationId xmlns:a16="http://schemas.microsoft.com/office/drawing/2014/main" id="{86F04B6B-17D7-35B1-1BDB-ECA9875F8337}"/>
              </a:ext>
            </a:extLst>
          </p:cNvPr>
          <p:cNvGraphicFramePr>
            <a:graphicFrameLocks noGrp="1"/>
          </p:cNvGraphicFramePr>
          <p:nvPr>
            <p:extLst>
              <p:ext uri="{D42A27DB-BD31-4B8C-83A1-F6EECF244321}">
                <p14:modId xmlns:p14="http://schemas.microsoft.com/office/powerpoint/2010/main" val="4126918374"/>
              </p:ext>
            </p:extLst>
          </p:nvPr>
        </p:nvGraphicFramePr>
        <p:xfrm>
          <a:off x="243802" y="256040"/>
          <a:ext cx="6176670" cy="8317045"/>
        </p:xfrm>
        <a:graphic>
          <a:graphicData uri="http://schemas.openxmlformats.org/drawingml/2006/table">
            <a:tbl>
              <a:tblPr firstRow="1" bandRow="1">
                <a:tableStyleId>{5C22544A-7EE6-4342-B048-85BDC9FD1C3A}</a:tableStyleId>
              </a:tblPr>
              <a:tblGrid>
                <a:gridCol w="2058890">
                  <a:extLst>
                    <a:ext uri="{9D8B030D-6E8A-4147-A177-3AD203B41FA5}">
                      <a16:colId xmlns:a16="http://schemas.microsoft.com/office/drawing/2014/main" val="216213552"/>
                    </a:ext>
                  </a:extLst>
                </a:gridCol>
                <a:gridCol w="2058890">
                  <a:extLst>
                    <a:ext uri="{9D8B030D-6E8A-4147-A177-3AD203B41FA5}">
                      <a16:colId xmlns:a16="http://schemas.microsoft.com/office/drawing/2014/main" val="454471853"/>
                    </a:ext>
                  </a:extLst>
                </a:gridCol>
                <a:gridCol w="2058890">
                  <a:extLst>
                    <a:ext uri="{9D8B030D-6E8A-4147-A177-3AD203B41FA5}">
                      <a16:colId xmlns:a16="http://schemas.microsoft.com/office/drawing/2014/main" val="975711382"/>
                    </a:ext>
                  </a:extLst>
                </a:gridCol>
              </a:tblGrid>
              <a:tr h="1663409">
                <a:tc>
                  <a:txBody>
                    <a:bodyPr/>
                    <a:lstStyle/>
                    <a:p>
                      <a:r>
                        <a:rPr lang="en-US" sz="2400" b="1" dirty="0">
                          <a:solidFill>
                            <a:schemeClr val="tx1"/>
                          </a:solidFill>
                          <a:highlight>
                            <a:srgbClr val="FFFF00"/>
                          </a:highlight>
                        </a:rPr>
                        <a:t>1</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2</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3</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267508211"/>
                  </a:ext>
                </a:extLst>
              </a:tr>
              <a:tr h="1663409">
                <a:tc>
                  <a:txBody>
                    <a:bodyPr/>
                    <a:lstStyle/>
                    <a:p>
                      <a:r>
                        <a:rPr lang="en-US" sz="2400" b="1" dirty="0">
                          <a:solidFill>
                            <a:schemeClr val="tx1"/>
                          </a:solidFill>
                          <a:highlight>
                            <a:srgbClr val="FFFF00"/>
                          </a:highlight>
                        </a:rPr>
                        <a:t>4</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5</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6</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792831648"/>
                  </a:ext>
                </a:extLst>
              </a:tr>
              <a:tr h="1663409">
                <a:tc>
                  <a:txBody>
                    <a:bodyPr/>
                    <a:lstStyle/>
                    <a:p>
                      <a:r>
                        <a:rPr lang="en-US" sz="2400" b="1" dirty="0">
                          <a:solidFill>
                            <a:schemeClr val="tx1"/>
                          </a:solidFill>
                          <a:highlight>
                            <a:srgbClr val="FFFF00"/>
                          </a:highlight>
                        </a:rPr>
                        <a:t>7</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8</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9</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880340039"/>
                  </a:ext>
                </a:extLst>
              </a:tr>
              <a:tr h="1663409">
                <a:tc>
                  <a:txBody>
                    <a:bodyPr/>
                    <a:lstStyle/>
                    <a:p>
                      <a:r>
                        <a:rPr lang="en-US" sz="2400" b="1" dirty="0">
                          <a:solidFill>
                            <a:schemeClr val="tx1"/>
                          </a:solidFill>
                          <a:highlight>
                            <a:srgbClr val="FFFF00"/>
                          </a:highlight>
                        </a:rPr>
                        <a:t>10</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11</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12</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931990251"/>
                  </a:ext>
                </a:extLst>
              </a:tr>
              <a:tr h="1663409">
                <a:tc>
                  <a:txBody>
                    <a:bodyPr/>
                    <a:lstStyle/>
                    <a:p>
                      <a:r>
                        <a:rPr lang="en-US" sz="2400" b="1" dirty="0">
                          <a:solidFill>
                            <a:schemeClr val="tx1"/>
                          </a:solidFill>
                          <a:highlight>
                            <a:srgbClr val="FFFF00"/>
                          </a:highlight>
                        </a:rPr>
                        <a:t>13</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14</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15</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971860264"/>
                  </a:ext>
                </a:extLst>
              </a:tr>
            </a:tbl>
          </a:graphicData>
        </a:graphic>
      </p:graphicFrame>
      <p:pic>
        <p:nvPicPr>
          <p:cNvPr id="4" name="Picture 2">
            <a:extLst>
              <a:ext uri="{FF2B5EF4-FFF2-40B4-BE49-F238E27FC236}">
                <a16:creationId xmlns:a16="http://schemas.microsoft.com/office/drawing/2014/main" id="{DEEF860D-AC30-B02D-CB9E-114B8E4BF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27" y="8839492"/>
            <a:ext cx="1935867" cy="182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ale_Logo_cmyk_orange_blue.eps">
            <a:extLst>
              <a:ext uri="{FF2B5EF4-FFF2-40B4-BE49-F238E27FC236}">
                <a16:creationId xmlns:a16="http://schemas.microsoft.com/office/drawing/2014/main" id="{DECDAD94-79D7-5F2B-DF9C-865C34CD0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209" y="8741728"/>
            <a:ext cx="1290577" cy="3779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DF4AA9-B6B4-11D8-529C-63DC659AA820}"/>
              </a:ext>
            </a:extLst>
          </p:cNvPr>
          <p:cNvPicPr>
            <a:picLocks noChangeAspect="1"/>
          </p:cNvPicPr>
          <p:nvPr/>
        </p:nvPicPr>
        <p:blipFill>
          <a:blip r:embed="rId4"/>
          <a:stretch>
            <a:fillRect/>
          </a:stretch>
        </p:blipFill>
        <p:spPr>
          <a:xfrm>
            <a:off x="621818" y="452765"/>
            <a:ext cx="1438476" cy="1305107"/>
          </a:xfrm>
          <a:prstGeom prst="rect">
            <a:avLst/>
          </a:prstGeom>
        </p:spPr>
      </p:pic>
      <p:pic>
        <p:nvPicPr>
          <p:cNvPr id="7" name="Picture 6">
            <a:extLst>
              <a:ext uri="{FF2B5EF4-FFF2-40B4-BE49-F238E27FC236}">
                <a16:creationId xmlns:a16="http://schemas.microsoft.com/office/drawing/2014/main" id="{8653E083-A3DB-4D9E-6CA5-A74F9FA27C2A}"/>
              </a:ext>
            </a:extLst>
          </p:cNvPr>
          <p:cNvPicPr>
            <a:picLocks noChangeAspect="1"/>
          </p:cNvPicPr>
          <p:nvPr/>
        </p:nvPicPr>
        <p:blipFill>
          <a:blip r:embed="rId5"/>
          <a:stretch>
            <a:fillRect/>
          </a:stretch>
        </p:blipFill>
        <p:spPr>
          <a:xfrm>
            <a:off x="447652" y="2188920"/>
            <a:ext cx="1739521" cy="1219370"/>
          </a:xfrm>
          <a:prstGeom prst="rect">
            <a:avLst/>
          </a:prstGeom>
        </p:spPr>
      </p:pic>
      <p:pic>
        <p:nvPicPr>
          <p:cNvPr id="20" name="Picture 19">
            <a:extLst>
              <a:ext uri="{FF2B5EF4-FFF2-40B4-BE49-F238E27FC236}">
                <a16:creationId xmlns:a16="http://schemas.microsoft.com/office/drawing/2014/main" id="{771676BE-A173-9A00-7275-C8927DC3AB3E}"/>
              </a:ext>
            </a:extLst>
          </p:cNvPr>
          <p:cNvPicPr>
            <a:picLocks noChangeAspect="1"/>
          </p:cNvPicPr>
          <p:nvPr/>
        </p:nvPicPr>
        <p:blipFill>
          <a:blip r:embed="rId6"/>
          <a:stretch>
            <a:fillRect/>
          </a:stretch>
        </p:blipFill>
        <p:spPr>
          <a:xfrm>
            <a:off x="621818" y="3701845"/>
            <a:ext cx="1517647" cy="1347972"/>
          </a:xfrm>
          <a:prstGeom prst="rect">
            <a:avLst/>
          </a:prstGeom>
        </p:spPr>
      </p:pic>
      <p:pic>
        <p:nvPicPr>
          <p:cNvPr id="38" name="Picture 37">
            <a:extLst>
              <a:ext uri="{FF2B5EF4-FFF2-40B4-BE49-F238E27FC236}">
                <a16:creationId xmlns:a16="http://schemas.microsoft.com/office/drawing/2014/main" id="{DFC91C74-B351-AEAB-5DDA-890E53DFCAAE}"/>
              </a:ext>
            </a:extLst>
          </p:cNvPr>
          <p:cNvPicPr>
            <a:picLocks noChangeAspect="1"/>
          </p:cNvPicPr>
          <p:nvPr/>
        </p:nvPicPr>
        <p:blipFill>
          <a:blip r:embed="rId7"/>
          <a:stretch>
            <a:fillRect/>
          </a:stretch>
        </p:blipFill>
        <p:spPr>
          <a:xfrm>
            <a:off x="670574" y="5470087"/>
            <a:ext cx="1542141" cy="1182000"/>
          </a:xfrm>
          <a:prstGeom prst="rect">
            <a:avLst/>
          </a:prstGeom>
        </p:spPr>
      </p:pic>
      <p:pic>
        <p:nvPicPr>
          <p:cNvPr id="57" name="Picture 56">
            <a:extLst>
              <a:ext uri="{FF2B5EF4-FFF2-40B4-BE49-F238E27FC236}">
                <a16:creationId xmlns:a16="http://schemas.microsoft.com/office/drawing/2014/main" id="{639DB169-CF4B-FE33-4BC6-62CD305FE2E0}"/>
              </a:ext>
            </a:extLst>
          </p:cNvPr>
          <p:cNvPicPr>
            <a:picLocks noChangeAspect="1"/>
          </p:cNvPicPr>
          <p:nvPr/>
        </p:nvPicPr>
        <p:blipFill>
          <a:blip r:embed="rId8"/>
          <a:stretch>
            <a:fillRect/>
          </a:stretch>
        </p:blipFill>
        <p:spPr>
          <a:xfrm>
            <a:off x="548569" y="7275326"/>
            <a:ext cx="1639164" cy="1082611"/>
          </a:xfrm>
          <a:prstGeom prst="rect">
            <a:avLst/>
          </a:prstGeom>
        </p:spPr>
      </p:pic>
      <p:pic>
        <p:nvPicPr>
          <p:cNvPr id="65" name="Picture 64">
            <a:extLst>
              <a:ext uri="{FF2B5EF4-FFF2-40B4-BE49-F238E27FC236}">
                <a16:creationId xmlns:a16="http://schemas.microsoft.com/office/drawing/2014/main" id="{0A18CBA2-64C9-7423-36D8-C14243BDE0C2}"/>
              </a:ext>
            </a:extLst>
          </p:cNvPr>
          <p:cNvPicPr>
            <a:picLocks noChangeAspect="1"/>
          </p:cNvPicPr>
          <p:nvPr/>
        </p:nvPicPr>
        <p:blipFill>
          <a:blip r:embed="rId9"/>
          <a:stretch>
            <a:fillRect/>
          </a:stretch>
        </p:blipFill>
        <p:spPr>
          <a:xfrm>
            <a:off x="2834646" y="417998"/>
            <a:ext cx="1314633" cy="1409897"/>
          </a:xfrm>
          <a:prstGeom prst="rect">
            <a:avLst/>
          </a:prstGeom>
        </p:spPr>
      </p:pic>
      <p:pic>
        <p:nvPicPr>
          <p:cNvPr id="68" name="Picture 67">
            <a:extLst>
              <a:ext uri="{FF2B5EF4-FFF2-40B4-BE49-F238E27FC236}">
                <a16:creationId xmlns:a16="http://schemas.microsoft.com/office/drawing/2014/main" id="{BB2D0145-7B6B-B9B3-B656-C423D48DAC32}"/>
              </a:ext>
            </a:extLst>
          </p:cNvPr>
          <p:cNvPicPr>
            <a:picLocks noChangeAspect="1"/>
          </p:cNvPicPr>
          <p:nvPr/>
        </p:nvPicPr>
        <p:blipFill>
          <a:blip r:embed="rId10"/>
          <a:stretch>
            <a:fillRect/>
          </a:stretch>
        </p:blipFill>
        <p:spPr>
          <a:xfrm>
            <a:off x="2701277" y="2116013"/>
            <a:ext cx="1448002" cy="1352739"/>
          </a:xfrm>
          <a:prstGeom prst="rect">
            <a:avLst/>
          </a:prstGeom>
        </p:spPr>
      </p:pic>
      <p:pic>
        <p:nvPicPr>
          <p:cNvPr id="70" name="Picture 69">
            <a:extLst>
              <a:ext uri="{FF2B5EF4-FFF2-40B4-BE49-F238E27FC236}">
                <a16:creationId xmlns:a16="http://schemas.microsoft.com/office/drawing/2014/main" id="{19BC7D70-5ED6-6AEB-3DB8-342485BE0768}"/>
              </a:ext>
            </a:extLst>
          </p:cNvPr>
          <p:cNvPicPr>
            <a:picLocks noChangeAspect="1"/>
          </p:cNvPicPr>
          <p:nvPr/>
        </p:nvPicPr>
        <p:blipFill>
          <a:blip r:embed="rId11"/>
          <a:stretch>
            <a:fillRect/>
          </a:stretch>
        </p:blipFill>
        <p:spPr>
          <a:xfrm>
            <a:off x="2672698" y="3833709"/>
            <a:ext cx="1448002" cy="1305107"/>
          </a:xfrm>
          <a:prstGeom prst="rect">
            <a:avLst/>
          </a:prstGeom>
        </p:spPr>
      </p:pic>
      <p:pic>
        <p:nvPicPr>
          <p:cNvPr id="72" name="Picture 71">
            <a:extLst>
              <a:ext uri="{FF2B5EF4-FFF2-40B4-BE49-F238E27FC236}">
                <a16:creationId xmlns:a16="http://schemas.microsoft.com/office/drawing/2014/main" id="{42648F7E-51DE-E45C-D5A8-4297E32AE367}"/>
              </a:ext>
            </a:extLst>
          </p:cNvPr>
          <p:cNvPicPr>
            <a:picLocks noChangeAspect="1"/>
          </p:cNvPicPr>
          <p:nvPr/>
        </p:nvPicPr>
        <p:blipFill>
          <a:blip r:embed="rId12"/>
          <a:stretch>
            <a:fillRect/>
          </a:stretch>
        </p:blipFill>
        <p:spPr>
          <a:xfrm>
            <a:off x="2672698" y="5470087"/>
            <a:ext cx="1537075" cy="1144630"/>
          </a:xfrm>
          <a:prstGeom prst="rect">
            <a:avLst/>
          </a:prstGeom>
        </p:spPr>
      </p:pic>
      <p:pic>
        <p:nvPicPr>
          <p:cNvPr id="74" name="Picture 73">
            <a:extLst>
              <a:ext uri="{FF2B5EF4-FFF2-40B4-BE49-F238E27FC236}">
                <a16:creationId xmlns:a16="http://schemas.microsoft.com/office/drawing/2014/main" id="{8A66F465-0D04-10B5-1983-E5F483BB94D5}"/>
              </a:ext>
            </a:extLst>
          </p:cNvPr>
          <p:cNvPicPr>
            <a:picLocks noChangeAspect="1"/>
          </p:cNvPicPr>
          <p:nvPr/>
        </p:nvPicPr>
        <p:blipFill>
          <a:blip r:embed="rId13"/>
          <a:stretch>
            <a:fillRect/>
          </a:stretch>
        </p:blipFill>
        <p:spPr>
          <a:xfrm>
            <a:off x="2834645" y="7179301"/>
            <a:ext cx="1314633" cy="1178636"/>
          </a:xfrm>
          <a:prstGeom prst="rect">
            <a:avLst/>
          </a:prstGeom>
        </p:spPr>
      </p:pic>
      <p:pic>
        <p:nvPicPr>
          <p:cNvPr id="76" name="Picture 75">
            <a:extLst>
              <a:ext uri="{FF2B5EF4-FFF2-40B4-BE49-F238E27FC236}">
                <a16:creationId xmlns:a16="http://schemas.microsoft.com/office/drawing/2014/main" id="{528EDCBF-1A2E-78DF-73EE-04A8B22AAC86}"/>
              </a:ext>
            </a:extLst>
          </p:cNvPr>
          <p:cNvPicPr>
            <a:picLocks noChangeAspect="1"/>
          </p:cNvPicPr>
          <p:nvPr/>
        </p:nvPicPr>
        <p:blipFill>
          <a:blip r:embed="rId14"/>
          <a:srcRect l="9563"/>
          <a:stretch/>
        </p:blipFill>
        <p:spPr>
          <a:xfrm>
            <a:off x="4669520" y="417998"/>
            <a:ext cx="1671378" cy="1333686"/>
          </a:xfrm>
          <a:prstGeom prst="rect">
            <a:avLst/>
          </a:prstGeom>
        </p:spPr>
      </p:pic>
      <p:pic>
        <p:nvPicPr>
          <p:cNvPr id="78" name="Picture 77">
            <a:extLst>
              <a:ext uri="{FF2B5EF4-FFF2-40B4-BE49-F238E27FC236}">
                <a16:creationId xmlns:a16="http://schemas.microsoft.com/office/drawing/2014/main" id="{E6408996-8C97-4410-F7C5-F48B8E1097E7}"/>
              </a:ext>
            </a:extLst>
          </p:cNvPr>
          <p:cNvPicPr>
            <a:picLocks noChangeAspect="1"/>
          </p:cNvPicPr>
          <p:nvPr/>
        </p:nvPicPr>
        <p:blipFill>
          <a:blip r:embed="rId15"/>
          <a:stretch>
            <a:fillRect/>
          </a:stretch>
        </p:blipFill>
        <p:spPr>
          <a:xfrm>
            <a:off x="4608269" y="2022997"/>
            <a:ext cx="1688613" cy="1360018"/>
          </a:xfrm>
          <a:prstGeom prst="rect">
            <a:avLst/>
          </a:prstGeom>
        </p:spPr>
      </p:pic>
      <p:pic>
        <p:nvPicPr>
          <p:cNvPr id="80" name="Picture 79">
            <a:extLst>
              <a:ext uri="{FF2B5EF4-FFF2-40B4-BE49-F238E27FC236}">
                <a16:creationId xmlns:a16="http://schemas.microsoft.com/office/drawing/2014/main" id="{1F67BBE6-00D8-0926-6540-D1CAB404156C}"/>
              </a:ext>
            </a:extLst>
          </p:cNvPr>
          <p:cNvPicPr>
            <a:picLocks noChangeAspect="1"/>
          </p:cNvPicPr>
          <p:nvPr/>
        </p:nvPicPr>
        <p:blipFill>
          <a:blip r:embed="rId16"/>
          <a:stretch>
            <a:fillRect/>
          </a:stretch>
        </p:blipFill>
        <p:spPr>
          <a:xfrm>
            <a:off x="4785971" y="3821470"/>
            <a:ext cx="1438476" cy="1267002"/>
          </a:xfrm>
          <a:prstGeom prst="rect">
            <a:avLst/>
          </a:prstGeom>
        </p:spPr>
      </p:pic>
      <p:pic>
        <p:nvPicPr>
          <p:cNvPr id="82" name="Picture 81">
            <a:extLst>
              <a:ext uri="{FF2B5EF4-FFF2-40B4-BE49-F238E27FC236}">
                <a16:creationId xmlns:a16="http://schemas.microsoft.com/office/drawing/2014/main" id="{9D1AC5EE-5D24-754A-B272-DBB7E6E18329}"/>
              </a:ext>
            </a:extLst>
          </p:cNvPr>
          <p:cNvPicPr>
            <a:picLocks noChangeAspect="1"/>
          </p:cNvPicPr>
          <p:nvPr/>
        </p:nvPicPr>
        <p:blipFill>
          <a:blip r:embed="rId17"/>
          <a:stretch>
            <a:fillRect/>
          </a:stretch>
        </p:blipFill>
        <p:spPr>
          <a:xfrm>
            <a:off x="4826135" y="5470087"/>
            <a:ext cx="1448002" cy="1267002"/>
          </a:xfrm>
          <a:prstGeom prst="rect">
            <a:avLst/>
          </a:prstGeom>
        </p:spPr>
      </p:pic>
      <p:pic>
        <p:nvPicPr>
          <p:cNvPr id="84" name="Picture 83">
            <a:extLst>
              <a:ext uri="{FF2B5EF4-FFF2-40B4-BE49-F238E27FC236}">
                <a16:creationId xmlns:a16="http://schemas.microsoft.com/office/drawing/2014/main" id="{5C9DA7CF-0F39-284D-3F73-28F9E590D8C1}"/>
              </a:ext>
            </a:extLst>
          </p:cNvPr>
          <p:cNvPicPr>
            <a:picLocks noChangeAspect="1"/>
          </p:cNvPicPr>
          <p:nvPr/>
        </p:nvPicPr>
        <p:blipFill>
          <a:blip r:embed="rId18"/>
          <a:stretch>
            <a:fillRect/>
          </a:stretch>
        </p:blipFill>
        <p:spPr>
          <a:xfrm>
            <a:off x="4886733" y="7118704"/>
            <a:ext cx="1533739" cy="1295581"/>
          </a:xfrm>
          <a:prstGeom prst="rect">
            <a:avLst/>
          </a:prstGeom>
        </p:spPr>
      </p:pic>
    </p:spTree>
    <p:extLst>
      <p:ext uri="{BB962C8B-B14F-4D97-AF65-F5344CB8AC3E}">
        <p14:creationId xmlns:p14="http://schemas.microsoft.com/office/powerpoint/2010/main" val="3071379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45A3-BDD9-536E-A3FB-11F076CF3B07}"/>
            </a:ext>
          </a:extLst>
        </p:cNvPr>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A1CDC867-9A4A-E5C9-A7D3-22D816DF7388}"/>
              </a:ext>
            </a:extLst>
          </p:cNvPr>
          <p:cNvGraphicFramePr>
            <a:graphicFrameLocks noGrp="1"/>
          </p:cNvGraphicFramePr>
          <p:nvPr>
            <p:extLst>
              <p:ext uri="{D42A27DB-BD31-4B8C-83A1-F6EECF244321}">
                <p14:modId xmlns:p14="http://schemas.microsoft.com/office/powerpoint/2010/main" val="1038250078"/>
              </p:ext>
            </p:extLst>
          </p:nvPr>
        </p:nvGraphicFramePr>
        <p:xfrm>
          <a:off x="243802" y="256040"/>
          <a:ext cx="6176670" cy="8317045"/>
        </p:xfrm>
        <a:graphic>
          <a:graphicData uri="http://schemas.openxmlformats.org/drawingml/2006/table">
            <a:tbl>
              <a:tblPr firstRow="1" bandRow="1">
                <a:tableStyleId>{5C22544A-7EE6-4342-B048-85BDC9FD1C3A}</a:tableStyleId>
              </a:tblPr>
              <a:tblGrid>
                <a:gridCol w="2058890">
                  <a:extLst>
                    <a:ext uri="{9D8B030D-6E8A-4147-A177-3AD203B41FA5}">
                      <a16:colId xmlns:a16="http://schemas.microsoft.com/office/drawing/2014/main" val="216213552"/>
                    </a:ext>
                  </a:extLst>
                </a:gridCol>
                <a:gridCol w="2058890">
                  <a:extLst>
                    <a:ext uri="{9D8B030D-6E8A-4147-A177-3AD203B41FA5}">
                      <a16:colId xmlns:a16="http://schemas.microsoft.com/office/drawing/2014/main" val="454471853"/>
                    </a:ext>
                  </a:extLst>
                </a:gridCol>
                <a:gridCol w="2058890">
                  <a:extLst>
                    <a:ext uri="{9D8B030D-6E8A-4147-A177-3AD203B41FA5}">
                      <a16:colId xmlns:a16="http://schemas.microsoft.com/office/drawing/2014/main" val="975711382"/>
                    </a:ext>
                  </a:extLst>
                </a:gridCol>
              </a:tblGrid>
              <a:tr h="1663409">
                <a:tc>
                  <a:txBody>
                    <a:bodyPr/>
                    <a:lstStyle/>
                    <a:p>
                      <a:r>
                        <a:rPr lang="en-US" sz="2400" b="1" dirty="0">
                          <a:solidFill>
                            <a:schemeClr val="tx1"/>
                          </a:solidFill>
                          <a:highlight>
                            <a:srgbClr val="FFFF00"/>
                          </a:highlight>
                        </a:rPr>
                        <a:t>16</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17</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18</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267508211"/>
                  </a:ext>
                </a:extLst>
              </a:tr>
              <a:tr h="1663409">
                <a:tc>
                  <a:txBody>
                    <a:bodyPr/>
                    <a:lstStyle/>
                    <a:p>
                      <a:r>
                        <a:rPr lang="en-US" sz="2400" b="1" dirty="0">
                          <a:solidFill>
                            <a:schemeClr val="tx1"/>
                          </a:solidFill>
                          <a:highlight>
                            <a:srgbClr val="FFFF00"/>
                          </a:highlight>
                        </a:rPr>
                        <a:t>19</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20</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21</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792831648"/>
                  </a:ext>
                </a:extLst>
              </a:tr>
              <a:tr h="1663409">
                <a:tc>
                  <a:txBody>
                    <a:bodyPr/>
                    <a:lstStyle/>
                    <a:p>
                      <a:r>
                        <a:rPr lang="en-US" sz="2400" b="1" dirty="0">
                          <a:solidFill>
                            <a:schemeClr val="tx1"/>
                          </a:solidFill>
                          <a:highlight>
                            <a:srgbClr val="FFFF00"/>
                          </a:highlight>
                        </a:rPr>
                        <a:t>22</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23</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24</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880340039"/>
                  </a:ext>
                </a:extLst>
              </a:tr>
              <a:tr h="1663409">
                <a:tc>
                  <a:txBody>
                    <a:bodyPr/>
                    <a:lstStyle/>
                    <a:p>
                      <a:r>
                        <a:rPr lang="en-US" sz="2400" b="1" dirty="0">
                          <a:solidFill>
                            <a:schemeClr val="tx1"/>
                          </a:solidFill>
                          <a:highlight>
                            <a:srgbClr val="FFFF00"/>
                          </a:highlight>
                        </a:rPr>
                        <a:t>A</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B</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C</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931990251"/>
                  </a:ext>
                </a:extLst>
              </a:tr>
              <a:tr h="1663409">
                <a:tc>
                  <a:txBody>
                    <a:bodyPr/>
                    <a:lstStyle/>
                    <a:p>
                      <a:r>
                        <a:rPr lang="en-US" sz="2400" b="1" dirty="0">
                          <a:solidFill>
                            <a:schemeClr val="tx1"/>
                          </a:solidFill>
                          <a:highlight>
                            <a:srgbClr val="FFFF00"/>
                          </a:highlight>
                        </a:rPr>
                        <a:t>D</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E</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F</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971860264"/>
                  </a:ext>
                </a:extLst>
              </a:tr>
            </a:tbl>
          </a:graphicData>
        </a:graphic>
      </p:graphicFrame>
      <p:pic>
        <p:nvPicPr>
          <p:cNvPr id="4" name="Picture 2">
            <a:extLst>
              <a:ext uri="{FF2B5EF4-FFF2-40B4-BE49-F238E27FC236}">
                <a16:creationId xmlns:a16="http://schemas.microsoft.com/office/drawing/2014/main" id="{5AE71651-98E0-3141-8164-5D77A4841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27" y="8839492"/>
            <a:ext cx="1935867" cy="182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ale_Logo_cmyk_orange_blue.eps">
            <a:extLst>
              <a:ext uri="{FF2B5EF4-FFF2-40B4-BE49-F238E27FC236}">
                <a16:creationId xmlns:a16="http://schemas.microsoft.com/office/drawing/2014/main" id="{0B415D72-6A12-DB1B-BE8B-AE33A238A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209" y="8741728"/>
            <a:ext cx="1290577" cy="377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026300E-BE0E-6D44-5766-5115BAF02090}"/>
              </a:ext>
            </a:extLst>
          </p:cNvPr>
          <p:cNvPicPr>
            <a:picLocks noChangeAspect="1"/>
          </p:cNvPicPr>
          <p:nvPr/>
        </p:nvPicPr>
        <p:blipFill>
          <a:blip r:embed="rId4"/>
          <a:stretch>
            <a:fillRect/>
          </a:stretch>
        </p:blipFill>
        <p:spPr>
          <a:xfrm>
            <a:off x="900556" y="570915"/>
            <a:ext cx="1205741" cy="1083537"/>
          </a:xfrm>
          <a:prstGeom prst="rect">
            <a:avLst/>
          </a:prstGeom>
        </p:spPr>
      </p:pic>
      <p:pic>
        <p:nvPicPr>
          <p:cNvPr id="9" name="Picture 8">
            <a:extLst>
              <a:ext uri="{FF2B5EF4-FFF2-40B4-BE49-F238E27FC236}">
                <a16:creationId xmlns:a16="http://schemas.microsoft.com/office/drawing/2014/main" id="{2ADBB12A-773F-F454-5592-DE6E9739EAD1}"/>
              </a:ext>
            </a:extLst>
          </p:cNvPr>
          <p:cNvPicPr>
            <a:picLocks noChangeAspect="1"/>
          </p:cNvPicPr>
          <p:nvPr/>
        </p:nvPicPr>
        <p:blipFill>
          <a:blip r:embed="rId5"/>
          <a:stretch>
            <a:fillRect/>
          </a:stretch>
        </p:blipFill>
        <p:spPr>
          <a:xfrm>
            <a:off x="4816810" y="412134"/>
            <a:ext cx="1428949" cy="1257475"/>
          </a:xfrm>
          <a:prstGeom prst="rect">
            <a:avLst/>
          </a:prstGeom>
        </p:spPr>
      </p:pic>
      <p:pic>
        <p:nvPicPr>
          <p:cNvPr id="11" name="Picture 10">
            <a:extLst>
              <a:ext uri="{FF2B5EF4-FFF2-40B4-BE49-F238E27FC236}">
                <a16:creationId xmlns:a16="http://schemas.microsoft.com/office/drawing/2014/main" id="{C6D9AB8F-C5DE-E344-38DF-45B6495F3438}"/>
              </a:ext>
            </a:extLst>
          </p:cNvPr>
          <p:cNvPicPr>
            <a:picLocks noChangeAspect="1"/>
          </p:cNvPicPr>
          <p:nvPr/>
        </p:nvPicPr>
        <p:blipFill>
          <a:blip r:embed="rId6"/>
          <a:stretch>
            <a:fillRect/>
          </a:stretch>
        </p:blipFill>
        <p:spPr>
          <a:xfrm>
            <a:off x="4854914" y="2229853"/>
            <a:ext cx="1434505" cy="1110867"/>
          </a:xfrm>
          <a:prstGeom prst="rect">
            <a:avLst/>
          </a:prstGeom>
        </p:spPr>
      </p:pic>
      <p:pic>
        <p:nvPicPr>
          <p:cNvPr id="13" name="Picture 12">
            <a:extLst>
              <a:ext uri="{FF2B5EF4-FFF2-40B4-BE49-F238E27FC236}">
                <a16:creationId xmlns:a16="http://schemas.microsoft.com/office/drawing/2014/main" id="{4641DA51-7D24-AB87-C4D9-A78F06EB4C6D}"/>
              </a:ext>
            </a:extLst>
          </p:cNvPr>
          <p:cNvPicPr>
            <a:picLocks noChangeAspect="1"/>
          </p:cNvPicPr>
          <p:nvPr/>
        </p:nvPicPr>
        <p:blipFill>
          <a:blip r:embed="rId7"/>
          <a:stretch>
            <a:fillRect/>
          </a:stretch>
        </p:blipFill>
        <p:spPr>
          <a:xfrm>
            <a:off x="705983" y="3791342"/>
            <a:ext cx="1448002" cy="1257475"/>
          </a:xfrm>
          <a:prstGeom prst="rect">
            <a:avLst/>
          </a:prstGeom>
        </p:spPr>
      </p:pic>
      <p:pic>
        <p:nvPicPr>
          <p:cNvPr id="15" name="Picture 14">
            <a:extLst>
              <a:ext uri="{FF2B5EF4-FFF2-40B4-BE49-F238E27FC236}">
                <a16:creationId xmlns:a16="http://schemas.microsoft.com/office/drawing/2014/main" id="{E6D65110-A0CD-8F26-91AD-C2EE8CAB2F2A}"/>
              </a:ext>
            </a:extLst>
          </p:cNvPr>
          <p:cNvPicPr>
            <a:picLocks noChangeAspect="1"/>
          </p:cNvPicPr>
          <p:nvPr/>
        </p:nvPicPr>
        <p:blipFill>
          <a:blip r:embed="rId8"/>
          <a:stretch>
            <a:fillRect/>
          </a:stretch>
        </p:blipFill>
        <p:spPr>
          <a:xfrm>
            <a:off x="2798048" y="3781061"/>
            <a:ext cx="1409897" cy="1257475"/>
          </a:xfrm>
          <a:prstGeom prst="rect">
            <a:avLst/>
          </a:prstGeom>
        </p:spPr>
      </p:pic>
      <p:pic>
        <p:nvPicPr>
          <p:cNvPr id="17" name="Picture 16">
            <a:extLst>
              <a:ext uri="{FF2B5EF4-FFF2-40B4-BE49-F238E27FC236}">
                <a16:creationId xmlns:a16="http://schemas.microsoft.com/office/drawing/2014/main" id="{BC637BB5-8BE1-C034-E284-9EA50904A9C6}"/>
              </a:ext>
            </a:extLst>
          </p:cNvPr>
          <p:cNvPicPr>
            <a:picLocks noChangeAspect="1"/>
          </p:cNvPicPr>
          <p:nvPr/>
        </p:nvPicPr>
        <p:blipFill>
          <a:blip r:embed="rId9"/>
          <a:stretch>
            <a:fillRect/>
          </a:stretch>
        </p:blipFill>
        <p:spPr>
          <a:xfrm>
            <a:off x="4795497" y="3781061"/>
            <a:ext cx="1419423" cy="1267002"/>
          </a:xfrm>
          <a:prstGeom prst="rect">
            <a:avLst/>
          </a:prstGeom>
        </p:spPr>
      </p:pic>
      <p:pic>
        <p:nvPicPr>
          <p:cNvPr id="19" name="Picture 18">
            <a:extLst>
              <a:ext uri="{FF2B5EF4-FFF2-40B4-BE49-F238E27FC236}">
                <a16:creationId xmlns:a16="http://schemas.microsoft.com/office/drawing/2014/main" id="{3FE173E1-A5A6-8B80-F93A-C6BBF9204707}"/>
              </a:ext>
            </a:extLst>
          </p:cNvPr>
          <p:cNvPicPr>
            <a:picLocks noChangeAspect="1"/>
          </p:cNvPicPr>
          <p:nvPr/>
        </p:nvPicPr>
        <p:blipFill>
          <a:blip r:embed="rId10"/>
          <a:stretch>
            <a:fillRect/>
          </a:stretch>
        </p:blipFill>
        <p:spPr>
          <a:xfrm>
            <a:off x="2763051" y="402608"/>
            <a:ext cx="1419423" cy="1276528"/>
          </a:xfrm>
          <a:prstGeom prst="rect">
            <a:avLst/>
          </a:prstGeom>
        </p:spPr>
      </p:pic>
      <p:pic>
        <p:nvPicPr>
          <p:cNvPr id="22" name="Picture 21">
            <a:extLst>
              <a:ext uri="{FF2B5EF4-FFF2-40B4-BE49-F238E27FC236}">
                <a16:creationId xmlns:a16="http://schemas.microsoft.com/office/drawing/2014/main" id="{FA3388C0-E430-48C8-3C59-4D4376F3A4D3}"/>
              </a:ext>
            </a:extLst>
          </p:cNvPr>
          <p:cNvPicPr>
            <a:picLocks noChangeAspect="1"/>
          </p:cNvPicPr>
          <p:nvPr/>
        </p:nvPicPr>
        <p:blipFill>
          <a:blip r:embed="rId11"/>
          <a:stretch>
            <a:fillRect/>
          </a:stretch>
        </p:blipFill>
        <p:spPr>
          <a:xfrm>
            <a:off x="669399" y="2068954"/>
            <a:ext cx="1505160" cy="1371791"/>
          </a:xfrm>
          <a:prstGeom prst="rect">
            <a:avLst/>
          </a:prstGeom>
        </p:spPr>
      </p:pic>
      <p:pic>
        <p:nvPicPr>
          <p:cNvPr id="24" name="Picture 23">
            <a:extLst>
              <a:ext uri="{FF2B5EF4-FFF2-40B4-BE49-F238E27FC236}">
                <a16:creationId xmlns:a16="http://schemas.microsoft.com/office/drawing/2014/main" id="{11C02219-EB0D-868E-2120-C43997F73A49}"/>
              </a:ext>
            </a:extLst>
          </p:cNvPr>
          <p:cNvPicPr>
            <a:picLocks noChangeAspect="1"/>
          </p:cNvPicPr>
          <p:nvPr/>
        </p:nvPicPr>
        <p:blipFill>
          <a:blip r:embed="rId12"/>
          <a:stretch>
            <a:fillRect/>
          </a:stretch>
        </p:blipFill>
        <p:spPr>
          <a:xfrm>
            <a:off x="2791630" y="2092771"/>
            <a:ext cx="1390844" cy="1247949"/>
          </a:xfrm>
          <a:prstGeom prst="rect">
            <a:avLst/>
          </a:prstGeom>
        </p:spPr>
      </p:pic>
      <p:sp>
        <p:nvSpPr>
          <p:cNvPr id="26" name="TextBox 25">
            <a:extLst>
              <a:ext uri="{FF2B5EF4-FFF2-40B4-BE49-F238E27FC236}">
                <a16:creationId xmlns:a16="http://schemas.microsoft.com/office/drawing/2014/main" id="{1FB704CB-D73E-8AD0-BA13-3E236950D0E2}"/>
              </a:ext>
            </a:extLst>
          </p:cNvPr>
          <p:cNvSpPr txBox="1"/>
          <p:nvPr/>
        </p:nvSpPr>
        <p:spPr>
          <a:xfrm>
            <a:off x="669398" y="5854333"/>
            <a:ext cx="1191485" cy="646331"/>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ROCK SALT</a:t>
            </a:r>
          </a:p>
        </p:txBody>
      </p:sp>
      <p:sp>
        <p:nvSpPr>
          <p:cNvPr id="29" name="TextBox 28">
            <a:extLst>
              <a:ext uri="{FF2B5EF4-FFF2-40B4-BE49-F238E27FC236}">
                <a16:creationId xmlns:a16="http://schemas.microsoft.com/office/drawing/2014/main" id="{A0C04ED5-47C5-B8B2-08B2-C2415F01B13A}"/>
              </a:ext>
            </a:extLst>
          </p:cNvPr>
          <p:cNvSpPr txBox="1"/>
          <p:nvPr/>
        </p:nvSpPr>
        <p:spPr>
          <a:xfrm>
            <a:off x="2736394" y="5992832"/>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SLATE</a:t>
            </a:r>
          </a:p>
        </p:txBody>
      </p:sp>
      <p:sp>
        <p:nvSpPr>
          <p:cNvPr id="30" name="TextBox 29">
            <a:extLst>
              <a:ext uri="{FF2B5EF4-FFF2-40B4-BE49-F238E27FC236}">
                <a16:creationId xmlns:a16="http://schemas.microsoft.com/office/drawing/2014/main" id="{96612313-0368-A9D3-D105-B76FF2160EBA}"/>
              </a:ext>
            </a:extLst>
          </p:cNvPr>
          <p:cNvSpPr txBox="1"/>
          <p:nvPr/>
        </p:nvSpPr>
        <p:spPr>
          <a:xfrm>
            <a:off x="4386644" y="5992832"/>
            <a:ext cx="2062503"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CONGLOMERATE</a:t>
            </a:r>
          </a:p>
        </p:txBody>
      </p:sp>
      <p:sp>
        <p:nvSpPr>
          <p:cNvPr id="31" name="TextBox 30">
            <a:extLst>
              <a:ext uri="{FF2B5EF4-FFF2-40B4-BE49-F238E27FC236}">
                <a16:creationId xmlns:a16="http://schemas.microsoft.com/office/drawing/2014/main" id="{93515667-E4D9-8CA9-3D02-953DEE2A1AA3}"/>
              </a:ext>
            </a:extLst>
          </p:cNvPr>
          <p:cNvSpPr txBox="1"/>
          <p:nvPr/>
        </p:nvSpPr>
        <p:spPr>
          <a:xfrm>
            <a:off x="587455" y="7589200"/>
            <a:ext cx="1364239"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PHYLLITE</a:t>
            </a:r>
          </a:p>
        </p:txBody>
      </p:sp>
      <p:sp>
        <p:nvSpPr>
          <p:cNvPr id="32" name="TextBox 31">
            <a:extLst>
              <a:ext uri="{FF2B5EF4-FFF2-40B4-BE49-F238E27FC236}">
                <a16:creationId xmlns:a16="http://schemas.microsoft.com/office/drawing/2014/main" id="{4BD05049-7062-CE21-8CC7-D5BD4146014D}"/>
              </a:ext>
            </a:extLst>
          </p:cNvPr>
          <p:cNvSpPr txBox="1"/>
          <p:nvPr/>
        </p:nvSpPr>
        <p:spPr>
          <a:xfrm>
            <a:off x="2520339" y="7450701"/>
            <a:ext cx="1623593" cy="646331"/>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GRANITE</a:t>
            </a:r>
          </a:p>
          <a:p>
            <a:pPr algn="ctr"/>
            <a:r>
              <a:rPr lang="en-US" b="1" dirty="0">
                <a:latin typeface="Open Sans" panose="020B0606030504020204" pitchFamily="34" charset="0"/>
                <a:ea typeface="Open Sans" panose="020B0606030504020204" pitchFamily="34" charset="0"/>
                <a:cs typeface="Open Sans" panose="020B0606030504020204" pitchFamily="34" charset="0"/>
              </a:rPr>
              <a:t>PEGMATITE</a:t>
            </a:r>
          </a:p>
        </p:txBody>
      </p:sp>
      <p:sp>
        <p:nvSpPr>
          <p:cNvPr id="33" name="TextBox 32">
            <a:extLst>
              <a:ext uri="{FF2B5EF4-FFF2-40B4-BE49-F238E27FC236}">
                <a16:creationId xmlns:a16="http://schemas.microsoft.com/office/drawing/2014/main" id="{24F648F5-E16B-8688-816A-E0EA129174B7}"/>
              </a:ext>
            </a:extLst>
          </p:cNvPr>
          <p:cNvSpPr txBox="1"/>
          <p:nvPr/>
        </p:nvSpPr>
        <p:spPr>
          <a:xfrm>
            <a:off x="4822152" y="7589200"/>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CHERT</a:t>
            </a:r>
          </a:p>
        </p:txBody>
      </p:sp>
    </p:spTree>
    <p:extLst>
      <p:ext uri="{BB962C8B-B14F-4D97-AF65-F5344CB8AC3E}">
        <p14:creationId xmlns:p14="http://schemas.microsoft.com/office/powerpoint/2010/main" val="2934919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D0E3F0-313F-80D9-9330-4A2B130C0213}"/>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0B6DCDB0-D10C-0263-B427-357696295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768AAB9-27CC-7C82-A918-FA4EF8BE2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9" name="Rectangle 8">
            <a:extLst>
              <a:ext uri="{FF2B5EF4-FFF2-40B4-BE49-F238E27FC236}">
                <a16:creationId xmlns:a16="http://schemas.microsoft.com/office/drawing/2014/main" id="{09ED174E-521F-EE6B-6E99-A52672C12F97}"/>
              </a:ext>
            </a:extLst>
          </p:cNvPr>
          <p:cNvSpPr/>
          <p:nvPr/>
        </p:nvSpPr>
        <p:spPr>
          <a:xfrm>
            <a:off x="0" y="1"/>
            <a:ext cx="6858000" cy="49417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GENERAL INSTRUCTIONS</a:t>
            </a:r>
          </a:p>
        </p:txBody>
      </p:sp>
      <p:grpSp>
        <p:nvGrpSpPr>
          <p:cNvPr id="14" name="Group 13">
            <a:extLst>
              <a:ext uri="{FF2B5EF4-FFF2-40B4-BE49-F238E27FC236}">
                <a16:creationId xmlns:a16="http://schemas.microsoft.com/office/drawing/2014/main" id="{D7721B09-1F63-A0AA-4DF7-C7E49FB3E24B}"/>
              </a:ext>
            </a:extLst>
          </p:cNvPr>
          <p:cNvGrpSpPr/>
          <p:nvPr/>
        </p:nvGrpSpPr>
        <p:grpSpPr>
          <a:xfrm>
            <a:off x="117809" y="623457"/>
            <a:ext cx="6622382" cy="2689903"/>
            <a:chOff x="117809" y="879085"/>
            <a:chExt cx="6622382" cy="1108151"/>
          </a:xfrm>
        </p:grpSpPr>
        <p:sp>
          <p:nvSpPr>
            <p:cNvPr id="6" name="Rectangle 5">
              <a:extLst>
                <a:ext uri="{FF2B5EF4-FFF2-40B4-BE49-F238E27FC236}">
                  <a16:creationId xmlns:a16="http://schemas.microsoft.com/office/drawing/2014/main" id="{0B149B22-6FA2-4A73-95DA-AAB57A0B1963}"/>
                </a:ext>
              </a:extLst>
            </p:cNvPr>
            <p:cNvSpPr/>
            <p:nvPr/>
          </p:nvSpPr>
          <p:spPr>
            <a:xfrm>
              <a:off x="117809" y="879086"/>
              <a:ext cx="1884556" cy="110815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BEFORE</a:t>
              </a:r>
            </a:p>
          </p:txBody>
        </p:sp>
        <p:sp>
          <p:nvSpPr>
            <p:cNvPr id="11" name="Rectangle 10">
              <a:extLst>
                <a:ext uri="{FF2B5EF4-FFF2-40B4-BE49-F238E27FC236}">
                  <a16:creationId xmlns:a16="http://schemas.microsoft.com/office/drawing/2014/main" id="{F2B56320-E3B7-D981-F673-E338530C240C}"/>
                </a:ext>
              </a:extLst>
            </p:cNvPr>
            <p:cNvSpPr/>
            <p:nvPr/>
          </p:nvSpPr>
          <p:spPr>
            <a:xfrm>
              <a:off x="2002365" y="879085"/>
              <a:ext cx="4737826" cy="110815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Print and organize all necessary activity materials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see Printing Suggestions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Some stations consist of cut-and-sort activities. You can choose to have students cut these as they progress and then sort or, you can have them cut and placed in envelopes or folders before they begin.  </a:t>
              </a:r>
            </a:p>
            <a:p>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Tasks can be set up as stations or as completion tasks where groups remain in one location. In either setup, it is important to have materials prepared that equal the number of groups. Having a folder/envelope for each task is best practice. </a:t>
              </a:r>
            </a:p>
            <a:p>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Gale resources should be accessed through the </a:t>
              </a:r>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(See</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a:t>
              </a:r>
            </a:p>
          </p:txBody>
        </p:sp>
      </p:grpSp>
      <p:grpSp>
        <p:nvGrpSpPr>
          <p:cNvPr id="15" name="Group 14">
            <a:extLst>
              <a:ext uri="{FF2B5EF4-FFF2-40B4-BE49-F238E27FC236}">
                <a16:creationId xmlns:a16="http://schemas.microsoft.com/office/drawing/2014/main" id="{8D60F59D-45A5-D1F2-E8EC-9CFD946F6059}"/>
              </a:ext>
            </a:extLst>
          </p:cNvPr>
          <p:cNvGrpSpPr/>
          <p:nvPr/>
        </p:nvGrpSpPr>
        <p:grpSpPr>
          <a:xfrm>
            <a:off x="117809" y="3418584"/>
            <a:ext cx="6622382" cy="841593"/>
            <a:chOff x="117809" y="1967861"/>
            <a:chExt cx="6622382" cy="841593"/>
          </a:xfrm>
        </p:grpSpPr>
        <p:sp>
          <p:nvSpPr>
            <p:cNvPr id="7" name="Rectangle 6">
              <a:extLst>
                <a:ext uri="{FF2B5EF4-FFF2-40B4-BE49-F238E27FC236}">
                  <a16:creationId xmlns:a16="http://schemas.microsoft.com/office/drawing/2014/main" id="{1EB87DCD-9C0E-2EAC-93DC-37D19098E4A6}"/>
                </a:ext>
              </a:extLst>
            </p:cNvPr>
            <p:cNvSpPr/>
            <p:nvPr/>
          </p:nvSpPr>
          <p:spPr>
            <a:xfrm>
              <a:off x="117809" y="1967863"/>
              <a:ext cx="1884556" cy="841591"/>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DURING</a:t>
              </a:r>
            </a:p>
          </p:txBody>
        </p:sp>
        <p:sp>
          <p:nvSpPr>
            <p:cNvPr id="12" name="Rectangle 11">
              <a:extLst>
                <a:ext uri="{FF2B5EF4-FFF2-40B4-BE49-F238E27FC236}">
                  <a16:creationId xmlns:a16="http://schemas.microsoft.com/office/drawing/2014/main" id="{382AE02F-2B12-C05E-94DB-48A10AE36652}"/>
                </a:ext>
              </a:extLst>
            </p:cNvPr>
            <p:cNvSpPr/>
            <p:nvPr/>
          </p:nvSpPr>
          <p:spPr>
            <a:xfrm>
              <a:off x="2002365" y="1967861"/>
              <a:ext cx="4737826" cy="841593"/>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Walk around the room and assist groups when necessary. Each time a group finishes a task, check their code to approve them to go onto the next one. </a:t>
              </a:r>
            </a:p>
          </p:txBody>
        </p:sp>
      </p:grpSp>
      <p:grpSp>
        <p:nvGrpSpPr>
          <p:cNvPr id="16" name="Group 15">
            <a:extLst>
              <a:ext uri="{FF2B5EF4-FFF2-40B4-BE49-F238E27FC236}">
                <a16:creationId xmlns:a16="http://schemas.microsoft.com/office/drawing/2014/main" id="{F63CB710-C327-76A8-508E-A13D99D4CDD5}"/>
              </a:ext>
            </a:extLst>
          </p:cNvPr>
          <p:cNvGrpSpPr/>
          <p:nvPr/>
        </p:nvGrpSpPr>
        <p:grpSpPr>
          <a:xfrm>
            <a:off x="117809" y="4359120"/>
            <a:ext cx="6622382" cy="1122083"/>
            <a:chOff x="117809" y="3207566"/>
            <a:chExt cx="6622382" cy="1122083"/>
          </a:xfrm>
        </p:grpSpPr>
        <p:sp>
          <p:nvSpPr>
            <p:cNvPr id="8" name="Rectangle 7">
              <a:extLst>
                <a:ext uri="{FF2B5EF4-FFF2-40B4-BE49-F238E27FC236}">
                  <a16:creationId xmlns:a16="http://schemas.microsoft.com/office/drawing/2014/main" id="{6CB22798-751E-346D-E5A1-573DFE819F8B}"/>
                </a:ext>
              </a:extLst>
            </p:cNvPr>
            <p:cNvSpPr/>
            <p:nvPr/>
          </p:nvSpPr>
          <p:spPr>
            <a:xfrm>
              <a:off x="117809" y="3207566"/>
              <a:ext cx="1884556" cy="1118959"/>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AFTER</a:t>
              </a:r>
            </a:p>
          </p:txBody>
        </p:sp>
        <p:sp>
          <p:nvSpPr>
            <p:cNvPr id="13" name="Rectangle 12">
              <a:extLst>
                <a:ext uri="{FF2B5EF4-FFF2-40B4-BE49-F238E27FC236}">
                  <a16:creationId xmlns:a16="http://schemas.microsoft.com/office/drawing/2014/main" id="{25B31B4E-BFBA-FFCA-EA79-E784700B905F}"/>
                </a:ext>
              </a:extLst>
            </p:cNvPr>
            <p:cNvSpPr/>
            <p:nvPr/>
          </p:nvSpPr>
          <p:spPr>
            <a:xfrm>
              <a:off x="2002365" y="3210691"/>
              <a:ext cx="4737826" cy="1118958"/>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Review reading material with students. This activity works well as an introduction to a topic, or as a culminating activity at the end of a unit. Students can reflect about what they learned during the activity with reflection writing or use what they learned as a starting point for a deeper research project.</a:t>
              </a:r>
            </a:p>
          </p:txBody>
        </p:sp>
      </p:grpSp>
      <p:sp>
        <p:nvSpPr>
          <p:cNvPr id="10" name="Rectangle 9">
            <a:extLst>
              <a:ext uri="{FF2B5EF4-FFF2-40B4-BE49-F238E27FC236}">
                <a16:creationId xmlns:a16="http://schemas.microsoft.com/office/drawing/2014/main" id="{13FCC842-E385-AE9C-5E4A-A5D6EB73FB78}"/>
              </a:ext>
            </a:extLst>
          </p:cNvPr>
          <p:cNvSpPr/>
          <p:nvPr/>
        </p:nvSpPr>
        <p:spPr>
          <a:xfrm>
            <a:off x="100361" y="6420905"/>
            <a:ext cx="6639830" cy="35790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Open Sans" panose="020B0606030504020204" pitchFamily="34" charset="0"/>
                <a:ea typeface="Open Sans" panose="020B0606030504020204" pitchFamily="34" charset="0"/>
                <a:cs typeface="Open Sans" panose="020B0606030504020204" pitchFamily="34" charset="0"/>
              </a:rPr>
              <a:t>TASK 1:</a:t>
            </a:r>
          </a:p>
        </p:txBody>
      </p:sp>
      <p:sp>
        <p:nvSpPr>
          <p:cNvPr id="17" name="Rectangle 16">
            <a:extLst>
              <a:ext uri="{FF2B5EF4-FFF2-40B4-BE49-F238E27FC236}">
                <a16:creationId xmlns:a16="http://schemas.microsoft.com/office/drawing/2014/main" id="{F1F792AC-8D3D-59FC-B238-874F5C648C2B}"/>
              </a:ext>
            </a:extLst>
          </p:cNvPr>
          <p:cNvSpPr/>
          <p:nvPr/>
        </p:nvSpPr>
        <p:spPr>
          <a:xfrm>
            <a:off x="100361" y="6778805"/>
            <a:ext cx="6622382" cy="1600271"/>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section of the “Absolute Expert: Rocks and Minerals” (pg. 19-20) eBook via </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As they read, they will answer the accompanying multiple-choice questions. Using the color key, students will then color the blank mystery picture document, eventually revealing a </a:t>
            </a: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volcano</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which is their code for Task 1. See the answer key on pg.10 for what the finished picture will look like if colors/answers are correct. </a:t>
            </a:r>
          </a:p>
          <a:p>
            <a:endPar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If students are working in groups, have them divide labor among themselves, or provide each team member with their own coloring sheet. See</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for best practices on sharing Gale content with students. </a:t>
            </a:r>
          </a:p>
        </p:txBody>
      </p:sp>
      <p:sp>
        <p:nvSpPr>
          <p:cNvPr id="18" name="Rectangle 17">
            <a:extLst>
              <a:ext uri="{FF2B5EF4-FFF2-40B4-BE49-F238E27FC236}">
                <a16:creationId xmlns:a16="http://schemas.microsoft.com/office/drawing/2014/main" id="{33D21277-5048-FD7C-8EBA-B91927F17BAE}"/>
              </a:ext>
            </a:extLst>
          </p:cNvPr>
          <p:cNvSpPr/>
          <p:nvPr/>
        </p:nvSpPr>
        <p:spPr>
          <a:xfrm>
            <a:off x="0" y="5769016"/>
            <a:ext cx="6858000" cy="533959"/>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TASK-SPECIFIC INSTRUCTIONS</a:t>
            </a:r>
          </a:p>
        </p:txBody>
      </p:sp>
    </p:spTree>
    <p:extLst>
      <p:ext uri="{BB962C8B-B14F-4D97-AF65-F5344CB8AC3E}">
        <p14:creationId xmlns:p14="http://schemas.microsoft.com/office/powerpoint/2010/main" val="230077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7ACF9-209D-A53B-538E-03DE15D2B683}"/>
            </a:ext>
          </a:extLst>
        </p:cNvPr>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36A46147-CED8-5A04-8057-E08870ED076E}"/>
              </a:ext>
            </a:extLst>
          </p:cNvPr>
          <p:cNvGraphicFramePr>
            <a:graphicFrameLocks noGrp="1"/>
          </p:cNvGraphicFramePr>
          <p:nvPr>
            <p:extLst>
              <p:ext uri="{D42A27DB-BD31-4B8C-83A1-F6EECF244321}">
                <p14:modId xmlns:p14="http://schemas.microsoft.com/office/powerpoint/2010/main" val="3735290160"/>
              </p:ext>
            </p:extLst>
          </p:nvPr>
        </p:nvGraphicFramePr>
        <p:xfrm>
          <a:off x="243802" y="256040"/>
          <a:ext cx="6176670" cy="8317045"/>
        </p:xfrm>
        <a:graphic>
          <a:graphicData uri="http://schemas.openxmlformats.org/drawingml/2006/table">
            <a:tbl>
              <a:tblPr firstRow="1" bandRow="1">
                <a:tableStyleId>{5C22544A-7EE6-4342-B048-85BDC9FD1C3A}</a:tableStyleId>
              </a:tblPr>
              <a:tblGrid>
                <a:gridCol w="2058890">
                  <a:extLst>
                    <a:ext uri="{9D8B030D-6E8A-4147-A177-3AD203B41FA5}">
                      <a16:colId xmlns:a16="http://schemas.microsoft.com/office/drawing/2014/main" val="216213552"/>
                    </a:ext>
                  </a:extLst>
                </a:gridCol>
                <a:gridCol w="2058890">
                  <a:extLst>
                    <a:ext uri="{9D8B030D-6E8A-4147-A177-3AD203B41FA5}">
                      <a16:colId xmlns:a16="http://schemas.microsoft.com/office/drawing/2014/main" val="454471853"/>
                    </a:ext>
                  </a:extLst>
                </a:gridCol>
                <a:gridCol w="2058890">
                  <a:extLst>
                    <a:ext uri="{9D8B030D-6E8A-4147-A177-3AD203B41FA5}">
                      <a16:colId xmlns:a16="http://schemas.microsoft.com/office/drawing/2014/main" val="975711382"/>
                    </a:ext>
                  </a:extLst>
                </a:gridCol>
              </a:tblGrid>
              <a:tr h="1663409">
                <a:tc>
                  <a:txBody>
                    <a:bodyPr/>
                    <a:lstStyle/>
                    <a:p>
                      <a:r>
                        <a:rPr lang="en-US" sz="2400" b="1" dirty="0">
                          <a:solidFill>
                            <a:schemeClr val="tx1"/>
                          </a:solidFill>
                          <a:highlight>
                            <a:srgbClr val="FFFF00"/>
                          </a:highlight>
                        </a:rPr>
                        <a:t>G</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H</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I</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267508211"/>
                  </a:ext>
                </a:extLst>
              </a:tr>
              <a:tr h="1663409">
                <a:tc>
                  <a:txBody>
                    <a:bodyPr/>
                    <a:lstStyle/>
                    <a:p>
                      <a:r>
                        <a:rPr lang="en-US" sz="2400" b="1" dirty="0">
                          <a:solidFill>
                            <a:schemeClr val="tx1"/>
                          </a:solidFill>
                          <a:highlight>
                            <a:srgbClr val="FFFF00"/>
                          </a:highlight>
                        </a:rPr>
                        <a:t>J</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K</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L</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792831648"/>
                  </a:ext>
                </a:extLst>
              </a:tr>
              <a:tr h="1663409">
                <a:tc>
                  <a:txBody>
                    <a:bodyPr/>
                    <a:lstStyle/>
                    <a:p>
                      <a:r>
                        <a:rPr lang="en-US" sz="2400" b="1" dirty="0">
                          <a:solidFill>
                            <a:schemeClr val="tx1"/>
                          </a:solidFill>
                          <a:highlight>
                            <a:srgbClr val="FFFF00"/>
                          </a:highlight>
                        </a:rPr>
                        <a:t>M</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N</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O</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880340039"/>
                  </a:ext>
                </a:extLst>
              </a:tr>
              <a:tr h="1663409">
                <a:tc>
                  <a:txBody>
                    <a:bodyPr/>
                    <a:lstStyle/>
                    <a:p>
                      <a:r>
                        <a:rPr lang="en-US" sz="2400" b="1" dirty="0">
                          <a:solidFill>
                            <a:schemeClr val="tx1"/>
                          </a:solidFill>
                          <a:highlight>
                            <a:srgbClr val="FFFF00"/>
                          </a:highlight>
                        </a:rPr>
                        <a:t>P</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Q</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R</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931990251"/>
                  </a:ext>
                </a:extLst>
              </a:tr>
              <a:tr h="1663409">
                <a:tc>
                  <a:txBody>
                    <a:bodyPr/>
                    <a:lstStyle/>
                    <a:p>
                      <a:r>
                        <a:rPr lang="en-US" sz="2400" b="1" dirty="0">
                          <a:solidFill>
                            <a:schemeClr val="tx1"/>
                          </a:solidFill>
                          <a:highlight>
                            <a:srgbClr val="FFFF00"/>
                          </a:highlight>
                        </a:rPr>
                        <a:t>S</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T</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U</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971860264"/>
                  </a:ext>
                </a:extLst>
              </a:tr>
            </a:tbl>
          </a:graphicData>
        </a:graphic>
      </p:graphicFrame>
      <p:pic>
        <p:nvPicPr>
          <p:cNvPr id="4" name="Picture 2">
            <a:extLst>
              <a:ext uri="{FF2B5EF4-FFF2-40B4-BE49-F238E27FC236}">
                <a16:creationId xmlns:a16="http://schemas.microsoft.com/office/drawing/2014/main" id="{FE87F658-2C8F-5804-F655-E31F0C97A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27" y="8839492"/>
            <a:ext cx="1935867" cy="182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ale_Logo_cmyk_orange_blue.eps">
            <a:extLst>
              <a:ext uri="{FF2B5EF4-FFF2-40B4-BE49-F238E27FC236}">
                <a16:creationId xmlns:a16="http://schemas.microsoft.com/office/drawing/2014/main" id="{F7D461A4-F0EF-F955-DC3D-CC435D965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209" y="8741728"/>
            <a:ext cx="1290577" cy="377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6330FE-A3C2-436A-C7FC-3993C775DECD}"/>
              </a:ext>
            </a:extLst>
          </p:cNvPr>
          <p:cNvSpPr txBox="1"/>
          <p:nvPr/>
        </p:nvSpPr>
        <p:spPr>
          <a:xfrm>
            <a:off x="448387" y="5966339"/>
            <a:ext cx="1633506"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LIMESTONE</a:t>
            </a:r>
          </a:p>
        </p:txBody>
      </p:sp>
      <p:sp>
        <p:nvSpPr>
          <p:cNvPr id="3" name="TextBox 2">
            <a:extLst>
              <a:ext uri="{FF2B5EF4-FFF2-40B4-BE49-F238E27FC236}">
                <a16:creationId xmlns:a16="http://schemas.microsoft.com/office/drawing/2014/main" id="{E4B1149F-1305-F82D-2E2B-B7FEB9BB1229}"/>
              </a:ext>
            </a:extLst>
          </p:cNvPr>
          <p:cNvSpPr txBox="1"/>
          <p:nvPr/>
        </p:nvSpPr>
        <p:spPr>
          <a:xfrm>
            <a:off x="2410958" y="5921168"/>
            <a:ext cx="1842356"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APMHIBOLITE</a:t>
            </a:r>
          </a:p>
        </p:txBody>
      </p:sp>
      <p:sp>
        <p:nvSpPr>
          <p:cNvPr id="7" name="TextBox 6">
            <a:extLst>
              <a:ext uri="{FF2B5EF4-FFF2-40B4-BE49-F238E27FC236}">
                <a16:creationId xmlns:a16="http://schemas.microsoft.com/office/drawing/2014/main" id="{1408553C-E462-B0DA-C08D-62EECBB2AAB2}"/>
              </a:ext>
            </a:extLst>
          </p:cNvPr>
          <p:cNvSpPr txBox="1"/>
          <p:nvPr/>
        </p:nvSpPr>
        <p:spPr>
          <a:xfrm>
            <a:off x="4687123" y="5922919"/>
            <a:ext cx="1408228"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OBSIDIAN</a:t>
            </a:r>
          </a:p>
        </p:txBody>
      </p:sp>
      <p:sp>
        <p:nvSpPr>
          <p:cNvPr id="8" name="TextBox 7">
            <a:extLst>
              <a:ext uri="{FF2B5EF4-FFF2-40B4-BE49-F238E27FC236}">
                <a16:creationId xmlns:a16="http://schemas.microsoft.com/office/drawing/2014/main" id="{165F10E9-F822-5DA0-7A4B-A45A6E5FA034}"/>
              </a:ext>
            </a:extLst>
          </p:cNvPr>
          <p:cNvSpPr txBox="1"/>
          <p:nvPr/>
        </p:nvSpPr>
        <p:spPr>
          <a:xfrm>
            <a:off x="669398" y="7539758"/>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SHALE</a:t>
            </a:r>
          </a:p>
        </p:txBody>
      </p:sp>
      <p:sp>
        <p:nvSpPr>
          <p:cNvPr id="10" name="TextBox 9">
            <a:extLst>
              <a:ext uri="{FF2B5EF4-FFF2-40B4-BE49-F238E27FC236}">
                <a16:creationId xmlns:a16="http://schemas.microsoft.com/office/drawing/2014/main" id="{1ADF2113-E5C1-3FE9-E0FC-1CB561B3553B}"/>
              </a:ext>
            </a:extLst>
          </p:cNvPr>
          <p:cNvSpPr txBox="1"/>
          <p:nvPr/>
        </p:nvSpPr>
        <p:spPr>
          <a:xfrm>
            <a:off x="2736394" y="7539757"/>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SCORIA</a:t>
            </a:r>
          </a:p>
        </p:txBody>
      </p:sp>
      <p:sp>
        <p:nvSpPr>
          <p:cNvPr id="12" name="TextBox 11">
            <a:extLst>
              <a:ext uri="{FF2B5EF4-FFF2-40B4-BE49-F238E27FC236}">
                <a16:creationId xmlns:a16="http://schemas.microsoft.com/office/drawing/2014/main" id="{6AA069E9-FCCA-5FCA-414B-FBDBF900D6A2}"/>
              </a:ext>
            </a:extLst>
          </p:cNvPr>
          <p:cNvSpPr txBox="1"/>
          <p:nvPr/>
        </p:nvSpPr>
        <p:spPr>
          <a:xfrm>
            <a:off x="4795497" y="7526502"/>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GRANITE</a:t>
            </a:r>
          </a:p>
        </p:txBody>
      </p:sp>
      <p:sp>
        <p:nvSpPr>
          <p:cNvPr id="14" name="TextBox 13">
            <a:extLst>
              <a:ext uri="{FF2B5EF4-FFF2-40B4-BE49-F238E27FC236}">
                <a16:creationId xmlns:a16="http://schemas.microsoft.com/office/drawing/2014/main" id="{C1201F4C-F110-A158-D988-DC6CBB2025E3}"/>
              </a:ext>
            </a:extLst>
          </p:cNvPr>
          <p:cNvSpPr txBox="1"/>
          <p:nvPr/>
        </p:nvSpPr>
        <p:spPr>
          <a:xfrm>
            <a:off x="669398" y="4182163"/>
            <a:ext cx="1191485" cy="646331"/>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ROCK </a:t>
            </a:r>
          </a:p>
          <a:p>
            <a:pPr algn="ctr"/>
            <a:r>
              <a:rPr lang="en-US" b="1" dirty="0">
                <a:latin typeface="Open Sans" panose="020B0606030504020204" pitchFamily="34" charset="0"/>
                <a:ea typeface="Open Sans" panose="020B0606030504020204" pitchFamily="34" charset="0"/>
                <a:cs typeface="Open Sans" panose="020B0606030504020204" pitchFamily="34" charset="0"/>
              </a:rPr>
              <a:t>GYPSUM</a:t>
            </a:r>
          </a:p>
        </p:txBody>
      </p:sp>
      <p:sp>
        <p:nvSpPr>
          <p:cNvPr id="16" name="TextBox 15">
            <a:extLst>
              <a:ext uri="{FF2B5EF4-FFF2-40B4-BE49-F238E27FC236}">
                <a16:creationId xmlns:a16="http://schemas.microsoft.com/office/drawing/2014/main" id="{F27AC92A-BFF5-C4FC-0A25-7A4466AD5751}"/>
              </a:ext>
            </a:extLst>
          </p:cNvPr>
          <p:cNvSpPr txBox="1"/>
          <p:nvPr/>
        </p:nvSpPr>
        <p:spPr>
          <a:xfrm>
            <a:off x="2736394" y="4302580"/>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COAL</a:t>
            </a:r>
          </a:p>
        </p:txBody>
      </p:sp>
      <p:sp>
        <p:nvSpPr>
          <p:cNvPr id="18" name="TextBox 17">
            <a:extLst>
              <a:ext uri="{FF2B5EF4-FFF2-40B4-BE49-F238E27FC236}">
                <a16:creationId xmlns:a16="http://schemas.microsoft.com/office/drawing/2014/main" id="{B1F6454B-41F7-A013-1706-8DBBB0869176}"/>
              </a:ext>
            </a:extLst>
          </p:cNvPr>
          <p:cNvSpPr txBox="1"/>
          <p:nvPr/>
        </p:nvSpPr>
        <p:spPr>
          <a:xfrm>
            <a:off x="4578750" y="4302580"/>
            <a:ext cx="162497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QUARTZITE</a:t>
            </a:r>
          </a:p>
        </p:txBody>
      </p:sp>
      <p:sp>
        <p:nvSpPr>
          <p:cNvPr id="20" name="TextBox 19">
            <a:extLst>
              <a:ext uri="{FF2B5EF4-FFF2-40B4-BE49-F238E27FC236}">
                <a16:creationId xmlns:a16="http://schemas.microsoft.com/office/drawing/2014/main" id="{C9465ABE-00F4-325E-663E-5F60A20A703D}"/>
              </a:ext>
            </a:extLst>
          </p:cNvPr>
          <p:cNvSpPr txBox="1"/>
          <p:nvPr/>
        </p:nvSpPr>
        <p:spPr>
          <a:xfrm>
            <a:off x="669398" y="2619553"/>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GNEISS</a:t>
            </a:r>
          </a:p>
        </p:txBody>
      </p:sp>
      <p:sp>
        <p:nvSpPr>
          <p:cNvPr id="21" name="TextBox 20">
            <a:extLst>
              <a:ext uri="{FF2B5EF4-FFF2-40B4-BE49-F238E27FC236}">
                <a16:creationId xmlns:a16="http://schemas.microsoft.com/office/drawing/2014/main" id="{ADFA4B3D-0EEF-D3A5-5AB4-05F4C75E5F12}"/>
              </a:ext>
            </a:extLst>
          </p:cNvPr>
          <p:cNvSpPr txBox="1"/>
          <p:nvPr/>
        </p:nvSpPr>
        <p:spPr>
          <a:xfrm>
            <a:off x="2673483" y="2619553"/>
            <a:ext cx="1499792"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RHYOLITE</a:t>
            </a:r>
          </a:p>
        </p:txBody>
      </p:sp>
      <p:sp>
        <p:nvSpPr>
          <p:cNvPr id="23" name="TextBox 22">
            <a:extLst>
              <a:ext uri="{FF2B5EF4-FFF2-40B4-BE49-F238E27FC236}">
                <a16:creationId xmlns:a16="http://schemas.microsoft.com/office/drawing/2014/main" id="{9E129017-0BBF-96C9-0D76-4BABCC38581F}"/>
              </a:ext>
            </a:extLst>
          </p:cNvPr>
          <p:cNvSpPr txBox="1"/>
          <p:nvPr/>
        </p:nvSpPr>
        <p:spPr>
          <a:xfrm>
            <a:off x="4795496" y="2619553"/>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MARBLE</a:t>
            </a:r>
          </a:p>
        </p:txBody>
      </p:sp>
      <p:sp>
        <p:nvSpPr>
          <p:cNvPr id="26" name="TextBox 25">
            <a:extLst>
              <a:ext uri="{FF2B5EF4-FFF2-40B4-BE49-F238E27FC236}">
                <a16:creationId xmlns:a16="http://schemas.microsoft.com/office/drawing/2014/main" id="{A61D1E4C-FD8E-0AE5-A2AF-BA0BF4414468}"/>
              </a:ext>
            </a:extLst>
          </p:cNvPr>
          <p:cNvSpPr txBox="1"/>
          <p:nvPr/>
        </p:nvSpPr>
        <p:spPr>
          <a:xfrm>
            <a:off x="669398" y="931700"/>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SCHIST</a:t>
            </a:r>
          </a:p>
        </p:txBody>
      </p:sp>
      <p:sp>
        <p:nvSpPr>
          <p:cNvPr id="27" name="TextBox 26">
            <a:extLst>
              <a:ext uri="{FF2B5EF4-FFF2-40B4-BE49-F238E27FC236}">
                <a16:creationId xmlns:a16="http://schemas.microsoft.com/office/drawing/2014/main" id="{3B1F2C06-EF26-FC65-B999-1133AEE2052E}"/>
              </a:ext>
            </a:extLst>
          </p:cNvPr>
          <p:cNvSpPr txBox="1"/>
          <p:nvPr/>
        </p:nvSpPr>
        <p:spPr>
          <a:xfrm>
            <a:off x="2610573" y="931700"/>
            <a:ext cx="1625613"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SANDSTONE</a:t>
            </a:r>
          </a:p>
        </p:txBody>
      </p:sp>
      <p:sp>
        <p:nvSpPr>
          <p:cNvPr id="28" name="TextBox 27">
            <a:extLst>
              <a:ext uri="{FF2B5EF4-FFF2-40B4-BE49-F238E27FC236}">
                <a16:creationId xmlns:a16="http://schemas.microsoft.com/office/drawing/2014/main" id="{E73C24E8-9EE9-CD1D-BF76-6A1DA8DCC7EA}"/>
              </a:ext>
            </a:extLst>
          </p:cNvPr>
          <p:cNvSpPr txBox="1"/>
          <p:nvPr/>
        </p:nvSpPr>
        <p:spPr>
          <a:xfrm>
            <a:off x="4795497" y="931700"/>
            <a:ext cx="1191485"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BASALT</a:t>
            </a:r>
          </a:p>
        </p:txBody>
      </p:sp>
    </p:spTree>
    <p:extLst>
      <p:ext uri="{BB962C8B-B14F-4D97-AF65-F5344CB8AC3E}">
        <p14:creationId xmlns:p14="http://schemas.microsoft.com/office/powerpoint/2010/main" val="301265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C7485-8B25-2C98-3A4E-9201F13806EF}"/>
            </a:ext>
          </a:extLst>
        </p:cNvPr>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E4A0CE2A-60B7-2844-334A-4BACABF87854}"/>
              </a:ext>
            </a:extLst>
          </p:cNvPr>
          <p:cNvGraphicFramePr>
            <a:graphicFrameLocks noGrp="1"/>
          </p:cNvGraphicFramePr>
          <p:nvPr>
            <p:extLst>
              <p:ext uri="{D42A27DB-BD31-4B8C-83A1-F6EECF244321}">
                <p14:modId xmlns:p14="http://schemas.microsoft.com/office/powerpoint/2010/main" val="3249798127"/>
              </p:ext>
            </p:extLst>
          </p:nvPr>
        </p:nvGraphicFramePr>
        <p:xfrm>
          <a:off x="243802" y="256040"/>
          <a:ext cx="6176670" cy="1663409"/>
        </p:xfrm>
        <a:graphic>
          <a:graphicData uri="http://schemas.openxmlformats.org/drawingml/2006/table">
            <a:tbl>
              <a:tblPr firstRow="1" bandRow="1">
                <a:tableStyleId>{5C22544A-7EE6-4342-B048-85BDC9FD1C3A}</a:tableStyleId>
              </a:tblPr>
              <a:tblGrid>
                <a:gridCol w="2058890">
                  <a:extLst>
                    <a:ext uri="{9D8B030D-6E8A-4147-A177-3AD203B41FA5}">
                      <a16:colId xmlns:a16="http://schemas.microsoft.com/office/drawing/2014/main" val="216213552"/>
                    </a:ext>
                  </a:extLst>
                </a:gridCol>
                <a:gridCol w="2058890">
                  <a:extLst>
                    <a:ext uri="{9D8B030D-6E8A-4147-A177-3AD203B41FA5}">
                      <a16:colId xmlns:a16="http://schemas.microsoft.com/office/drawing/2014/main" val="454471853"/>
                    </a:ext>
                  </a:extLst>
                </a:gridCol>
                <a:gridCol w="2058890">
                  <a:extLst>
                    <a:ext uri="{9D8B030D-6E8A-4147-A177-3AD203B41FA5}">
                      <a16:colId xmlns:a16="http://schemas.microsoft.com/office/drawing/2014/main" val="975711382"/>
                    </a:ext>
                  </a:extLst>
                </a:gridCol>
              </a:tblGrid>
              <a:tr h="1663409">
                <a:tc>
                  <a:txBody>
                    <a:bodyPr/>
                    <a:lstStyle/>
                    <a:p>
                      <a:r>
                        <a:rPr lang="en-US" sz="2400" b="1" dirty="0">
                          <a:solidFill>
                            <a:schemeClr val="tx1"/>
                          </a:solidFill>
                          <a:highlight>
                            <a:srgbClr val="FFFF00"/>
                          </a:highlight>
                        </a:rPr>
                        <a:t>V</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W</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r>
                        <a:rPr lang="en-US" sz="2400" b="1" dirty="0">
                          <a:solidFill>
                            <a:schemeClr val="tx1"/>
                          </a:solidFill>
                          <a:highlight>
                            <a:srgbClr val="FFFF00"/>
                          </a:highlight>
                        </a:rPr>
                        <a:t>X</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2267508211"/>
                  </a:ext>
                </a:extLst>
              </a:tr>
            </a:tbl>
          </a:graphicData>
        </a:graphic>
      </p:graphicFrame>
      <p:pic>
        <p:nvPicPr>
          <p:cNvPr id="4" name="Picture 2">
            <a:extLst>
              <a:ext uri="{FF2B5EF4-FFF2-40B4-BE49-F238E27FC236}">
                <a16:creationId xmlns:a16="http://schemas.microsoft.com/office/drawing/2014/main" id="{9FD33F4A-49F2-F537-4212-C5B7DE821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27" y="8839492"/>
            <a:ext cx="1935867" cy="182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ale_Logo_cmyk_orange_blue.eps">
            <a:extLst>
              <a:ext uri="{FF2B5EF4-FFF2-40B4-BE49-F238E27FC236}">
                <a16:creationId xmlns:a16="http://schemas.microsoft.com/office/drawing/2014/main" id="{6A27C283-1EEC-CC52-A09C-610588DC3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209" y="8741728"/>
            <a:ext cx="1290577" cy="377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EB6108-D644-BB57-732D-D532FC674E83}"/>
              </a:ext>
            </a:extLst>
          </p:cNvPr>
          <p:cNvSpPr txBox="1"/>
          <p:nvPr/>
        </p:nvSpPr>
        <p:spPr>
          <a:xfrm>
            <a:off x="469611" y="903078"/>
            <a:ext cx="1601422"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SOAPSTONE</a:t>
            </a:r>
          </a:p>
        </p:txBody>
      </p:sp>
      <p:sp>
        <p:nvSpPr>
          <p:cNvPr id="3" name="TextBox 2">
            <a:extLst>
              <a:ext uri="{FF2B5EF4-FFF2-40B4-BE49-F238E27FC236}">
                <a16:creationId xmlns:a16="http://schemas.microsoft.com/office/drawing/2014/main" id="{3801F5B6-46E9-3509-DBD1-CA597539DF04}"/>
              </a:ext>
            </a:extLst>
          </p:cNvPr>
          <p:cNvSpPr txBox="1"/>
          <p:nvPr/>
        </p:nvSpPr>
        <p:spPr>
          <a:xfrm>
            <a:off x="2654965" y="907798"/>
            <a:ext cx="1354343"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COQUINA</a:t>
            </a:r>
          </a:p>
        </p:txBody>
      </p:sp>
      <p:sp>
        <p:nvSpPr>
          <p:cNvPr id="6" name="TextBox 5">
            <a:extLst>
              <a:ext uri="{FF2B5EF4-FFF2-40B4-BE49-F238E27FC236}">
                <a16:creationId xmlns:a16="http://schemas.microsoft.com/office/drawing/2014/main" id="{35D31861-0084-A244-33BD-2781CA373D3C}"/>
              </a:ext>
            </a:extLst>
          </p:cNvPr>
          <p:cNvSpPr txBox="1"/>
          <p:nvPr/>
        </p:nvSpPr>
        <p:spPr>
          <a:xfrm>
            <a:off x="4673531" y="907798"/>
            <a:ext cx="1476966"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ANDESITE</a:t>
            </a:r>
          </a:p>
        </p:txBody>
      </p:sp>
    </p:spTree>
    <p:extLst>
      <p:ext uri="{BB962C8B-B14F-4D97-AF65-F5344CB8AC3E}">
        <p14:creationId xmlns:p14="http://schemas.microsoft.com/office/powerpoint/2010/main" val="185040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324EF9-84C0-A90F-3B75-DDEEF8D37D51}"/>
              </a:ext>
            </a:extLst>
          </p:cNvPr>
          <p:cNvGrpSpPr/>
          <p:nvPr/>
        </p:nvGrpSpPr>
        <p:grpSpPr>
          <a:xfrm>
            <a:off x="224467" y="8778655"/>
            <a:ext cx="6409066" cy="289209"/>
            <a:chOff x="224467" y="8778655"/>
            <a:chExt cx="6409066" cy="289209"/>
          </a:xfrm>
        </p:grpSpPr>
        <p:pic>
          <p:nvPicPr>
            <p:cNvPr id="7" name="Picture 6">
              <a:extLst>
                <a:ext uri="{FF2B5EF4-FFF2-40B4-BE49-F238E27FC236}">
                  <a16:creationId xmlns:a16="http://schemas.microsoft.com/office/drawing/2014/main" id="{28F05C7D-3CB2-514C-BBDD-201D6AE3E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343BC60E-D435-241D-92EC-0FF8068ED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grpSp>
        <p:nvGrpSpPr>
          <p:cNvPr id="21" name="Group 20">
            <a:extLst>
              <a:ext uri="{FF2B5EF4-FFF2-40B4-BE49-F238E27FC236}">
                <a16:creationId xmlns:a16="http://schemas.microsoft.com/office/drawing/2014/main" id="{05EB4EEF-BC71-D496-2907-C70F1B7BF1CD}"/>
              </a:ext>
            </a:extLst>
          </p:cNvPr>
          <p:cNvGrpSpPr/>
          <p:nvPr/>
        </p:nvGrpSpPr>
        <p:grpSpPr>
          <a:xfrm>
            <a:off x="95999" y="56909"/>
            <a:ext cx="6639830" cy="2371003"/>
            <a:chOff x="95999" y="56909"/>
            <a:chExt cx="6639830" cy="2371003"/>
          </a:xfrm>
        </p:grpSpPr>
        <p:sp>
          <p:nvSpPr>
            <p:cNvPr id="3" name="Rectangle 2">
              <a:extLst>
                <a:ext uri="{FF2B5EF4-FFF2-40B4-BE49-F238E27FC236}">
                  <a16:creationId xmlns:a16="http://schemas.microsoft.com/office/drawing/2014/main" id="{7357DD3D-0E45-0F8F-938A-3A58F23EF2EB}"/>
                </a:ext>
              </a:extLst>
            </p:cNvPr>
            <p:cNvSpPr/>
            <p:nvPr/>
          </p:nvSpPr>
          <p:spPr>
            <a:xfrm>
              <a:off x="95999" y="56909"/>
              <a:ext cx="6639830" cy="35790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Open Sans" panose="020B0606030504020204" pitchFamily="34" charset="0"/>
                  <a:ea typeface="Open Sans" panose="020B0606030504020204" pitchFamily="34" charset="0"/>
                  <a:cs typeface="Open Sans" panose="020B0606030504020204" pitchFamily="34" charset="0"/>
                </a:rPr>
                <a:t>TASK 2:</a:t>
              </a:r>
            </a:p>
          </p:txBody>
        </p:sp>
        <p:sp>
          <p:nvSpPr>
            <p:cNvPr id="11" name="Rectangle 10">
              <a:extLst>
                <a:ext uri="{FF2B5EF4-FFF2-40B4-BE49-F238E27FC236}">
                  <a16:creationId xmlns:a16="http://schemas.microsoft.com/office/drawing/2014/main" id="{B57232CF-CFE6-E8A5-AF93-9891F1E2D5CD}"/>
                </a:ext>
              </a:extLst>
            </p:cNvPr>
            <p:cNvSpPr/>
            <p:nvPr/>
          </p:nvSpPr>
          <p:spPr>
            <a:xfrm>
              <a:off x="95999" y="414808"/>
              <a:ext cx="6639830" cy="201310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section of the </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eBook “Everything Rocks &amp; Minerals” on the rock cycle (pg. 23). They will then match each portion of the rock cycle illustrated to its correct description, using the image from the eBook as a guide. I recommend using a ruler for straight lines on the matching assignment. The letters that do not have a line through them at the end reveal the code, which is </a:t>
              </a: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lava</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Straight lines are essential. See pg. 11for an answer key. </a:t>
              </a:r>
            </a:p>
            <a:p>
              <a:endPar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a:t>
              </a: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a single answer sheet, so one sheet per group is recommended with students working together and assigning roles. For this one, it is recommended that one student use the ruler to match correct options to ensure lines are straight. See</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for best practices on sharing Gale content with students. </a:t>
              </a:r>
            </a:p>
          </p:txBody>
        </p:sp>
      </p:grpSp>
      <p:grpSp>
        <p:nvGrpSpPr>
          <p:cNvPr id="22" name="Group 21">
            <a:extLst>
              <a:ext uri="{FF2B5EF4-FFF2-40B4-BE49-F238E27FC236}">
                <a16:creationId xmlns:a16="http://schemas.microsoft.com/office/drawing/2014/main" id="{67C76214-119E-0BDD-72AD-4B624225849A}"/>
              </a:ext>
            </a:extLst>
          </p:cNvPr>
          <p:cNvGrpSpPr/>
          <p:nvPr/>
        </p:nvGrpSpPr>
        <p:grpSpPr>
          <a:xfrm>
            <a:off x="95999" y="2514499"/>
            <a:ext cx="6639830" cy="1784442"/>
            <a:chOff x="95999" y="2540919"/>
            <a:chExt cx="6639830" cy="1784442"/>
          </a:xfrm>
        </p:grpSpPr>
        <p:sp>
          <p:nvSpPr>
            <p:cNvPr id="4" name="Rectangle 3">
              <a:extLst>
                <a:ext uri="{FF2B5EF4-FFF2-40B4-BE49-F238E27FC236}">
                  <a16:creationId xmlns:a16="http://schemas.microsoft.com/office/drawing/2014/main" id="{A5E31B16-3628-E9A3-FCAF-DD082D2EC32E}"/>
                </a:ext>
              </a:extLst>
            </p:cNvPr>
            <p:cNvSpPr/>
            <p:nvPr/>
          </p:nvSpPr>
          <p:spPr>
            <a:xfrm>
              <a:off x="95999" y="2540919"/>
              <a:ext cx="6639830" cy="35790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12" name="Rectangle 11">
              <a:extLst>
                <a:ext uri="{FF2B5EF4-FFF2-40B4-BE49-F238E27FC236}">
                  <a16:creationId xmlns:a16="http://schemas.microsoft.com/office/drawing/2014/main" id="{91AA267B-CCC6-DF3D-17A5-B6EB62219463}"/>
                </a:ext>
              </a:extLst>
            </p:cNvPr>
            <p:cNvSpPr/>
            <p:nvPr/>
          </p:nvSpPr>
          <p:spPr>
            <a:xfrm>
              <a:off x="95999" y="2888616"/>
              <a:ext cx="6622382" cy="1436745"/>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section of the </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eBook “Everything Rocks &amp; Minerals” (pg. 15). They will fill in the blanks of the accompanying questions. When they put these answers on their answer sheet, the shaded letters will reveal the code word </a:t>
              </a: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cores</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See pg. 12 for an answer key. </a:t>
              </a:r>
            </a:p>
            <a:p>
              <a:endPar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There are two question sheets per page to save on copies. One answer sheet should be given to each group</a:t>
              </a: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See</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for best practices on sharing Gale content with students. </a:t>
              </a: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3B497851-4C63-F3EE-D368-B571FAAC40B1}"/>
              </a:ext>
            </a:extLst>
          </p:cNvPr>
          <p:cNvGrpSpPr/>
          <p:nvPr/>
        </p:nvGrpSpPr>
        <p:grpSpPr>
          <a:xfrm>
            <a:off x="82913" y="4385528"/>
            <a:ext cx="6666002" cy="2081295"/>
            <a:chOff x="95999" y="4467441"/>
            <a:chExt cx="6666002" cy="2081295"/>
          </a:xfrm>
        </p:grpSpPr>
        <p:sp>
          <p:nvSpPr>
            <p:cNvPr id="9" name="Rectangle 8">
              <a:extLst>
                <a:ext uri="{FF2B5EF4-FFF2-40B4-BE49-F238E27FC236}">
                  <a16:creationId xmlns:a16="http://schemas.microsoft.com/office/drawing/2014/main" id="{F123948D-916E-9F85-6AA0-38A5418978C7}"/>
                </a:ext>
              </a:extLst>
            </p:cNvPr>
            <p:cNvSpPr/>
            <p:nvPr/>
          </p:nvSpPr>
          <p:spPr>
            <a:xfrm>
              <a:off x="95999" y="4467441"/>
              <a:ext cx="6666002" cy="35790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13" name="Rectangle 12">
              <a:extLst>
                <a:ext uri="{FF2B5EF4-FFF2-40B4-BE49-F238E27FC236}">
                  <a16:creationId xmlns:a16="http://schemas.microsoft.com/office/drawing/2014/main" id="{9016CC65-4F01-B51D-02F7-EAAFFB937A19}"/>
                </a:ext>
              </a:extLst>
            </p:cNvPr>
            <p:cNvSpPr/>
            <p:nvPr/>
          </p:nvSpPr>
          <p:spPr>
            <a:xfrm>
              <a:off x="95999" y="4822654"/>
              <a:ext cx="6648554" cy="1726082"/>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section of the </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magazine article “35 Cool Things About Rocks and Minerals”. Students will then complete the Tarsia puzzle by connecting the sides of each triangle to their corresponding question. They will end with a hexagon shape. Their code is a famous Neil Armstrong quote, which will be visible once you complete the puzzle. See pg. 13 for an answer key. </a:t>
              </a:r>
            </a:p>
            <a:p>
              <a:endPar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activity for this is a cut-and-sort activity. You can have students cut them and then sort or have them precut and stored in an envelope or bag. See </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Access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to determine how you want to share reading materials with your students. </a:t>
              </a:r>
              <a:endPar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3" name="Group 22">
            <a:extLst>
              <a:ext uri="{FF2B5EF4-FFF2-40B4-BE49-F238E27FC236}">
                <a16:creationId xmlns:a16="http://schemas.microsoft.com/office/drawing/2014/main" id="{76673510-5D08-2544-2378-70DACD889F9E}"/>
              </a:ext>
            </a:extLst>
          </p:cNvPr>
          <p:cNvGrpSpPr/>
          <p:nvPr/>
        </p:nvGrpSpPr>
        <p:grpSpPr>
          <a:xfrm>
            <a:off x="95999" y="6553409"/>
            <a:ext cx="6666002" cy="1970375"/>
            <a:chOff x="113447" y="6593551"/>
            <a:chExt cx="6666002" cy="1970375"/>
          </a:xfrm>
        </p:grpSpPr>
        <p:sp>
          <p:nvSpPr>
            <p:cNvPr id="2" name="Rectangle 1">
              <a:extLst>
                <a:ext uri="{FF2B5EF4-FFF2-40B4-BE49-F238E27FC236}">
                  <a16:creationId xmlns:a16="http://schemas.microsoft.com/office/drawing/2014/main" id="{0F82D5A2-F9BC-5D02-AA4D-0945F47ACE3E}"/>
                </a:ext>
              </a:extLst>
            </p:cNvPr>
            <p:cNvSpPr/>
            <p:nvPr/>
          </p:nvSpPr>
          <p:spPr>
            <a:xfrm>
              <a:off x="113447" y="6593551"/>
              <a:ext cx="6666002" cy="35790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Open Sans" panose="020B0606030504020204" pitchFamily="34" charset="0"/>
                  <a:ea typeface="Open Sans" panose="020B0606030504020204" pitchFamily="34" charset="0"/>
                  <a:cs typeface="Open Sans" panose="020B0606030504020204" pitchFamily="34" charset="0"/>
                </a:rPr>
                <a:t>TASK 5:</a:t>
              </a:r>
            </a:p>
          </p:txBody>
        </p:sp>
        <p:sp>
          <p:nvSpPr>
            <p:cNvPr id="10" name="Rectangle 9">
              <a:extLst>
                <a:ext uri="{FF2B5EF4-FFF2-40B4-BE49-F238E27FC236}">
                  <a16:creationId xmlns:a16="http://schemas.microsoft.com/office/drawing/2014/main" id="{0E52E3A9-3307-8AE4-60AD-4668D7016A80}"/>
                </a:ext>
              </a:extLst>
            </p:cNvPr>
            <p:cNvSpPr/>
            <p:nvPr/>
          </p:nvSpPr>
          <p:spPr>
            <a:xfrm>
              <a:off x="113447" y="6905398"/>
              <a:ext cx="6648554" cy="1658528"/>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section of the </a:t>
              </a:r>
              <a:r>
                <a:rPr lang="en-US" sz="11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eBook “Ultimate Explorer Field Guide: Rocks &amp; Minerals” (pg. 146). Using the images from the page, students will complete the matching </a:t>
              </a:r>
              <a:r>
                <a:rPr lang="en-US" sz="11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acvitity</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record their answers on the group answer sheet. At the end, there will be 7 letters that are shaded. Students will unscramble these letters for their final code which is </a:t>
              </a: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mineral</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See pg. 14 for an answer key. </a:t>
              </a:r>
            </a:p>
            <a:p>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activity for this is a cut-and-sort activity. You can have students cut them and then sort or have them precut and stored in an envelope or bag. See </a:t>
              </a:r>
              <a:r>
                <a:rPr lang="en-US" sz="1100" i="1"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Access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to determine how you want to share reading materials with your students. </a:t>
              </a:r>
              <a:endPar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63602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78AE0-3DFD-7719-2BEA-B9593B14AF05}"/>
              </a:ext>
            </a:extLst>
          </p:cNvPr>
          <p:cNvSpPr/>
          <p:nvPr/>
        </p:nvSpPr>
        <p:spPr>
          <a:xfrm>
            <a:off x="0" y="0"/>
            <a:ext cx="6858000" cy="780585"/>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RESOURCE ACCESS</a:t>
            </a:r>
          </a:p>
        </p:txBody>
      </p:sp>
      <p:pic>
        <p:nvPicPr>
          <p:cNvPr id="4" name="Picture 3">
            <a:extLst>
              <a:ext uri="{FF2B5EF4-FFF2-40B4-BE49-F238E27FC236}">
                <a16:creationId xmlns:a16="http://schemas.microsoft.com/office/drawing/2014/main" id="{49A99E49-477D-64D9-8799-3D3F46F87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37CDE365-F069-3F4E-CAE2-E04CCA429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nvGrpSpPr>
          <p:cNvPr id="6" name="Group 5">
            <a:extLst>
              <a:ext uri="{FF2B5EF4-FFF2-40B4-BE49-F238E27FC236}">
                <a16:creationId xmlns:a16="http://schemas.microsoft.com/office/drawing/2014/main" id="{351975D8-9A28-05AF-E977-D6A5EA8D571C}"/>
              </a:ext>
            </a:extLst>
          </p:cNvPr>
          <p:cNvGrpSpPr/>
          <p:nvPr/>
        </p:nvGrpSpPr>
        <p:grpSpPr>
          <a:xfrm>
            <a:off x="224467" y="8778655"/>
            <a:ext cx="6409066" cy="289209"/>
            <a:chOff x="224467" y="8778655"/>
            <a:chExt cx="6409066" cy="289209"/>
          </a:xfrm>
        </p:grpSpPr>
        <p:pic>
          <p:nvPicPr>
            <p:cNvPr id="8" name="Picture 7">
              <a:extLst>
                <a:ext uri="{FF2B5EF4-FFF2-40B4-BE49-F238E27FC236}">
                  <a16:creationId xmlns:a16="http://schemas.microsoft.com/office/drawing/2014/main" id="{379DD57B-F705-A02B-ADD7-E0637586E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9" name="Picture 8" descr="Logo&#10;&#10;Description automatically generated">
              <a:extLst>
                <a:ext uri="{FF2B5EF4-FFF2-40B4-BE49-F238E27FC236}">
                  <a16:creationId xmlns:a16="http://schemas.microsoft.com/office/drawing/2014/main" id="{FDFEFDCF-2EA8-ACA9-F314-B2F5104C4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graphicFrame>
        <p:nvGraphicFramePr>
          <p:cNvPr id="13" name="Table 12">
            <a:extLst>
              <a:ext uri="{FF2B5EF4-FFF2-40B4-BE49-F238E27FC236}">
                <a16:creationId xmlns:a16="http://schemas.microsoft.com/office/drawing/2014/main" id="{D33F7B74-9DD5-139D-2848-5D9E8590BBF5}"/>
              </a:ext>
            </a:extLst>
          </p:cNvPr>
          <p:cNvGraphicFramePr>
            <a:graphicFrameLocks noGrp="1"/>
          </p:cNvGraphicFramePr>
          <p:nvPr>
            <p:extLst>
              <p:ext uri="{D42A27DB-BD31-4B8C-83A1-F6EECF244321}">
                <p14:modId xmlns:p14="http://schemas.microsoft.com/office/powerpoint/2010/main" val="727195220"/>
              </p:ext>
            </p:extLst>
          </p:nvPr>
        </p:nvGraphicFramePr>
        <p:xfrm>
          <a:off x="224467" y="1856388"/>
          <a:ext cx="6369422" cy="3543300"/>
        </p:xfrm>
        <a:graphic>
          <a:graphicData uri="http://schemas.openxmlformats.org/drawingml/2006/table">
            <a:tbl>
              <a:tblPr firstRow="1" bandRow="1">
                <a:tableStyleId>{0505E3EF-67EA-436B-97B2-0124C06EBD24}</a:tableStyleId>
              </a:tblPr>
              <a:tblGrid>
                <a:gridCol w="3031174">
                  <a:extLst>
                    <a:ext uri="{9D8B030D-6E8A-4147-A177-3AD203B41FA5}">
                      <a16:colId xmlns:a16="http://schemas.microsoft.com/office/drawing/2014/main" val="1418192699"/>
                    </a:ext>
                  </a:extLst>
                </a:gridCol>
                <a:gridCol w="3338248">
                  <a:extLst>
                    <a:ext uri="{9D8B030D-6E8A-4147-A177-3AD203B41FA5}">
                      <a16:colId xmlns:a16="http://schemas.microsoft.com/office/drawing/2014/main" val="1801863963"/>
                    </a:ext>
                  </a:extLst>
                </a:gridCol>
              </a:tblGrid>
              <a:tr h="548640">
                <a:tc>
                  <a:txBody>
                    <a:bodyPr/>
                    <a:lstStyle/>
                    <a:p>
                      <a:pPr algn="l"/>
                      <a:r>
                        <a:rPr lang="en-US" sz="15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What is a Rock? What is a Mineral?</a:t>
                      </a:r>
                      <a:endParaRPr lang="en-US" sz="15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350" b="0" u="sng" kern="1200" dirty="0">
                          <a:solidFill>
                            <a:schemeClr val="dk1"/>
                          </a:solidFill>
                          <a:effectLst/>
                          <a:latin typeface="+mn-lt"/>
                          <a:ea typeface="+mn-ea"/>
                          <a:cs typeface="+mn-cs"/>
                          <a:hlinkClick r:id="rId4"/>
                        </a:rPr>
                        <a:t>https://link.gale.com/apps/doc/UGRBLX909146455/NGMK?&amp;sid=bookmark-NGMK&amp;xid=91d132f6&amp;pg=19</a:t>
                      </a:r>
                      <a:r>
                        <a:rPr lang="en-US" sz="1350" b="0" u="sng" kern="1200" dirty="0">
                          <a:solidFill>
                            <a:schemeClr val="dk1"/>
                          </a:solidFill>
                          <a:effectLst/>
                          <a:latin typeface="+mn-lt"/>
                          <a:ea typeface="+mn-ea"/>
                          <a:cs typeface="+mn-cs"/>
                        </a:rPr>
                        <a:t> </a:t>
                      </a:r>
                      <a:endParaRPr lang="en-US" sz="1350" b="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6882734"/>
                  </a:ext>
                </a:extLst>
              </a:tr>
              <a:tr h="548640">
                <a:tc>
                  <a:txBody>
                    <a:bodyPr/>
                    <a:lstStyle/>
                    <a:p>
                      <a:pPr algn="l"/>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The Rock Cycle</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350" b="0" u="sng" kern="1200" dirty="0">
                          <a:solidFill>
                            <a:schemeClr val="dk1"/>
                          </a:solidFill>
                          <a:effectLst/>
                          <a:latin typeface="+mn-lt"/>
                          <a:ea typeface="+mn-ea"/>
                          <a:cs typeface="+mn-cs"/>
                          <a:hlinkClick r:id="rId5"/>
                        </a:rPr>
                        <a:t>https://link.gale.com/apps/doc/JDBDNT273642099/NGMK?&amp;sid=bookmark-NGMK&amp;xid=6ce1ce10&amp;pg=23</a:t>
                      </a:r>
                      <a:r>
                        <a:rPr lang="en-US" sz="1350" b="0" u="sng" kern="1200" dirty="0">
                          <a:solidFill>
                            <a:schemeClr val="dk1"/>
                          </a:solidFill>
                          <a:effectLst/>
                          <a:latin typeface="+mn-lt"/>
                          <a:ea typeface="+mn-ea"/>
                          <a:cs typeface="+mn-cs"/>
                        </a:rPr>
                        <a:t> </a:t>
                      </a:r>
                      <a:endParaRPr lang="en-US" sz="1350" b="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552001"/>
                  </a:ext>
                </a:extLst>
              </a:tr>
              <a:tr h="548640">
                <a:tc>
                  <a:txBody>
                    <a:bodyPr/>
                    <a:lstStyle/>
                    <a:p>
                      <a:pPr algn="l"/>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Rocks as Resources</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350" b="0" u="sng" kern="1200" dirty="0">
                          <a:solidFill>
                            <a:schemeClr val="dk1"/>
                          </a:solidFill>
                          <a:effectLst/>
                          <a:latin typeface="+mn-lt"/>
                          <a:ea typeface="+mn-ea"/>
                          <a:cs typeface="+mn-cs"/>
                          <a:hlinkClick r:id="rId6"/>
                        </a:rPr>
                        <a:t>https://link.gale.com/apps/doc/JDBDNT273642099/NGMK?&amp;sid=bookmark-NGMK&amp;xid=6ce1ce10&amp;pg=15</a:t>
                      </a:r>
                      <a:r>
                        <a:rPr lang="en-US" sz="1350" b="0" u="sng" kern="1200" dirty="0">
                          <a:solidFill>
                            <a:schemeClr val="dk1"/>
                          </a:solidFill>
                          <a:effectLst/>
                          <a:latin typeface="+mn-lt"/>
                          <a:ea typeface="+mn-ea"/>
                          <a:cs typeface="+mn-cs"/>
                        </a:rPr>
                        <a:t> </a:t>
                      </a:r>
                      <a:endParaRPr lang="en-US" sz="1350" b="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9855769"/>
                  </a:ext>
                </a:extLst>
              </a:tr>
              <a:tr h="548640">
                <a:tc>
                  <a:txBody>
                    <a:bodyPr/>
                    <a:lstStyle/>
                    <a:p>
                      <a:pPr algn="l"/>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Cool Things about Rocks &amp; Minerals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350" b="0" u="sng" kern="1200" dirty="0">
                          <a:solidFill>
                            <a:schemeClr val="dk1"/>
                          </a:solidFill>
                          <a:effectLst/>
                          <a:latin typeface="+mn-lt"/>
                          <a:ea typeface="+mn-ea"/>
                          <a:cs typeface="+mn-cs"/>
                          <a:hlinkClick r:id="rId7"/>
                        </a:rPr>
                        <a:t>https://link.gale.com/apps/doc/GSGBVM852551519/NGMK?&amp;sid=bookmark-NGMK&amp;xid=1252d0b1</a:t>
                      </a:r>
                      <a:endParaRPr lang="en-US" sz="1350" b="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8506670"/>
                  </a:ext>
                </a:extLst>
              </a:tr>
              <a:tr h="548640">
                <a:tc>
                  <a:txBody>
                    <a:bodyPr/>
                    <a:lstStyle/>
                    <a:p>
                      <a:pPr algn="l"/>
                      <a:r>
                        <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Rock Matching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350" b="0" u="sng" kern="1200" dirty="0">
                          <a:solidFill>
                            <a:schemeClr val="dk1"/>
                          </a:solidFill>
                          <a:effectLst/>
                          <a:latin typeface="+mn-lt"/>
                          <a:ea typeface="+mn-ea"/>
                          <a:cs typeface="+mn-cs"/>
                          <a:hlinkClick r:id="rId8"/>
                        </a:rPr>
                        <a:t>https://link.gale.com/apps/doc/LOLNSR487130022/NGMK?&amp;sid=bookmark-NGMK&amp;xid=cc2f30d7&amp;pg=146</a:t>
                      </a:r>
                      <a:endParaRPr lang="en-US" sz="1350" b="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711898"/>
                  </a:ext>
                </a:extLst>
              </a:tr>
            </a:tbl>
          </a:graphicData>
        </a:graphic>
      </p:graphicFrame>
      <p:sp>
        <p:nvSpPr>
          <p:cNvPr id="17" name="Rectangle 16">
            <a:extLst>
              <a:ext uri="{FF2B5EF4-FFF2-40B4-BE49-F238E27FC236}">
                <a16:creationId xmlns:a16="http://schemas.microsoft.com/office/drawing/2014/main" id="{227E3750-2F3F-AD17-7E70-E06DF55FF1F3}"/>
              </a:ext>
            </a:extLst>
          </p:cNvPr>
          <p:cNvSpPr/>
          <p:nvPr/>
        </p:nvSpPr>
        <p:spPr>
          <a:xfrm>
            <a:off x="224467" y="842655"/>
            <a:ext cx="6420558" cy="91556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best way to have students access task articles it to have them visit </a:t>
            </a:r>
            <a:r>
              <a:rPr lang="en-US" sz="14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and then open the links for each task using the links below. </a:t>
            </a:r>
          </a:p>
        </p:txBody>
      </p:sp>
      <p:graphicFrame>
        <p:nvGraphicFramePr>
          <p:cNvPr id="10" name="Table 9">
            <a:extLst>
              <a:ext uri="{FF2B5EF4-FFF2-40B4-BE49-F238E27FC236}">
                <a16:creationId xmlns:a16="http://schemas.microsoft.com/office/drawing/2014/main" id="{721196C0-823D-9249-4C0F-D34DAE71AE08}"/>
              </a:ext>
            </a:extLst>
          </p:cNvPr>
          <p:cNvGraphicFramePr>
            <a:graphicFrameLocks noGrp="1"/>
          </p:cNvGraphicFramePr>
          <p:nvPr>
            <p:extLst>
              <p:ext uri="{D42A27DB-BD31-4B8C-83A1-F6EECF244321}">
                <p14:modId xmlns:p14="http://schemas.microsoft.com/office/powerpoint/2010/main" val="2378348493"/>
              </p:ext>
            </p:extLst>
          </p:nvPr>
        </p:nvGraphicFramePr>
        <p:xfrm>
          <a:off x="224467" y="5489734"/>
          <a:ext cx="6369423" cy="3119008"/>
        </p:xfrm>
        <a:graphic>
          <a:graphicData uri="http://schemas.openxmlformats.org/drawingml/2006/table">
            <a:tbl>
              <a:tblPr firstRow="1" bandRow="1">
                <a:tableStyleId>{5C22544A-7EE6-4342-B048-85BDC9FD1C3A}</a:tableStyleId>
              </a:tblPr>
              <a:tblGrid>
                <a:gridCol w="2123141">
                  <a:extLst>
                    <a:ext uri="{9D8B030D-6E8A-4147-A177-3AD203B41FA5}">
                      <a16:colId xmlns:a16="http://schemas.microsoft.com/office/drawing/2014/main" val="1139615394"/>
                    </a:ext>
                  </a:extLst>
                </a:gridCol>
                <a:gridCol w="2123141">
                  <a:extLst>
                    <a:ext uri="{9D8B030D-6E8A-4147-A177-3AD203B41FA5}">
                      <a16:colId xmlns:a16="http://schemas.microsoft.com/office/drawing/2014/main" val="1766473583"/>
                    </a:ext>
                  </a:extLst>
                </a:gridCol>
                <a:gridCol w="2123141">
                  <a:extLst>
                    <a:ext uri="{9D8B030D-6E8A-4147-A177-3AD203B41FA5}">
                      <a16:colId xmlns:a16="http://schemas.microsoft.com/office/drawing/2014/main" val="2975967717"/>
                    </a:ext>
                  </a:extLst>
                </a:gridCol>
              </a:tblGrid>
              <a:tr h="15595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5277839"/>
                  </a:ext>
                </a:extLst>
              </a:tr>
              <a:tr h="15595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Tip: You can also use these QR codes for students to scan! </a:t>
                      </a:r>
                    </a:p>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80599"/>
                  </a:ext>
                </a:extLst>
              </a:tr>
            </a:tbl>
          </a:graphicData>
        </a:graphic>
      </p:graphicFrame>
      <p:pic>
        <p:nvPicPr>
          <p:cNvPr id="24" name="Picture 23">
            <a:extLst>
              <a:ext uri="{FF2B5EF4-FFF2-40B4-BE49-F238E27FC236}">
                <a16:creationId xmlns:a16="http://schemas.microsoft.com/office/drawing/2014/main" id="{7C8D01D0-9859-C0BF-D1F7-8F7D08DAAB5A}"/>
              </a:ext>
            </a:extLst>
          </p:cNvPr>
          <p:cNvPicPr>
            <a:picLocks noChangeAspect="1"/>
          </p:cNvPicPr>
          <p:nvPr/>
        </p:nvPicPr>
        <p:blipFill>
          <a:blip r:embed="rId9"/>
          <a:stretch>
            <a:fillRect/>
          </a:stretch>
        </p:blipFill>
        <p:spPr>
          <a:xfrm>
            <a:off x="784792" y="5767623"/>
            <a:ext cx="1110916" cy="1110916"/>
          </a:xfrm>
          <a:prstGeom prst="rect">
            <a:avLst/>
          </a:prstGeom>
        </p:spPr>
      </p:pic>
      <p:pic>
        <p:nvPicPr>
          <p:cNvPr id="26" name="Picture 25">
            <a:extLst>
              <a:ext uri="{FF2B5EF4-FFF2-40B4-BE49-F238E27FC236}">
                <a16:creationId xmlns:a16="http://schemas.microsoft.com/office/drawing/2014/main" id="{2F6278B4-4509-1B83-BDE5-DA6A793AD88E}"/>
              </a:ext>
            </a:extLst>
          </p:cNvPr>
          <p:cNvPicPr>
            <a:picLocks noChangeAspect="1"/>
          </p:cNvPicPr>
          <p:nvPr/>
        </p:nvPicPr>
        <p:blipFill>
          <a:blip r:embed="rId10"/>
          <a:stretch>
            <a:fillRect/>
          </a:stretch>
        </p:blipFill>
        <p:spPr>
          <a:xfrm>
            <a:off x="2873542" y="5767623"/>
            <a:ext cx="1110916" cy="1110916"/>
          </a:xfrm>
          <a:prstGeom prst="rect">
            <a:avLst/>
          </a:prstGeom>
        </p:spPr>
      </p:pic>
      <p:pic>
        <p:nvPicPr>
          <p:cNvPr id="28" name="Picture 27">
            <a:extLst>
              <a:ext uri="{FF2B5EF4-FFF2-40B4-BE49-F238E27FC236}">
                <a16:creationId xmlns:a16="http://schemas.microsoft.com/office/drawing/2014/main" id="{A00A6F5D-53D8-DDE1-9C32-A6BF54A706C5}"/>
              </a:ext>
            </a:extLst>
          </p:cNvPr>
          <p:cNvPicPr>
            <a:picLocks noChangeAspect="1"/>
          </p:cNvPicPr>
          <p:nvPr/>
        </p:nvPicPr>
        <p:blipFill>
          <a:blip r:embed="rId11"/>
          <a:stretch>
            <a:fillRect/>
          </a:stretch>
        </p:blipFill>
        <p:spPr>
          <a:xfrm>
            <a:off x="4962292" y="5767623"/>
            <a:ext cx="1110916" cy="1110916"/>
          </a:xfrm>
          <a:prstGeom prst="rect">
            <a:avLst/>
          </a:prstGeom>
        </p:spPr>
      </p:pic>
      <p:pic>
        <p:nvPicPr>
          <p:cNvPr id="30" name="Picture 29">
            <a:extLst>
              <a:ext uri="{FF2B5EF4-FFF2-40B4-BE49-F238E27FC236}">
                <a16:creationId xmlns:a16="http://schemas.microsoft.com/office/drawing/2014/main" id="{9A106BD4-ACEB-4696-74C4-485E27F8415A}"/>
              </a:ext>
            </a:extLst>
          </p:cNvPr>
          <p:cNvPicPr>
            <a:picLocks noChangeAspect="1"/>
          </p:cNvPicPr>
          <p:nvPr/>
        </p:nvPicPr>
        <p:blipFill>
          <a:blip r:embed="rId12"/>
          <a:stretch>
            <a:fillRect/>
          </a:stretch>
        </p:blipFill>
        <p:spPr>
          <a:xfrm>
            <a:off x="784792" y="7289261"/>
            <a:ext cx="1110916" cy="1110916"/>
          </a:xfrm>
          <a:prstGeom prst="rect">
            <a:avLst/>
          </a:prstGeom>
        </p:spPr>
      </p:pic>
      <p:pic>
        <p:nvPicPr>
          <p:cNvPr id="32" name="Picture 31">
            <a:extLst>
              <a:ext uri="{FF2B5EF4-FFF2-40B4-BE49-F238E27FC236}">
                <a16:creationId xmlns:a16="http://schemas.microsoft.com/office/drawing/2014/main" id="{6BC7BF1A-6D0C-2778-5840-4A4F3563FDDE}"/>
              </a:ext>
            </a:extLst>
          </p:cNvPr>
          <p:cNvPicPr>
            <a:picLocks noChangeAspect="1"/>
          </p:cNvPicPr>
          <p:nvPr/>
        </p:nvPicPr>
        <p:blipFill>
          <a:blip r:embed="rId13"/>
          <a:stretch>
            <a:fillRect/>
          </a:stretch>
        </p:blipFill>
        <p:spPr>
          <a:xfrm>
            <a:off x="2873542" y="7287612"/>
            <a:ext cx="1110916" cy="1110916"/>
          </a:xfrm>
          <a:prstGeom prst="rect">
            <a:avLst/>
          </a:prstGeom>
        </p:spPr>
      </p:pic>
    </p:spTree>
    <p:extLst>
      <p:ext uri="{BB962C8B-B14F-4D97-AF65-F5344CB8AC3E}">
        <p14:creationId xmlns:p14="http://schemas.microsoft.com/office/powerpoint/2010/main" val="250751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D0E3F0-313F-80D9-9330-4A2B130C0213}"/>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0B6DCDB0-D10C-0263-B427-357696295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768AAB9-27CC-7C82-A918-FA4EF8BE2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10" name="Rectangle 9">
            <a:extLst>
              <a:ext uri="{FF2B5EF4-FFF2-40B4-BE49-F238E27FC236}">
                <a16:creationId xmlns:a16="http://schemas.microsoft.com/office/drawing/2014/main" id="{CCC67249-DC91-4C71-7F6F-59D8F8B404A7}"/>
              </a:ext>
            </a:extLst>
          </p:cNvPr>
          <p:cNvSpPr/>
          <p:nvPr/>
        </p:nvSpPr>
        <p:spPr>
          <a:xfrm>
            <a:off x="0" y="0"/>
            <a:ext cx="6858000" cy="535259"/>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PRINTING SUGGESTIONS</a:t>
            </a:r>
          </a:p>
        </p:txBody>
      </p:sp>
      <p:graphicFrame>
        <p:nvGraphicFramePr>
          <p:cNvPr id="18" name="Table 18">
            <a:extLst>
              <a:ext uri="{FF2B5EF4-FFF2-40B4-BE49-F238E27FC236}">
                <a16:creationId xmlns:a16="http://schemas.microsoft.com/office/drawing/2014/main" id="{4FF66F1B-79F6-2EE7-F0EC-B1745F2DBCBA}"/>
              </a:ext>
            </a:extLst>
          </p:cNvPr>
          <p:cNvGraphicFramePr>
            <a:graphicFrameLocks noGrp="1"/>
          </p:cNvGraphicFramePr>
          <p:nvPr>
            <p:extLst>
              <p:ext uri="{D42A27DB-BD31-4B8C-83A1-F6EECF244321}">
                <p14:modId xmlns:p14="http://schemas.microsoft.com/office/powerpoint/2010/main" val="2698509301"/>
              </p:ext>
            </p:extLst>
          </p:nvPr>
        </p:nvGraphicFramePr>
        <p:xfrm>
          <a:off x="112233" y="705173"/>
          <a:ext cx="6633533" cy="6196344"/>
        </p:xfrm>
        <a:graphic>
          <a:graphicData uri="http://schemas.openxmlformats.org/drawingml/2006/table">
            <a:tbl>
              <a:tblPr firstRow="1" bandRow="1">
                <a:tableStyleId>{0505E3EF-67EA-436B-97B2-0124C06EBD24}</a:tableStyleId>
              </a:tblPr>
              <a:tblGrid>
                <a:gridCol w="1448636">
                  <a:extLst>
                    <a:ext uri="{9D8B030D-6E8A-4147-A177-3AD203B41FA5}">
                      <a16:colId xmlns:a16="http://schemas.microsoft.com/office/drawing/2014/main" val="1949674280"/>
                    </a:ext>
                  </a:extLst>
                </a:gridCol>
                <a:gridCol w="5184897">
                  <a:extLst>
                    <a:ext uri="{9D8B030D-6E8A-4147-A177-3AD203B41FA5}">
                      <a16:colId xmlns:a16="http://schemas.microsoft.com/office/drawing/2014/main" val="3625762707"/>
                    </a:ext>
                  </a:extLst>
                </a:gridCol>
              </a:tblGrid>
              <a:tr h="442596">
                <a:tc>
                  <a:txBody>
                    <a:bodyPr/>
                    <a:lstStyle/>
                    <a:p>
                      <a:r>
                        <a:rPr lang="en-US" sz="1600" b="0" dirty="0">
                          <a:latin typeface="Open Sans" panose="020B0606030504020204" pitchFamily="34" charset="0"/>
                          <a:ea typeface="Open Sans" panose="020B0606030504020204" pitchFamily="34" charset="0"/>
                          <a:cs typeface="Open Sans" panose="020B0606030504020204" pitchFamily="34" charset="0"/>
                        </a:rPr>
                        <a:t>Page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b="0" dirty="0">
                          <a:latin typeface="Open Sans" panose="020B0606030504020204" pitchFamily="34" charset="0"/>
                          <a:ea typeface="Open Sans" panose="020B0606030504020204" pitchFamily="34" charset="0"/>
                          <a:cs typeface="Open Sans" panose="020B0606030504020204" pitchFamily="34" charset="0"/>
                        </a:rPr>
                        <a:t>Answer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8277881"/>
                  </a:ext>
                </a:extLst>
              </a:tr>
              <a:tr h="442596">
                <a:tc>
                  <a:txBody>
                    <a:bodyPr/>
                    <a:lstStyle/>
                    <a:p>
                      <a:r>
                        <a:rPr lang="en-US" sz="1600" b="0" dirty="0">
                          <a:latin typeface="Open Sans" panose="020B0606030504020204" pitchFamily="34" charset="0"/>
                          <a:ea typeface="Open Sans" panose="020B0606030504020204" pitchFamily="34" charset="0"/>
                          <a:cs typeface="Open Sans" panose="020B0606030504020204" pitchFamily="34" charset="0"/>
                        </a:rPr>
                        <a:t>Pages 8-14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b="0" dirty="0">
                          <a:latin typeface="Open Sans" panose="020B0606030504020204" pitchFamily="34" charset="0"/>
                          <a:ea typeface="Open Sans" panose="020B0606030504020204" pitchFamily="34" charset="0"/>
                          <a:cs typeface="Open Sans" panose="020B0606030504020204" pitchFamily="34" charset="0"/>
                        </a:rPr>
                        <a:t>Teacher Answer Key(s)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7868414"/>
                  </a:ext>
                </a:extLst>
              </a:tr>
              <a:tr h="442596">
                <a:tc>
                  <a:txBody>
                    <a:bodyPr/>
                    <a:lstStyle/>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Pages 15-17</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Description Cards for Stations or Folders (optional)</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12551"/>
                  </a:ext>
                </a:extLst>
              </a:tr>
              <a:tr h="442596">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Direction Cards (2 per page)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539291"/>
                  </a:ext>
                </a:extLst>
              </a:tr>
              <a:tr h="442596">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17</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1534731"/>
                  </a:ext>
                </a:extLst>
              </a:tr>
              <a:tr h="442596">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Coloring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6689376"/>
                  </a:ext>
                </a:extLst>
              </a:tr>
              <a:tr h="442596">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19</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Direction Cards (2 per page)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778961"/>
                  </a:ext>
                </a:extLst>
              </a:tr>
              <a:tr h="442596">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20</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Matching Activity</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6942852"/>
                  </a:ext>
                </a:extLst>
              </a:tr>
              <a:tr h="442596">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21</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Direction Cards (2 per page)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143769"/>
                  </a:ext>
                </a:extLst>
              </a:tr>
              <a:tr h="442596">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22</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Fill-In-The-Blank Questions (2 per page)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52235"/>
                  </a:ext>
                </a:extLst>
              </a:tr>
              <a:tr h="442596">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23</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Direction Cards (2 per page)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394854"/>
                  </a:ext>
                </a:extLst>
              </a:tr>
              <a:tr h="442596">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24</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Tarsia Puzzle (cut-and-sort)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021748"/>
                  </a:ext>
                </a:extLst>
              </a:tr>
              <a:tr h="442596">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25</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Direction Cards (2 per page)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5613695"/>
                  </a:ext>
                </a:extLst>
              </a:tr>
              <a:tr h="442596">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Pages 26-29</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Matching Activity (cut-and-sort)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6463854"/>
                  </a:ext>
                </a:extLst>
              </a:tr>
            </a:tbl>
          </a:graphicData>
        </a:graphic>
      </p:graphicFrame>
    </p:spTree>
    <p:extLst>
      <p:ext uri="{BB962C8B-B14F-4D97-AF65-F5344CB8AC3E}">
        <p14:creationId xmlns:p14="http://schemas.microsoft.com/office/powerpoint/2010/main" val="156952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AA24-E1AF-5196-FDCB-34FC0847EA7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02409C-464A-5025-FEC8-50F18617FA54}"/>
              </a:ext>
            </a:extLst>
          </p:cNvPr>
          <p:cNvSpPr/>
          <p:nvPr/>
        </p:nvSpPr>
        <p:spPr>
          <a:xfrm>
            <a:off x="122412" y="150260"/>
            <a:ext cx="1512856" cy="683548"/>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ANSWER </a:t>
            </a:r>
          </a:p>
          <a:p>
            <a:pPr algn="ct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SHEET</a:t>
            </a:r>
          </a:p>
        </p:txBody>
      </p:sp>
      <p:sp>
        <p:nvSpPr>
          <p:cNvPr id="7" name="Rectangle 6">
            <a:extLst>
              <a:ext uri="{FF2B5EF4-FFF2-40B4-BE49-F238E27FC236}">
                <a16:creationId xmlns:a16="http://schemas.microsoft.com/office/drawing/2014/main" id="{E7A71A1C-5F06-8CE2-F6E3-3AEB5AB52F81}"/>
              </a:ext>
            </a:extLst>
          </p:cNvPr>
          <p:cNvSpPr/>
          <p:nvPr/>
        </p:nvSpPr>
        <p:spPr>
          <a:xfrm>
            <a:off x="123380" y="930567"/>
            <a:ext cx="6638559" cy="674859"/>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sp>
        <p:nvSpPr>
          <p:cNvPr id="8" name="Rectangle 7">
            <a:extLst>
              <a:ext uri="{FF2B5EF4-FFF2-40B4-BE49-F238E27FC236}">
                <a16:creationId xmlns:a16="http://schemas.microsoft.com/office/drawing/2014/main" id="{140A7FBE-D506-B072-FA61-FE71E95701E1}"/>
              </a:ext>
            </a:extLst>
          </p:cNvPr>
          <p:cNvSpPr/>
          <p:nvPr/>
        </p:nvSpPr>
        <p:spPr>
          <a:xfrm>
            <a:off x="1750492" y="158948"/>
            <a:ext cx="5011447" cy="674859"/>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a:t>
            </a:r>
          </a:p>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Rocks and Minerals Escape Room</a:t>
            </a:r>
          </a:p>
        </p:txBody>
      </p:sp>
      <p:graphicFrame>
        <p:nvGraphicFramePr>
          <p:cNvPr id="22" name="Table 22">
            <a:extLst>
              <a:ext uri="{FF2B5EF4-FFF2-40B4-BE49-F238E27FC236}">
                <a16:creationId xmlns:a16="http://schemas.microsoft.com/office/drawing/2014/main" id="{6FA27756-0E96-84A2-D031-808B1B053154}"/>
              </a:ext>
            </a:extLst>
          </p:cNvPr>
          <p:cNvGraphicFramePr>
            <a:graphicFrameLocks noGrp="1"/>
          </p:cNvGraphicFramePr>
          <p:nvPr>
            <p:extLst>
              <p:ext uri="{D42A27DB-BD31-4B8C-83A1-F6EECF244321}">
                <p14:modId xmlns:p14="http://schemas.microsoft.com/office/powerpoint/2010/main" val="2395291043"/>
              </p:ext>
            </p:extLst>
          </p:nvPr>
        </p:nvGraphicFramePr>
        <p:xfrm>
          <a:off x="123379" y="1718165"/>
          <a:ext cx="6638560" cy="683549"/>
        </p:xfrm>
        <a:graphic>
          <a:graphicData uri="http://schemas.openxmlformats.org/drawingml/2006/table">
            <a:tbl>
              <a:tblPr firstRow="1" bandRow="1">
                <a:tableStyleId>{5C22544A-7EE6-4342-B048-85BDC9FD1C3A}</a:tableStyleId>
              </a:tblPr>
              <a:tblGrid>
                <a:gridCol w="767275">
                  <a:extLst>
                    <a:ext uri="{9D8B030D-6E8A-4147-A177-3AD203B41FA5}">
                      <a16:colId xmlns:a16="http://schemas.microsoft.com/office/drawing/2014/main" val="1728550321"/>
                    </a:ext>
                  </a:extLst>
                </a:gridCol>
                <a:gridCol w="838755">
                  <a:extLst>
                    <a:ext uri="{9D8B030D-6E8A-4147-A177-3AD203B41FA5}">
                      <a16:colId xmlns:a16="http://schemas.microsoft.com/office/drawing/2014/main" val="2192753669"/>
                    </a:ext>
                  </a:extLst>
                </a:gridCol>
                <a:gridCol w="838755">
                  <a:extLst>
                    <a:ext uri="{9D8B030D-6E8A-4147-A177-3AD203B41FA5}">
                      <a16:colId xmlns:a16="http://schemas.microsoft.com/office/drawing/2014/main" val="879377192"/>
                    </a:ext>
                  </a:extLst>
                </a:gridCol>
                <a:gridCol w="838755">
                  <a:extLst>
                    <a:ext uri="{9D8B030D-6E8A-4147-A177-3AD203B41FA5}">
                      <a16:colId xmlns:a16="http://schemas.microsoft.com/office/drawing/2014/main" val="1164569534"/>
                    </a:ext>
                  </a:extLst>
                </a:gridCol>
                <a:gridCol w="838755">
                  <a:extLst>
                    <a:ext uri="{9D8B030D-6E8A-4147-A177-3AD203B41FA5}">
                      <a16:colId xmlns:a16="http://schemas.microsoft.com/office/drawing/2014/main" val="764486885"/>
                    </a:ext>
                  </a:extLst>
                </a:gridCol>
                <a:gridCol w="838755">
                  <a:extLst>
                    <a:ext uri="{9D8B030D-6E8A-4147-A177-3AD203B41FA5}">
                      <a16:colId xmlns:a16="http://schemas.microsoft.com/office/drawing/2014/main" val="1127494174"/>
                    </a:ext>
                  </a:extLst>
                </a:gridCol>
                <a:gridCol w="838755">
                  <a:extLst>
                    <a:ext uri="{9D8B030D-6E8A-4147-A177-3AD203B41FA5}">
                      <a16:colId xmlns:a16="http://schemas.microsoft.com/office/drawing/2014/main" val="3200590939"/>
                    </a:ext>
                  </a:extLst>
                </a:gridCol>
                <a:gridCol w="838755">
                  <a:extLst>
                    <a:ext uri="{9D8B030D-6E8A-4147-A177-3AD203B41FA5}">
                      <a16:colId xmlns:a16="http://schemas.microsoft.com/office/drawing/2014/main" val="3551148409"/>
                    </a:ext>
                  </a:extLst>
                </a:gridCol>
              </a:tblGrid>
              <a:tr h="683549">
                <a:tc>
                  <a:txBody>
                    <a:bodyPr/>
                    <a:lstStyle/>
                    <a:p>
                      <a:pPr algn="ctr"/>
                      <a:r>
                        <a:rPr lang="en-US" b="1" dirty="0">
                          <a:solidFill>
                            <a:schemeClr val="tx1"/>
                          </a:solidFill>
                          <a:latin typeface="Arial Black" panose="020B0A04020102020204" pitchFamily="34" charset="0"/>
                          <a:cs typeface="Arial" panose="020B0604020202020204" pitchFamily="34" charset="0"/>
                        </a:rPr>
                        <a:t>TASK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524021"/>
                  </a:ext>
                </a:extLst>
              </a:tr>
            </a:tbl>
          </a:graphicData>
        </a:graphic>
      </p:graphicFrame>
      <p:sp>
        <p:nvSpPr>
          <p:cNvPr id="15" name="Rectangle 14">
            <a:extLst>
              <a:ext uri="{FF2B5EF4-FFF2-40B4-BE49-F238E27FC236}">
                <a16:creationId xmlns:a16="http://schemas.microsoft.com/office/drawing/2014/main" id="{71467873-49DC-8630-8B20-2B8B4702864F}"/>
              </a:ext>
            </a:extLst>
          </p:cNvPr>
          <p:cNvSpPr/>
          <p:nvPr/>
        </p:nvSpPr>
        <p:spPr>
          <a:xfrm>
            <a:off x="113017" y="2514453"/>
            <a:ext cx="889577" cy="612114"/>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graphicFrame>
        <p:nvGraphicFramePr>
          <p:cNvPr id="23" name="Table 19">
            <a:extLst>
              <a:ext uri="{FF2B5EF4-FFF2-40B4-BE49-F238E27FC236}">
                <a16:creationId xmlns:a16="http://schemas.microsoft.com/office/drawing/2014/main" id="{DD941DCA-5151-69A0-2FFC-8469CD9F9CDF}"/>
              </a:ext>
            </a:extLst>
          </p:cNvPr>
          <p:cNvGraphicFramePr>
            <a:graphicFrameLocks noGrp="1"/>
          </p:cNvGraphicFramePr>
          <p:nvPr>
            <p:extLst>
              <p:ext uri="{D42A27DB-BD31-4B8C-83A1-F6EECF244321}">
                <p14:modId xmlns:p14="http://schemas.microsoft.com/office/powerpoint/2010/main" val="3651515110"/>
              </p:ext>
            </p:extLst>
          </p:nvPr>
        </p:nvGraphicFramePr>
        <p:xfrm>
          <a:off x="113016" y="3120916"/>
          <a:ext cx="889579" cy="2394504"/>
        </p:xfrm>
        <a:graphic>
          <a:graphicData uri="http://schemas.openxmlformats.org/drawingml/2006/table">
            <a:tbl>
              <a:tblPr firstRow="1" bandRow="1">
                <a:tableStyleId>{0505E3EF-67EA-436B-97B2-0124C06EBD24}</a:tableStyleId>
              </a:tblPr>
              <a:tblGrid>
                <a:gridCol w="889579">
                  <a:extLst>
                    <a:ext uri="{9D8B030D-6E8A-4147-A177-3AD203B41FA5}">
                      <a16:colId xmlns:a16="http://schemas.microsoft.com/office/drawing/2014/main" val="702666132"/>
                    </a:ext>
                  </a:extLst>
                </a:gridCol>
              </a:tblGrid>
              <a:tr h="598626">
                <a:tc>
                  <a:txBody>
                    <a:bodyPr/>
                    <a:lstStyle/>
                    <a:p>
                      <a:pPr algn="ct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1200774"/>
                  </a:ext>
                </a:extLst>
              </a:tr>
              <a:tr h="598626">
                <a:tc>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531439"/>
                  </a:ext>
                </a:extLst>
              </a:tr>
              <a:tr h="598626">
                <a:tc>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819783"/>
                  </a:ext>
                </a:extLst>
              </a:tr>
              <a:tr h="598626">
                <a:tc>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4251366"/>
                  </a:ext>
                </a:extLst>
              </a:tr>
            </a:tbl>
          </a:graphicData>
        </a:graphic>
      </p:graphicFrame>
      <p:sp>
        <p:nvSpPr>
          <p:cNvPr id="24" name="Rectangle 23">
            <a:extLst>
              <a:ext uri="{FF2B5EF4-FFF2-40B4-BE49-F238E27FC236}">
                <a16:creationId xmlns:a16="http://schemas.microsoft.com/office/drawing/2014/main" id="{E6E8D985-668F-EA79-F86E-6E491D15F5D6}"/>
              </a:ext>
            </a:extLst>
          </p:cNvPr>
          <p:cNvSpPr/>
          <p:nvPr/>
        </p:nvSpPr>
        <p:spPr>
          <a:xfrm>
            <a:off x="113016" y="5608212"/>
            <a:ext cx="1599790" cy="1005373"/>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E7481E66-F5A5-CE68-6E51-3236F57541F1}"/>
              </a:ext>
            </a:extLst>
          </p:cNvPr>
          <p:cNvSpPr/>
          <p:nvPr/>
        </p:nvSpPr>
        <p:spPr>
          <a:xfrm>
            <a:off x="1656364" y="5608212"/>
            <a:ext cx="5024623" cy="10053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99D3A161-A821-6140-8343-7427F4591521}"/>
              </a:ext>
            </a:extLst>
          </p:cNvPr>
          <p:cNvSpPr/>
          <p:nvPr/>
        </p:nvSpPr>
        <p:spPr>
          <a:xfrm>
            <a:off x="1747768" y="2514453"/>
            <a:ext cx="4950776" cy="354285"/>
          </a:xfrm>
          <a:prstGeom prst="rect">
            <a:avLst/>
          </a:prstGeom>
          <a:solidFill>
            <a:srgbClr val="E6E7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a:t>
            </a:r>
          </a:p>
        </p:txBody>
      </p:sp>
      <p:graphicFrame>
        <p:nvGraphicFramePr>
          <p:cNvPr id="10" name="Table 21">
            <a:extLst>
              <a:ext uri="{FF2B5EF4-FFF2-40B4-BE49-F238E27FC236}">
                <a16:creationId xmlns:a16="http://schemas.microsoft.com/office/drawing/2014/main" id="{25EA9AF8-957C-89D0-7B0A-12F14D6158CD}"/>
              </a:ext>
            </a:extLst>
          </p:cNvPr>
          <p:cNvGraphicFramePr>
            <a:graphicFrameLocks noGrp="1"/>
          </p:cNvGraphicFramePr>
          <p:nvPr>
            <p:extLst>
              <p:ext uri="{D42A27DB-BD31-4B8C-83A1-F6EECF244321}">
                <p14:modId xmlns:p14="http://schemas.microsoft.com/office/powerpoint/2010/main" val="125494042"/>
              </p:ext>
            </p:extLst>
          </p:nvPr>
        </p:nvGraphicFramePr>
        <p:xfrm>
          <a:off x="1747768" y="2874786"/>
          <a:ext cx="4939764" cy="2199350"/>
        </p:xfrm>
        <a:graphic>
          <a:graphicData uri="http://schemas.openxmlformats.org/drawingml/2006/table">
            <a:tbl>
              <a:tblPr firstRow="1" bandRow="1">
                <a:tableStyleId>{0505E3EF-67EA-436B-97B2-0124C06EBD24}</a:tableStyleId>
              </a:tblPr>
              <a:tblGrid>
                <a:gridCol w="355924">
                  <a:extLst>
                    <a:ext uri="{9D8B030D-6E8A-4147-A177-3AD203B41FA5}">
                      <a16:colId xmlns:a16="http://schemas.microsoft.com/office/drawing/2014/main" val="2816310200"/>
                    </a:ext>
                  </a:extLst>
                </a:gridCol>
                <a:gridCol w="572980">
                  <a:extLst>
                    <a:ext uri="{9D8B030D-6E8A-4147-A177-3AD203B41FA5}">
                      <a16:colId xmlns:a16="http://schemas.microsoft.com/office/drawing/2014/main" val="3035839712"/>
                    </a:ext>
                  </a:extLst>
                </a:gridCol>
                <a:gridCol w="572980">
                  <a:extLst>
                    <a:ext uri="{9D8B030D-6E8A-4147-A177-3AD203B41FA5}">
                      <a16:colId xmlns:a16="http://schemas.microsoft.com/office/drawing/2014/main" val="3155127702"/>
                    </a:ext>
                  </a:extLst>
                </a:gridCol>
                <a:gridCol w="572980">
                  <a:extLst>
                    <a:ext uri="{9D8B030D-6E8A-4147-A177-3AD203B41FA5}">
                      <a16:colId xmlns:a16="http://schemas.microsoft.com/office/drawing/2014/main" val="2479553585"/>
                    </a:ext>
                  </a:extLst>
                </a:gridCol>
                <a:gridCol w="572980">
                  <a:extLst>
                    <a:ext uri="{9D8B030D-6E8A-4147-A177-3AD203B41FA5}">
                      <a16:colId xmlns:a16="http://schemas.microsoft.com/office/drawing/2014/main" val="3214640109"/>
                    </a:ext>
                  </a:extLst>
                </a:gridCol>
                <a:gridCol w="572980">
                  <a:extLst>
                    <a:ext uri="{9D8B030D-6E8A-4147-A177-3AD203B41FA5}">
                      <a16:colId xmlns:a16="http://schemas.microsoft.com/office/drawing/2014/main" val="3394662713"/>
                    </a:ext>
                  </a:extLst>
                </a:gridCol>
                <a:gridCol w="572980">
                  <a:extLst>
                    <a:ext uri="{9D8B030D-6E8A-4147-A177-3AD203B41FA5}">
                      <a16:colId xmlns:a16="http://schemas.microsoft.com/office/drawing/2014/main" val="3590227478"/>
                    </a:ext>
                  </a:extLst>
                </a:gridCol>
                <a:gridCol w="572980">
                  <a:extLst>
                    <a:ext uri="{9D8B030D-6E8A-4147-A177-3AD203B41FA5}">
                      <a16:colId xmlns:a16="http://schemas.microsoft.com/office/drawing/2014/main" val="2773761275"/>
                    </a:ext>
                  </a:extLst>
                </a:gridCol>
                <a:gridCol w="572980">
                  <a:extLst>
                    <a:ext uri="{9D8B030D-6E8A-4147-A177-3AD203B41FA5}">
                      <a16:colId xmlns:a16="http://schemas.microsoft.com/office/drawing/2014/main" val="1486387081"/>
                    </a:ext>
                  </a:extLst>
                </a:gridCol>
              </a:tblGrid>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08487406"/>
                  </a:ext>
                </a:extLst>
              </a:tr>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58101897"/>
                  </a:ext>
                </a:extLst>
              </a:tr>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908467390"/>
                  </a:ext>
                </a:extLst>
              </a:tr>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71039823"/>
                  </a:ext>
                </a:extLst>
              </a:tr>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extLst>
                  <a:ext uri="{0D108BD9-81ED-4DB2-BD59-A6C34878D82A}">
                    <a16:rowId xmlns:a16="http://schemas.microsoft.com/office/drawing/2014/main" val="999178084"/>
                  </a:ext>
                </a:extLst>
              </a:tr>
            </a:tbl>
          </a:graphicData>
        </a:graphic>
      </p:graphicFrame>
      <p:graphicFrame>
        <p:nvGraphicFramePr>
          <p:cNvPr id="12" name="Table 22">
            <a:extLst>
              <a:ext uri="{FF2B5EF4-FFF2-40B4-BE49-F238E27FC236}">
                <a16:creationId xmlns:a16="http://schemas.microsoft.com/office/drawing/2014/main" id="{F22989C7-8A21-55EC-37E3-08C6DCB8C8E7}"/>
              </a:ext>
            </a:extLst>
          </p:cNvPr>
          <p:cNvGraphicFramePr>
            <a:graphicFrameLocks noGrp="1"/>
          </p:cNvGraphicFramePr>
          <p:nvPr>
            <p:extLst>
              <p:ext uri="{D42A27DB-BD31-4B8C-83A1-F6EECF244321}">
                <p14:modId xmlns:p14="http://schemas.microsoft.com/office/powerpoint/2010/main" val="3762847915"/>
              </p:ext>
            </p:extLst>
          </p:nvPr>
        </p:nvGraphicFramePr>
        <p:xfrm>
          <a:off x="1747768" y="5069558"/>
          <a:ext cx="4939763" cy="457200"/>
        </p:xfrm>
        <a:graphic>
          <a:graphicData uri="http://schemas.openxmlformats.org/drawingml/2006/table">
            <a:tbl>
              <a:tblPr firstRow="1" bandRow="1">
                <a:tableStyleId>{5C22544A-7EE6-4342-B048-85BDC9FD1C3A}</a:tableStyleId>
              </a:tblPr>
              <a:tblGrid>
                <a:gridCol w="687983">
                  <a:extLst>
                    <a:ext uri="{9D8B030D-6E8A-4147-A177-3AD203B41FA5}">
                      <a16:colId xmlns:a16="http://schemas.microsoft.com/office/drawing/2014/main" val="1728550321"/>
                    </a:ext>
                  </a:extLst>
                </a:gridCol>
                <a:gridCol w="853578">
                  <a:extLst>
                    <a:ext uri="{9D8B030D-6E8A-4147-A177-3AD203B41FA5}">
                      <a16:colId xmlns:a16="http://schemas.microsoft.com/office/drawing/2014/main" val="2192753669"/>
                    </a:ext>
                  </a:extLst>
                </a:gridCol>
                <a:gridCol w="859278">
                  <a:extLst>
                    <a:ext uri="{9D8B030D-6E8A-4147-A177-3AD203B41FA5}">
                      <a16:colId xmlns:a16="http://schemas.microsoft.com/office/drawing/2014/main" val="879377192"/>
                    </a:ext>
                  </a:extLst>
                </a:gridCol>
                <a:gridCol w="840568">
                  <a:extLst>
                    <a:ext uri="{9D8B030D-6E8A-4147-A177-3AD203B41FA5}">
                      <a16:colId xmlns:a16="http://schemas.microsoft.com/office/drawing/2014/main" val="1164569534"/>
                    </a:ext>
                  </a:extLst>
                </a:gridCol>
                <a:gridCol w="843421">
                  <a:extLst>
                    <a:ext uri="{9D8B030D-6E8A-4147-A177-3AD203B41FA5}">
                      <a16:colId xmlns:a16="http://schemas.microsoft.com/office/drawing/2014/main" val="764486885"/>
                    </a:ext>
                  </a:extLst>
                </a:gridCol>
                <a:gridCol w="854935">
                  <a:extLst>
                    <a:ext uri="{9D8B030D-6E8A-4147-A177-3AD203B41FA5}">
                      <a16:colId xmlns:a16="http://schemas.microsoft.com/office/drawing/2014/main" val="1127494174"/>
                    </a:ext>
                  </a:extLst>
                </a:gridCol>
              </a:tblGrid>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524021"/>
                  </a:ext>
                </a:extLst>
              </a:tr>
            </a:tbl>
          </a:graphicData>
        </a:graphic>
      </p:graphicFrame>
      <p:pic>
        <p:nvPicPr>
          <p:cNvPr id="29" name="Graphic 28" descr="Magnifying glass outline">
            <a:extLst>
              <a:ext uri="{FF2B5EF4-FFF2-40B4-BE49-F238E27FC236}">
                <a16:creationId xmlns:a16="http://schemas.microsoft.com/office/drawing/2014/main" id="{DA7B51CA-0753-5CAE-9858-1F2D573330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5869" y="3686912"/>
            <a:ext cx="914400" cy="914400"/>
          </a:xfrm>
          <a:prstGeom prst="rect">
            <a:avLst/>
          </a:prstGeom>
        </p:spPr>
      </p:pic>
      <p:pic>
        <p:nvPicPr>
          <p:cNvPr id="34" name="Graphic 33" descr="Lock outline">
            <a:extLst>
              <a:ext uri="{FF2B5EF4-FFF2-40B4-BE49-F238E27FC236}">
                <a16:creationId xmlns:a16="http://schemas.microsoft.com/office/drawing/2014/main" id="{5ED268E9-4BB8-504B-0050-A1FD5525D5F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7098" t="11328" r="26547" b="56645"/>
          <a:stretch/>
        </p:blipFill>
        <p:spPr>
          <a:xfrm>
            <a:off x="8759535" y="5766297"/>
            <a:ext cx="581507" cy="401777"/>
          </a:xfrm>
          <a:prstGeom prst="rect">
            <a:avLst/>
          </a:prstGeom>
        </p:spPr>
      </p:pic>
      <p:sp>
        <p:nvSpPr>
          <p:cNvPr id="16" name="TextBox 15">
            <a:extLst>
              <a:ext uri="{FF2B5EF4-FFF2-40B4-BE49-F238E27FC236}">
                <a16:creationId xmlns:a16="http://schemas.microsoft.com/office/drawing/2014/main" id="{986275EF-95CF-B995-927D-81203E3C3CD6}"/>
              </a:ext>
            </a:extLst>
          </p:cNvPr>
          <p:cNvSpPr txBox="1"/>
          <p:nvPr/>
        </p:nvSpPr>
        <p:spPr>
          <a:xfrm>
            <a:off x="1739104" y="5586188"/>
            <a:ext cx="5005880" cy="1027397"/>
          </a:xfrm>
          <a:prstGeom prst="rect">
            <a:avLst/>
          </a:prstGeom>
          <a:noFill/>
        </p:spPr>
        <p:txBody>
          <a:bodyPr wrap="square" rtlCol="0">
            <a:spAutoFit/>
          </a:bodyPr>
          <a:lstStyle/>
          <a:p>
            <a:pPr>
              <a:lnSpc>
                <a:spcPct val="150000"/>
              </a:lnSpc>
            </a:pPr>
            <a:r>
              <a:rPr lang="en-US" sz="1400" b="1" dirty="0">
                <a:latin typeface="Open Sans" panose="020B0606030504020204" pitchFamily="34" charset="0"/>
                <a:ea typeface="Open Sans" panose="020B0606030504020204" pitchFamily="34" charset="0"/>
                <a:cs typeface="Open Sans" panose="020B0606030504020204" pitchFamily="34" charset="0"/>
              </a:rPr>
              <a:t>SECRET QUOTE</a:t>
            </a:r>
            <a:r>
              <a:rPr lang="en-US" sz="1400" dirty="0">
                <a:latin typeface="Open Sans" panose="020B0606030504020204" pitchFamily="34" charset="0"/>
                <a:ea typeface="Open Sans" panose="020B0606030504020204" pitchFamily="34" charset="0"/>
                <a:cs typeface="Open Sans" panose="020B0606030504020204" pitchFamily="34" charset="0"/>
              </a:rPr>
              <a:t>: “__________________________________________</a:t>
            </a:r>
          </a:p>
          <a:p>
            <a:pPr>
              <a:lnSpc>
                <a:spcPct val="150000"/>
              </a:lnSpc>
            </a:pPr>
            <a:r>
              <a:rPr lang="en-US" sz="1400" dirty="0">
                <a:latin typeface="Open Sans" panose="020B0606030504020204" pitchFamily="34" charset="0"/>
                <a:ea typeface="Open Sans" panose="020B0606030504020204" pitchFamily="34" charset="0"/>
                <a:cs typeface="Open Sans" panose="020B0606030504020204" pitchFamily="34" charset="0"/>
              </a:rPr>
              <a:t>___________________________________________________________”.</a:t>
            </a:r>
          </a:p>
          <a:p>
            <a:pPr algn="r">
              <a:lnSpc>
                <a:spcPct val="150000"/>
              </a:lnSpc>
            </a:pPr>
            <a:r>
              <a:rPr lang="en-US" sz="1400" dirty="0">
                <a:latin typeface="Open Sans" panose="020B0606030504020204" pitchFamily="34" charset="0"/>
                <a:ea typeface="Open Sans" panose="020B0606030504020204" pitchFamily="34" charset="0"/>
                <a:cs typeface="Open Sans" panose="020B0606030504020204" pitchFamily="34" charset="0"/>
              </a:rPr>
              <a:t>				-___________________________________</a:t>
            </a:r>
          </a:p>
        </p:txBody>
      </p:sp>
      <p:pic>
        <p:nvPicPr>
          <p:cNvPr id="25" name="Graphic 24" descr="Lock outline">
            <a:extLst>
              <a:ext uri="{FF2B5EF4-FFF2-40B4-BE49-F238E27FC236}">
                <a16:creationId xmlns:a16="http://schemas.microsoft.com/office/drawing/2014/main" id="{9800EB69-968D-31D6-9598-7F7DAF683C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950" y="4088596"/>
            <a:ext cx="914400" cy="914400"/>
          </a:xfrm>
          <a:prstGeom prst="rect">
            <a:avLst/>
          </a:prstGeom>
        </p:spPr>
      </p:pic>
      <p:pic>
        <p:nvPicPr>
          <p:cNvPr id="28" name="Graphic 27" descr="Old Key outline">
            <a:extLst>
              <a:ext uri="{FF2B5EF4-FFF2-40B4-BE49-F238E27FC236}">
                <a16:creationId xmlns:a16="http://schemas.microsoft.com/office/drawing/2014/main" id="{BF05EDCF-C023-62ED-6004-ECE8D8F833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913355">
            <a:off x="890972" y="2929021"/>
            <a:ext cx="914400" cy="914400"/>
          </a:xfrm>
          <a:prstGeom prst="rect">
            <a:avLst/>
          </a:prstGeom>
        </p:spPr>
      </p:pic>
      <p:graphicFrame>
        <p:nvGraphicFramePr>
          <p:cNvPr id="13" name="Table 12">
            <a:extLst>
              <a:ext uri="{FF2B5EF4-FFF2-40B4-BE49-F238E27FC236}">
                <a16:creationId xmlns:a16="http://schemas.microsoft.com/office/drawing/2014/main" id="{8D71C20E-3D79-D171-0DBA-0C6ED21C487A}"/>
              </a:ext>
            </a:extLst>
          </p:cNvPr>
          <p:cNvGraphicFramePr>
            <a:graphicFrameLocks noGrp="1"/>
          </p:cNvGraphicFramePr>
          <p:nvPr>
            <p:extLst>
              <p:ext uri="{D42A27DB-BD31-4B8C-83A1-F6EECF244321}">
                <p14:modId xmlns:p14="http://schemas.microsoft.com/office/powerpoint/2010/main" val="3400527567"/>
              </p:ext>
            </p:extLst>
          </p:nvPr>
        </p:nvGraphicFramePr>
        <p:xfrm>
          <a:off x="124032" y="7043454"/>
          <a:ext cx="6574512" cy="1580416"/>
        </p:xfrm>
        <a:graphic>
          <a:graphicData uri="http://schemas.openxmlformats.org/drawingml/2006/table">
            <a:tbl>
              <a:tblPr firstRow="1" bandRow="1">
                <a:tableStyleId>{5C22544A-7EE6-4342-B048-85BDC9FD1C3A}</a:tableStyleId>
              </a:tblPr>
              <a:tblGrid>
                <a:gridCol w="547876">
                  <a:extLst>
                    <a:ext uri="{9D8B030D-6E8A-4147-A177-3AD203B41FA5}">
                      <a16:colId xmlns:a16="http://schemas.microsoft.com/office/drawing/2014/main" val="3187290234"/>
                    </a:ext>
                  </a:extLst>
                </a:gridCol>
                <a:gridCol w="547876">
                  <a:extLst>
                    <a:ext uri="{9D8B030D-6E8A-4147-A177-3AD203B41FA5}">
                      <a16:colId xmlns:a16="http://schemas.microsoft.com/office/drawing/2014/main" val="4284493762"/>
                    </a:ext>
                  </a:extLst>
                </a:gridCol>
                <a:gridCol w="547876">
                  <a:extLst>
                    <a:ext uri="{9D8B030D-6E8A-4147-A177-3AD203B41FA5}">
                      <a16:colId xmlns:a16="http://schemas.microsoft.com/office/drawing/2014/main" val="1201227996"/>
                    </a:ext>
                  </a:extLst>
                </a:gridCol>
                <a:gridCol w="547876">
                  <a:extLst>
                    <a:ext uri="{9D8B030D-6E8A-4147-A177-3AD203B41FA5}">
                      <a16:colId xmlns:a16="http://schemas.microsoft.com/office/drawing/2014/main" val="3791598841"/>
                    </a:ext>
                  </a:extLst>
                </a:gridCol>
                <a:gridCol w="547876">
                  <a:extLst>
                    <a:ext uri="{9D8B030D-6E8A-4147-A177-3AD203B41FA5}">
                      <a16:colId xmlns:a16="http://schemas.microsoft.com/office/drawing/2014/main" val="1638400813"/>
                    </a:ext>
                  </a:extLst>
                </a:gridCol>
                <a:gridCol w="547876">
                  <a:extLst>
                    <a:ext uri="{9D8B030D-6E8A-4147-A177-3AD203B41FA5}">
                      <a16:colId xmlns:a16="http://schemas.microsoft.com/office/drawing/2014/main" val="3140308101"/>
                    </a:ext>
                  </a:extLst>
                </a:gridCol>
                <a:gridCol w="547876">
                  <a:extLst>
                    <a:ext uri="{9D8B030D-6E8A-4147-A177-3AD203B41FA5}">
                      <a16:colId xmlns:a16="http://schemas.microsoft.com/office/drawing/2014/main" val="2001054869"/>
                    </a:ext>
                  </a:extLst>
                </a:gridCol>
                <a:gridCol w="547876">
                  <a:extLst>
                    <a:ext uri="{9D8B030D-6E8A-4147-A177-3AD203B41FA5}">
                      <a16:colId xmlns:a16="http://schemas.microsoft.com/office/drawing/2014/main" val="1347953678"/>
                    </a:ext>
                  </a:extLst>
                </a:gridCol>
                <a:gridCol w="547876">
                  <a:extLst>
                    <a:ext uri="{9D8B030D-6E8A-4147-A177-3AD203B41FA5}">
                      <a16:colId xmlns:a16="http://schemas.microsoft.com/office/drawing/2014/main" val="3176199554"/>
                    </a:ext>
                  </a:extLst>
                </a:gridCol>
                <a:gridCol w="547876">
                  <a:extLst>
                    <a:ext uri="{9D8B030D-6E8A-4147-A177-3AD203B41FA5}">
                      <a16:colId xmlns:a16="http://schemas.microsoft.com/office/drawing/2014/main" val="3452410961"/>
                    </a:ext>
                  </a:extLst>
                </a:gridCol>
                <a:gridCol w="547876">
                  <a:extLst>
                    <a:ext uri="{9D8B030D-6E8A-4147-A177-3AD203B41FA5}">
                      <a16:colId xmlns:a16="http://schemas.microsoft.com/office/drawing/2014/main" val="1698114901"/>
                    </a:ext>
                  </a:extLst>
                </a:gridCol>
                <a:gridCol w="547876">
                  <a:extLst>
                    <a:ext uri="{9D8B030D-6E8A-4147-A177-3AD203B41FA5}">
                      <a16:colId xmlns:a16="http://schemas.microsoft.com/office/drawing/2014/main" val="706257409"/>
                    </a:ext>
                  </a:extLst>
                </a:gridCol>
              </a:tblGrid>
              <a:tr h="395104">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7628171"/>
                  </a:ext>
                </a:extLst>
              </a:tr>
              <a:tr h="3951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81327709"/>
                  </a:ext>
                </a:extLst>
              </a:tr>
              <a:tr h="395104">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extLst>
                  <a:ext uri="{0D108BD9-81ED-4DB2-BD59-A6C34878D82A}">
                    <a16:rowId xmlns:a16="http://schemas.microsoft.com/office/drawing/2014/main" val="1509520706"/>
                  </a:ext>
                </a:extLst>
              </a:tr>
              <a:tr h="3951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514196390"/>
                  </a:ext>
                </a:extLst>
              </a:tr>
            </a:tbl>
          </a:graphicData>
        </a:graphic>
      </p:graphicFrame>
      <p:sp>
        <p:nvSpPr>
          <p:cNvPr id="17" name="Rectangle 16">
            <a:extLst>
              <a:ext uri="{FF2B5EF4-FFF2-40B4-BE49-F238E27FC236}">
                <a16:creationId xmlns:a16="http://schemas.microsoft.com/office/drawing/2014/main" id="{4238DD3E-FB44-B220-36BB-BF5196C6B992}"/>
              </a:ext>
            </a:extLst>
          </p:cNvPr>
          <p:cNvSpPr/>
          <p:nvPr/>
        </p:nvSpPr>
        <p:spPr>
          <a:xfrm>
            <a:off x="113016" y="6699283"/>
            <a:ext cx="6574512" cy="344171"/>
          </a:xfrm>
          <a:prstGeom prst="rect">
            <a:avLst/>
          </a:prstGeom>
          <a:solidFill>
            <a:srgbClr val="E6E7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a:t>
            </a:r>
          </a:p>
        </p:txBody>
      </p:sp>
      <p:sp>
        <p:nvSpPr>
          <p:cNvPr id="18" name="TextBox 17">
            <a:extLst>
              <a:ext uri="{FF2B5EF4-FFF2-40B4-BE49-F238E27FC236}">
                <a16:creationId xmlns:a16="http://schemas.microsoft.com/office/drawing/2014/main" id="{8B1362AC-0426-06FE-9188-EE5488C37F06}"/>
              </a:ext>
            </a:extLst>
          </p:cNvPr>
          <p:cNvSpPr txBox="1"/>
          <p:nvPr/>
        </p:nvSpPr>
        <p:spPr>
          <a:xfrm>
            <a:off x="821780" y="8711232"/>
            <a:ext cx="5241758"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UNSCRAMBLED WORD: ___ ___ ___ ___ ___ ___ ___</a:t>
            </a:r>
          </a:p>
        </p:txBody>
      </p:sp>
    </p:spTree>
    <p:extLst>
      <p:ext uri="{BB962C8B-B14F-4D97-AF65-F5344CB8AC3E}">
        <p14:creationId xmlns:p14="http://schemas.microsoft.com/office/powerpoint/2010/main" val="3368409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CDFAE-34BC-5651-5A47-152A66058AA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A7C2DFB-CFEE-7752-7168-BA7211BFEAE3}"/>
              </a:ext>
            </a:extLst>
          </p:cNvPr>
          <p:cNvSpPr/>
          <p:nvPr/>
        </p:nvSpPr>
        <p:spPr>
          <a:xfrm>
            <a:off x="122412" y="150260"/>
            <a:ext cx="1512856" cy="683548"/>
          </a:xfrm>
          <a:prstGeom prst="rect">
            <a:avLst/>
          </a:prstGeom>
          <a:solidFill>
            <a:srgbClr val="DC44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ANSWER </a:t>
            </a:r>
          </a:p>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a:t>
            </a:r>
          </a:p>
        </p:txBody>
      </p:sp>
      <p:sp>
        <p:nvSpPr>
          <p:cNvPr id="7" name="Rectangle 6">
            <a:extLst>
              <a:ext uri="{FF2B5EF4-FFF2-40B4-BE49-F238E27FC236}">
                <a16:creationId xmlns:a16="http://schemas.microsoft.com/office/drawing/2014/main" id="{2B688CA9-C392-6AC9-CDB7-672A96B2300C}"/>
              </a:ext>
            </a:extLst>
          </p:cNvPr>
          <p:cNvSpPr/>
          <p:nvPr/>
        </p:nvSpPr>
        <p:spPr>
          <a:xfrm>
            <a:off x="123380" y="930567"/>
            <a:ext cx="6638559" cy="674859"/>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sp>
        <p:nvSpPr>
          <p:cNvPr id="8" name="Rectangle 7">
            <a:extLst>
              <a:ext uri="{FF2B5EF4-FFF2-40B4-BE49-F238E27FC236}">
                <a16:creationId xmlns:a16="http://schemas.microsoft.com/office/drawing/2014/main" id="{4CCC58B4-F6A1-ECA9-3B0A-D125D1E4DEC5}"/>
              </a:ext>
            </a:extLst>
          </p:cNvPr>
          <p:cNvSpPr/>
          <p:nvPr/>
        </p:nvSpPr>
        <p:spPr>
          <a:xfrm>
            <a:off x="1750492" y="158948"/>
            <a:ext cx="5011447" cy="674859"/>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Presents: National Geographic Kids</a:t>
            </a:r>
          </a:p>
          <a:p>
            <a:pPr algn="ct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Rocks and Minerals Escape Room</a:t>
            </a:r>
          </a:p>
        </p:txBody>
      </p:sp>
      <p:graphicFrame>
        <p:nvGraphicFramePr>
          <p:cNvPr id="22" name="Table 22">
            <a:extLst>
              <a:ext uri="{FF2B5EF4-FFF2-40B4-BE49-F238E27FC236}">
                <a16:creationId xmlns:a16="http://schemas.microsoft.com/office/drawing/2014/main" id="{622BF1FD-1762-A5D5-1F09-5014157E72C6}"/>
              </a:ext>
            </a:extLst>
          </p:cNvPr>
          <p:cNvGraphicFramePr>
            <a:graphicFrameLocks noGrp="1"/>
          </p:cNvGraphicFramePr>
          <p:nvPr/>
        </p:nvGraphicFramePr>
        <p:xfrm>
          <a:off x="123379" y="1718165"/>
          <a:ext cx="6638560" cy="683549"/>
        </p:xfrm>
        <a:graphic>
          <a:graphicData uri="http://schemas.openxmlformats.org/drawingml/2006/table">
            <a:tbl>
              <a:tblPr firstRow="1" bandRow="1">
                <a:tableStyleId>{5C22544A-7EE6-4342-B048-85BDC9FD1C3A}</a:tableStyleId>
              </a:tblPr>
              <a:tblGrid>
                <a:gridCol w="767275">
                  <a:extLst>
                    <a:ext uri="{9D8B030D-6E8A-4147-A177-3AD203B41FA5}">
                      <a16:colId xmlns:a16="http://schemas.microsoft.com/office/drawing/2014/main" val="1728550321"/>
                    </a:ext>
                  </a:extLst>
                </a:gridCol>
                <a:gridCol w="838755">
                  <a:extLst>
                    <a:ext uri="{9D8B030D-6E8A-4147-A177-3AD203B41FA5}">
                      <a16:colId xmlns:a16="http://schemas.microsoft.com/office/drawing/2014/main" val="2192753669"/>
                    </a:ext>
                  </a:extLst>
                </a:gridCol>
                <a:gridCol w="838755">
                  <a:extLst>
                    <a:ext uri="{9D8B030D-6E8A-4147-A177-3AD203B41FA5}">
                      <a16:colId xmlns:a16="http://schemas.microsoft.com/office/drawing/2014/main" val="879377192"/>
                    </a:ext>
                  </a:extLst>
                </a:gridCol>
                <a:gridCol w="838755">
                  <a:extLst>
                    <a:ext uri="{9D8B030D-6E8A-4147-A177-3AD203B41FA5}">
                      <a16:colId xmlns:a16="http://schemas.microsoft.com/office/drawing/2014/main" val="1164569534"/>
                    </a:ext>
                  </a:extLst>
                </a:gridCol>
                <a:gridCol w="838755">
                  <a:extLst>
                    <a:ext uri="{9D8B030D-6E8A-4147-A177-3AD203B41FA5}">
                      <a16:colId xmlns:a16="http://schemas.microsoft.com/office/drawing/2014/main" val="764486885"/>
                    </a:ext>
                  </a:extLst>
                </a:gridCol>
                <a:gridCol w="838755">
                  <a:extLst>
                    <a:ext uri="{9D8B030D-6E8A-4147-A177-3AD203B41FA5}">
                      <a16:colId xmlns:a16="http://schemas.microsoft.com/office/drawing/2014/main" val="1127494174"/>
                    </a:ext>
                  </a:extLst>
                </a:gridCol>
                <a:gridCol w="838755">
                  <a:extLst>
                    <a:ext uri="{9D8B030D-6E8A-4147-A177-3AD203B41FA5}">
                      <a16:colId xmlns:a16="http://schemas.microsoft.com/office/drawing/2014/main" val="3200590939"/>
                    </a:ext>
                  </a:extLst>
                </a:gridCol>
                <a:gridCol w="838755">
                  <a:extLst>
                    <a:ext uri="{9D8B030D-6E8A-4147-A177-3AD203B41FA5}">
                      <a16:colId xmlns:a16="http://schemas.microsoft.com/office/drawing/2014/main" val="3551148409"/>
                    </a:ext>
                  </a:extLst>
                </a:gridCol>
              </a:tblGrid>
              <a:tr h="683549">
                <a:tc>
                  <a:txBody>
                    <a:bodyPr/>
                    <a:lstStyle/>
                    <a:p>
                      <a:pPr algn="ctr"/>
                      <a:r>
                        <a:rPr lang="en-US" b="1" dirty="0">
                          <a:solidFill>
                            <a:schemeClr val="tx1"/>
                          </a:solidFill>
                          <a:latin typeface="Arial Black" panose="020B0A04020102020204" pitchFamily="34" charset="0"/>
                          <a:cs typeface="Arial" panose="020B0604020202020204" pitchFamily="34" charset="0"/>
                        </a:rPr>
                        <a:t>TASK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524021"/>
                  </a:ext>
                </a:extLst>
              </a:tr>
            </a:tbl>
          </a:graphicData>
        </a:graphic>
      </p:graphicFrame>
      <p:sp>
        <p:nvSpPr>
          <p:cNvPr id="15" name="Rectangle 14">
            <a:extLst>
              <a:ext uri="{FF2B5EF4-FFF2-40B4-BE49-F238E27FC236}">
                <a16:creationId xmlns:a16="http://schemas.microsoft.com/office/drawing/2014/main" id="{075B3497-C540-78E7-8554-6FE78BF28CE1}"/>
              </a:ext>
            </a:extLst>
          </p:cNvPr>
          <p:cNvSpPr/>
          <p:nvPr/>
        </p:nvSpPr>
        <p:spPr>
          <a:xfrm>
            <a:off x="113017" y="2514453"/>
            <a:ext cx="889577" cy="612114"/>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graphicFrame>
        <p:nvGraphicFramePr>
          <p:cNvPr id="23" name="Table 19">
            <a:extLst>
              <a:ext uri="{FF2B5EF4-FFF2-40B4-BE49-F238E27FC236}">
                <a16:creationId xmlns:a16="http://schemas.microsoft.com/office/drawing/2014/main" id="{74D18E92-BC90-1B6B-D6C8-2FF56A56AC35}"/>
              </a:ext>
            </a:extLst>
          </p:cNvPr>
          <p:cNvGraphicFramePr>
            <a:graphicFrameLocks noGrp="1"/>
          </p:cNvGraphicFramePr>
          <p:nvPr/>
        </p:nvGraphicFramePr>
        <p:xfrm>
          <a:off x="113016" y="3120916"/>
          <a:ext cx="889579" cy="2394504"/>
        </p:xfrm>
        <a:graphic>
          <a:graphicData uri="http://schemas.openxmlformats.org/drawingml/2006/table">
            <a:tbl>
              <a:tblPr firstRow="1" bandRow="1">
                <a:tableStyleId>{0505E3EF-67EA-436B-97B2-0124C06EBD24}</a:tableStyleId>
              </a:tblPr>
              <a:tblGrid>
                <a:gridCol w="889579">
                  <a:extLst>
                    <a:ext uri="{9D8B030D-6E8A-4147-A177-3AD203B41FA5}">
                      <a16:colId xmlns:a16="http://schemas.microsoft.com/office/drawing/2014/main" val="702666132"/>
                    </a:ext>
                  </a:extLst>
                </a:gridCol>
              </a:tblGrid>
              <a:tr h="598626">
                <a:tc>
                  <a:txBody>
                    <a:bodyPr/>
                    <a:lstStyle/>
                    <a:p>
                      <a:pPr algn="ctr"/>
                      <a:r>
                        <a:rPr lang="en-US" sz="3200" dirty="0"/>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1200774"/>
                  </a:ext>
                </a:extLst>
              </a:tr>
              <a:tr h="598626">
                <a:tc>
                  <a:txBody>
                    <a:bodyPr/>
                    <a:lstStyle/>
                    <a:p>
                      <a:pPr algn="ctr"/>
                      <a:r>
                        <a:rPr lang="en-US" sz="3200" b="1" dirty="0"/>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531439"/>
                  </a:ext>
                </a:extLst>
              </a:tr>
              <a:tr h="598626">
                <a:tc>
                  <a:txBody>
                    <a:bodyPr/>
                    <a:lstStyle/>
                    <a:p>
                      <a:pPr algn="ctr"/>
                      <a:r>
                        <a:rPr lang="en-US" sz="3200" b="1" dirty="0"/>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819783"/>
                  </a:ext>
                </a:extLst>
              </a:tr>
              <a:tr h="598626">
                <a:tc>
                  <a:txBody>
                    <a:bodyPr/>
                    <a:lstStyle/>
                    <a:p>
                      <a:pPr algn="ctr"/>
                      <a:r>
                        <a:rPr lang="en-US" sz="3200" b="1" dirty="0"/>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4251366"/>
                  </a:ext>
                </a:extLst>
              </a:tr>
            </a:tbl>
          </a:graphicData>
        </a:graphic>
      </p:graphicFrame>
      <p:sp>
        <p:nvSpPr>
          <p:cNvPr id="24" name="Rectangle 23">
            <a:extLst>
              <a:ext uri="{FF2B5EF4-FFF2-40B4-BE49-F238E27FC236}">
                <a16:creationId xmlns:a16="http://schemas.microsoft.com/office/drawing/2014/main" id="{E18D0200-4310-3202-4314-DC3A65ADBDDF}"/>
              </a:ext>
            </a:extLst>
          </p:cNvPr>
          <p:cNvSpPr/>
          <p:nvPr/>
        </p:nvSpPr>
        <p:spPr>
          <a:xfrm>
            <a:off x="113016" y="5608212"/>
            <a:ext cx="1599790" cy="1005373"/>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05A7207F-0250-1A8F-26DB-89A3EBDBF07B}"/>
              </a:ext>
            </a:extLst>
          </p:cNvPr>
          <p:cNvSpPr/>
          <p:nvPr/>
        </p:nvSpPr>
        <p:spPr>
          <a:xfrm>
            <a:off x="1656364" y="5608212"/>
            <a:ext cx="5024623" cy="10053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E12F491A-981B-7B2D-E122-1D3C998C070D}"/>
              </a:ext>
            </a:extLst>
          </p:cNvPr>
          <p:cNvSpPr/>
          <p:nvPr/>
        </p:nvSpPr>
        <p:spPr>
          <a:xfrm>
            <a:off x="1747768" y="2514453"/>
            <a:ext cx="4950776" cy="354285"/>
          </a:xfrm>
          <a:prstGeom prst="rect">
            <a:avLst/>
          </a:prstGeom>
          <a:solidFill>
            <a:srgbClr val="E6E7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a:t>
            </a:r>
          </a:p>
        </p:txBody>
      </p:sp>
      <p:graphicFrame>
        <p:nvGraphicFramePr>
          <p:cNvPr id="10" name="Table 21">
            <a:extLst>
              <a:ext uri="{FF2B5EF4-FFF2-40B4-BE49-F238E27FC236}">
                <a16:creationId xmlns:a16="http://schemas.microsoft.com/office/drawing/2014/main" id="{518BA34C-70E8-EC91-8A5B-E963F8FF5635}"/>
              </a:ext>
            </a:extLst>
          </p:cNvPr>
          <p:cNvGraphicFramePr>
            <a:graphicFrameLocks noGrp="1"/>
          </p:cNvGraphicFramePr>
          <p:nvPr/>
        </p:nvGraphicFramePr>
        <p:xfrm>
          <a:off x="1747768" y="2874786"/>
          <a:ext cx="4939764" cy="2199350"/>
        </p:xfrm>
        <a:graphic>
          <a:graphicData uri="http://schemas.openxmlformats.org/drawingml/2006/table">
            <a:tbl>
              <a:tblPr firstRow="1" bandRow="1">
                <a:tableStyleId>{0505E3EF-67EA-436B-97B2-0124C06EBD24}</a:tableStyleId>
              </a:tblPr>
              <a:tblGrid>
                <a:gridCol w="355924">
                  <a:extLst>
                    <a:ext uri="{9D8B030D-6E8A-4147-A177-3AD203B41FA5}">
                      <a16:colId xmlns:a16="http://schemas.microsoft.com/office/drawing/2014/main" val="2816310200"/>
                    </a:ext>
                  </a:extLst>
                </a:gridCol>
                <a:gridCol w="572980">
                  <a:extLst>
                    <a:ext uri="{9D8B030D-6E8A-4147-A177-3AD203B41FA5}">
                      <a16:colId xmlns:a16="http://schemas.microsoft.com/office/drawing/2014/main" val="3035839712"/>
                    </a:ext>
                  </a:extLst>
                </a:gridCol>
                <a:gridCol w="572980">
                  <a:extLst>
                    <a:ext uri="{9D8B030D-6E8A-4147-A177-3AD203B41FA5}">
                      <a16:colId xmlns:a16="http://schemas.microsoft.com/office/drawing/2014/main" val="3155127702"/>
                    </a:ext>
                  </a:extLst>
                </a:gridCol>
                <a:gridCol w="572980">
                  <a:extLst>
                    <a:ext uri="{9D8B030D-6E8A-4147-A177-3AD203B41FA5}">
                      <a16:colId xmlns:a16="http://schemas.microsoft.com/office/drawing/2014/main" val="2479553585"/>
                    </a:ext>
                  </a:extLst>
                </a:gridCol>
                <a:gridCol w="572980">
                  <a:extLst>
                    <a:ext uri="{9D8B030D-6E8A-4147-A177-3AD203B41FA5}">
                      <a16:colId xmlns:a16="http://schemas.microsoft.com/office/drawing/2014/main" val="3214640109"/>
                    </a:ext>
                  </a:extLst>
                </a:gridCol>
                <a:gridCol w="572980">
                  <a:extLst>
                    <a:ext uri="{9D8B030D-6E8A-4147-A177-3AD203B41FA5}">
                      <a16:colId xmlns:a16="http://schemas.microsoft.com/office/drawing/2014/main" val="3394662713"/>
                    </a:ext>
                  </a:extLst>
                </a:gridCol>
                <a:gridCol w="572980">
                  <a:extLst>
                    <a:ext uri="{9D8B030D-6E8A-4147-A177-3AD203B41FA5}">
                      <a16:colId xmlns:a16="http://schemas.microsoft.com/office/drawing/2014/main" val="3590227478"/>
                    </a:ext>
                  </a:extLst>
                </a:gridCol>
                <a:gridCol w="572980">
                  <a:extLst>
                    <a:ext uri="{9D8B030D-6E8A-4147-A177-3AD203B41FA5}">
                      <a16:colId xmlns:a16="http://schemas.microsoft.com/office/drawing/2014/main" val="2773761275"/>
                    </a:ext>
                  </a:extLst>
                </a:gridCol>
                <a:gridCol w="572980">
                  <a:extLst>
                    <a:ext uri="{9D8B030D-6E8A-4147-A177-3AD203B41FA5}">
                      <a16:colId xmlns:a16="http://schemas.microsoft.com/office/drawing/2014/main" val="1486387081"/>
                    </a:ext>
                  </a:extLst>
                </a:gridCol>
              </a:tblGrid>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08487406"/>
                  </a:ext>
                </a:extLst>
              </a:tr>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58101897"/>
                  </a:ext>
                </a:extLst>
              </a:tr>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908467390"/>
                  </a:ext>
                </a:extLst>
              </a:tr>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71039823"/>
                  </a:ext>
                </a:extLst>
              </a:tr>
              <a:tr h="439870">
                <a:tc>
                  <a: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extLst>
                  <a:ext uri="{0D108BD9-81ED-4DB2-BD59-A6C34878D82A}">
                    <a16:rowId xmlns:a16="http://schemas.microsoft.com/office/drawing/2014/main" val="999178084"/>
                  </a:ext>
                </a:extLst>
              </a:tr>
            </a:tbl>
          </a:graphicData>
        </a:graphic>
      </p:graphicFrame>
      <p:graphicFrame>
        <p:nvGraphicFramePr>
          <p:cNvPr id="12" name="Table 22">
            <a:extLst>
              <a:ext uri="{FF2B5EF4-FFF2-40B4-BE49-F238E27FC236}">
                <a16:creationId xmlns:a16="http://schemas.microsoft.com/office/drawing/2014/main" id="{A3819890-2AF6-F9E9-B68B-5250645359B3}"/>
              </a:ext>
            </a:extLst>
          </p:cNvPr>
          <p:cNvGraphicFramePr>
            <a:graphicFrameLocks noGrp="1"/>
          </p:cNvGraphicFramePr>
          <p:nvPr/>
        </p:nvGraphicFramePr>
        <p:xfrm>
          <a:off x="1747768" y="5069558"/>
          <a:ext cx="4939763" cy="457200"/>
        </p:xfrm>
        <a:graphic>
          <a:graphicData uri="http://schemas.openxmlformats.org/drawingml/2006/table">
            <a:tbl>
              <a:tblPr firstRow="1" bandRow="1">
                <a:tableStyleId>{5C22544A-7EE6-4342-B048-85BDC9FD1C3A}</a:tableStyleId>
              </a:tblPr>
              <a:tblGrid>
                <a:gridCol w="687983">
                  <a:extLst>
                    <a:ext uri="{9D8B030D-6E8A-4147-A177-3AD203B41FA5}">
                      <a16:colId xmlns:a16="http://schemas.microsoft.com/office/drawing/2014/main" val="1728550321"/>
                    </a:ext>
                  </a:extLst>
                </a:gridCol>
                <a:gridCol w="853578">
                  <a:extLst>
                    <a:ext uri="{9D8B030D-6E8A-4147-A177-3AD203B41FA5}">
                      <a16:colId xmlns:a16="http://schemas.microsoft.com/office/drawing/2014/main" val="2192753669"/>
                    </a:ext>
                  </a:extLst>
                </a:gridCol>
                <a:gridCol w="859278">
                  <a:extLst>
                    <a:ext uri="{9D8B030D-6E8A-4147-A177-3AD203B41FA5}">
                      <a16:colId xmlns:a16="http://schemas.microsoft.com/office/drawing/2014/main" val="879377192"/>
                    </a:ext>
                  </a:extLst>
                </a:gridCol>
                <a:gridCol w="840568">
                  <a:extLst>
                    <a:ext uri="{9D8B030D-6E8A-4147-A177-3AD203B41FA5}">
                      <a16:colId xmlns:a16="http://schemas.microsoft.com/office/drawing/2014/main" val="1164569534"/>
                    </a:ext>
                  </a:extLst>
                </a:gridCol>
                <a:gridCol w="843421">
                  <a:extLst>
                    <a:ext uri="{9D8B030D-6E8A-4147-A177-3AD203B41FA5}">
                      <a16:colId xmlns:a16="http://schemas.microsoft.com/office/drawing/2014/main" val="764486885"/>
                    </a:ext>
                  </a:extLst>
                </a:gridCol>
                <a:gridCol w="854935">
                  <a:extLst>
                    <a:ext uri="{9D8B030D-6E8A-4147-A177-3AD203B41FA5}">
                      <a16:colId xmlns:a16="http://schemas.microsoft.com/office/drawing/2014/main" val="1127494174"/>
                    </a:ext>
                  </a:extLst>
                </a:gridCol>
              </a:tblGrid>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524021"/>
                  </a:ext>
                </a:extLst>
              </a:tr>
            </a:tbl>
          </a:graphicData>
        </a:graphic>
      </p:graphicFrame>
      <p:pic>
        <p:nvPicPr>
          <p:cNvPr id="29" name="Graphic 28" descr="Magnifying glass outline">
            <a:extLst>
              <a:ext uri="{FF2B5EF4-FFF2-40B4-BE49-F238E27FC236}">
                <a16:creationId xmlns:a16="http://schemas.microsoft.com/office/drawing/2014/main" id="{B53B5A9B-5125-EF01-07DC-D7ECF1CEF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5869" y="3686912"/>
            <a:ext cx="914400" cy="914400"/>
          </a:xfrm>
          <a:prstGeom prst="rect">
            <a:avLst/>
          </a:prstGeom>
        </p:spPr>
      </p:pic>
      <p:pic>
        <p:nvPicPr>
          <p:cNvPr id="34" name="Graphic 33" descr="Lock outline">
            <a:extLst>
              <a:ext uri="{FF2B5EF4-FFF2-40B4-BE49-F238E27FC236}">
                <a16:creationId xmlns:a16="http://schemas.microsoft.com/office/drawing/2014/main" id="{8AC1086A-9B93-7F51-D7B7-4B49FD2BA886}"/>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7098" t="11328" r="26547" b="56645"/>
          <a:stretch/>
        </p:blipFill>
        <p:spPr>
          <a:xfrm>
            <a:off x="8759535" y="5766297"/>
            <a:ext cx="581507" cy="401777"/>
          </a:xfrm>
          <a:prstGeom prst="rect">
            <a:avLst/>
          </a:prstGeom>
        </p:spPr>
      </p:pic>
      <p:pic>
        <p:nvPicPr>
          <p:cNvPr id="35" name="Graphic 34" descr="Collision outline">
            <a:extLst>
              <a:ext uri="{FF2B5EF4-FFF2-40B4-BE49-F238E27FC236}">
                <a16:creationId xmlns:a16="http://schemas.microsoft.com/office/drawing/2014/main" id="{B5F0AF86-B7F1-520A-1540-1E9985AF5A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3171" y="5776090"/>
            <a:ext cx="914400" cy="914400"/>
          </a:xfrm>
          <a:prstGeom prst="rect">
            <a:avLst/>
          </a:prstGeom>
        </p:spPr>
      </p:pic>
      <p:sp>
        <p:nvSpPr>
          <p:cNvPr id="16" name="TextBox 15">
            <a:extLst>
              <a:ext uri="{FF2B5EF4-FFF2-40B4-BE49-F238E27FC236}">
                <a16:creationId xmlns:a16="http://schemas.microsoft.com/office/drawing/2014/main" id="{7B90B91C-1F11-7285-5FD8-89B0862E3DA7}"/>
              </a:ext>
            </a:extLst>
          </p:cNvPr>
          <p:cNvSpPr txBox="1"/>
          <p:nvPr/>
        </p:nvSpPr>
        <p:spPr>
          <a:xfrm>
            <a:off x="1738372" y="5693910"/>
            <a:ext cx="5005880" cy="919675"/>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Secret Quote:</a:t>
            </a:r>
          </a:p>
          <a:p>
            <a:pPr>
              <a:lnSpc>
                <a:spcPct val="150000"/>
              </a:lnSpc>
            </a:pPr>
            <a:r>
              <a:rPr lang="en-US" sz="1400" dirty="0">
                <a:latin typeface="Open Sans" panose="020B0606030504020204" pitchFamily="34" charset="0"/>
                <a:ea typeface="Open Sans" panose="020B0606030504020204" pitchFamily="34" charset="0"/>
                <a:cs typeface="Open Sans" panose="020B0606030504020204" pitchFamily="34" charset="0"/>
              </a:rPr>
              <a:t>“Geologists have a saying – rocks remember”.</a:t>
            </a:r>
          </a:p>
          <a:p>
            <a:pPr algn="r">
              <a:lnSpc>
                <a:spcPct val="150000"/>
              </a:lnSpc>
            </a:pPr>
            <a:r>
              <a:rPr lang="en-US" sz="1400" dirty="0">
                <a:latin typeface="Open Sans" panose="020B0606030504020204" pitchFamily="34" charset="0"/>
                <a:ea typeface="Open Sans" panose="020B0606030504020204" pitchFamily="34" charset="0"/>
                <a:cs typeface="Open Sans" panose="020B0606030504020204" pitchFamily="34" charset="0"/>
              </a:rPr>
              <a:t>				-Neil Armstrong</a:t>
            </a:r>
          </a:p>
        </p:txBody>
      </p:sp>
      <p:pic>
        <p:nvPicPr>
          <p:cNvPr id="25" name="Graphic 24" descr="Lock outline">
            <a:extLst>
              <a:ext uri="{FF2B5EF4-FFF2-40B4-BE49-F238E27FC236}">
                <a16:creationId xmlns:a16="http://schemas.microsoft.com/office/drawing/2014/main" id="{20D32128-0535-13A9-0346-CC82B47919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950" y="4088596"/>
            <a:ext cx="914400" cy="914400"/>
          </a:xfrm>
          <a:prstGeom prst="rect">
            <a:avLst/>
          </a:prstGeom>
        </p:spPr>
      </p:pic>
      <p:pic>
        <p:nvPicPr>
          <p:cNvPr id="28" name="Graphic 27" descr="Old Key outline">
            <a:extLst>
              <a:ext uri="{FF2B5EF4-FFF2-40B4-BE49-F238E27FC236}">
                <a16:creationId xmlns:a16="http://schemas.microsoft.com/office/drawing/2014/main" id="{5F91F2BB-D474-1335-C458-23F5F03C26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13355">
            <a:off x="890972" y="2929021"/>
            <a:ext cx="914400" cy="914400"/>
          </a:xfrm>
          <a:prstGeom prst="rect">
            <a:avLst/>
          </a:prstGeom>
        </p:spPr>
      </p:pic>
      <p:graphicFrame>
        <p:nvGraphicFramePr>
          <p:cNvPr id="13" name="Table 12">
            <a:extLst>
              <a:ext uri="{FF2B5EF4-FFF2-40B4-BE49-F238E27FC236}">
                <a16:creationId xmlns:a16="http://schemas.microsoft.com/office/drawing/2014/main" id="{C9DC8D46-E44C-8ABB-3879-5FFE8E960CBA}"/>
              </a:ext>
            </a:extLst>
          </p:cNvPr>
          <p:cNvGraphicFramePr>
            <a:graphicFrameLocks noGrp="1"/>
          </p:cNvGraphicFramePr>
          <p:nvPr/>
        </p:nvGraphicFramePr>
        <p:xfrm>
          <a:off x="124032" y="7043454"/>
          <a:ext cx="6574512" cy="1580416"/>
        </p:xfrm>
        <a:graphic>
          <a:graphicData uri="http://schemas.openxmlformats.org/drawingml/2006/table">
            <a:tbl>
              <a:tblPr firstRow="1" bandRow="1">
                <a:tableStyleId>{5C22544A-7EE6-4342-B048-85BDC9FD1C3A}</a:tableStyleId>
              </a:tblPr>
              <a:tblGrid>
                <a:gridCol w="547876">
                  <a:extLst>
                    <a:ext uri="{9D8B030D-6E8A-4147-A177-3AD203B41FA5}">
                      <a16:colId xmlns:a16="http://schemas.microsoft.com/office/drawing/2014/main" val="3187290234"/>
                    </a:ext>
                  </a:extLst>
                </a:gridCol>
                <a:gridCol w="547876">
                  <a:extLst>
                    <a:ext uri="{9D8B030D-6E8A-4147-A177-3AD203B41FA5}">
                      <a16:colId xmlns:a16="http://schemas.microsoft.com/office/drawing/2014/main" val="4284493762"/>
                    </a:ext>
                  </a:extLst>
                </a:gridCol>
                <a:gridCol w="547876">
                  <a:extLst>
                    <a:ext uri="{9D8B030D-6E8A-4147-A177-3AD203B41FA5}">
                      <a16:colId xmlns:a16="http://schemas.microsoft.com/office/drawing/2014/main" val="1201227996"/>
                    </a:ext>
                  </a:extLst>
                </a:gridCol>
                <a:gridCol w="547876">
                  <a:extLst>
                    <a:ext uri="{9D8B030D-6E8A-4147-A177-3AD203B41FA5}">
                      <a16:colId xmlns:a16="http://schemas.microsoft.com/office/drawing/2014/main" val="3791598841"/>
                    </a:ext>
                  </a:extLst>
                </a:gridCol>
                <a:gridCol w="547876">
                  <a:extLst>
                    <a:ext uri="{9D8B030D-6E8A-4147-A177-3AD203B41FA5}">
                      <a16:colId xmlns:a16="http://schemas.microsoft.com/office/drawing/2014/main" val="1638400813"/>
                    </a:ext>
                  </a:extLst>
                </a:gridCol>
                <a:gridCol w="547876">
                  <a:extLst>
                    <a:ext uri="{9D8B030D-6E8A-4147-A177-3AD203B41FA5}">
                      <a16:colId xmlns:a16="http://schemas.microsoft.com/office/drawing/2014/main" val="3140308101"/>
                    </a:ext>
                  </a:extLst>
                </a:gridCol>
                <a:gridCol w="547876">
                  <a:extLst>
                    <a:ext uri="{9D8B030D-6E8A-4147-A177-3AD203B41FA5}">
                      <a16:colId xmlns:a16="http://schemas.microsoft.com/office/drawing/2014/main" val="2001054869"/>
                    </a:ext>
                  </a:extLst>
                </a:gridCol>
                <a:gridCol w="547876">
                  <a:extLst>
                    <a:ext uri="{9D8B030D-6E8A-4147-A177-3AD203B41FA5}">
                      <a16:colId xmlns:a16="http://schemas.microsoft.com/office/drawing/2014/main" val="1347953678"/>
                    </a:ext>
                  </a:extLst>
                </a:gridCol>
                <a:gridCol w="547876">
                  <a:extLst>
                    <a:ext uri="{9D8B030D-6E8A-4147-A177-3AD203B41FA5}">
                      <a16:colId xmlns:a16="http://schemas.microsoft.com/office/drawing/2014/main" val="3176199554"/>
                    </a:ext>
                  </a:extLst>
                </a:gridCol>
                <a:gridCol w="547876">
                  <a:extLst>
                    <a:ext uri="{9D8B030D-6E8A-4147-A177-3AD203B41FA5}">
                      <a16:colId xmlns:a16="http://schemas.microsoft.com/office/drawing/2014/main" val="3452410961"/>
                    </a:ext>
                  </a:extLst>
                </a:gridCol>
                <a:gridCol w="547876">
                  <a:extLst>
                    <a:ext uri="{9D8B030D-6E8A-4147-A177-3AD203B41FA5}">
                      <a16:colId xmlns:a16="http://schemas.microsoft.com/office/drawing/2014/main" val="1698114901"/>
                    </a:ext>
                  </a:extLst>
                </a:gridCol>
                <a:gridCol w="547876">
                  <a:extLst>
                    <a:ext uri="{9D8B030D-6E8A-4147-A177-3AD203B41FA5}">
                      <a16:colId xmlns:a16="http://schemas.microsoft.com/office/drawing/2014/main" val="706257409"/>
                    </a:ext>
                  </a:extLst>
                </a:gridCol>
              </a:tblGrid>
              <a:tr h="3951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U</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Q</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X</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7628171"/>
                  </a:ext>
                </a:extLst>
              </a:tr>
              <a:tr h="3951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81327709"/>
                  </a:ext>
                </a:extLst>
              </a:tr>
              <a:tr h="3951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W</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F</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P</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6E7E8"/>
                    </a:solidFill>
                  </a:tcPr>
                </a:tc>
                <a:extLst>
                  <a:ext uri="{0D108BD9-81ED-4DB2-BD59-A6C34878D82A}">
                    <a16:rowId xmlns:a16="http://schemas.microsoft.com/office/drawing/2014/main" val="1509520706"/>
                  </a:ext>
                </a:extLst>
              </a:tr>
              <a:tr h="395104">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514196390"/>
                  </a:ext>
                </a:extLst>
              </a:tr>
            </a:tbl>
          </a:graphicData>
        </a:graphic>
      </p:graphicFrame>
      <p:sp>
        <p:nvSpPr>
          <p:cNvPr id="17" name="Rectangle 16">
            <a:extLst>
              <a:ext uri="{FF2B5EF4-FFF2-40B4-BE49-F238E27FC236}">
                <a16:creationId xmlns:a16="http://schemas.microsoft.com/office/drawing/2014/main" id="{AF7C9D36-B1B8-998C-5737-339E3AE79A66}"/>
              </a:ext>
            </a:extLst>
          </p:cNvPr>
          <p:cNvSpPr/>
          <p:nvPr/>
        </p:nvSpPr>
        <p:spPr>
          <a:xfrm>
            <a:off x="113016" y="6699283"/>
            <a:ext cx="6574512" cy="344171"/>
          </a:xfrm>
          <a:prstGeom prst="rect">
            <a:avLst/>
          </a:prstGeom>
          <a:solidFill>
            <a:srgbClr val="E6E7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a:t>
            </a:r>
          </a:p>
        </p:txBody>
      </p:sp>
      <p:sp>
        <p:nvSpPr>
          <p:cNvPr id="18" name="TextBox 17">
            <a:extLst>
              <a:ext uri="{FF2B5EF4-FFF2-40B4-BE49-F238E27FC236}">
                <a16:creationId xmlns:a16="http://schemas.microsoft.com/office/drawing/2014/main" id="{CD7EB924-CAF3-9AB5-5352-D386F82777FA}"/>
              </a:ext>
            </a:extLst>
          </p:cNvPr>
          <p:cNvSpPr txBox="1"/>
          <p:nvPr/>
        </p:nvSpPr>
        <p:spPr>
          <a:xfrm>
            <a:off x="825087" y="8721462"/>
            <a:ext cx="6404540"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UNSCRAMBLED WORD: _M_ _I_ _N_ _E_ _R_ _A_ _L_</a:t>
            </a:r>
          </a:p>
        </p:txBody>
      </p:sp>
    </p:spTree>
    <p:extLst>
      <p:ext uri="{BB962C8B-B14F-4D97-AF65-F5344CB8AC3E}">
        <p14:creationId xmlns:p14="http://schemas.microsoft.com/office/powerpoint/2010/main" val="1139368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8FF3F-5D2A-977B-1CAF-92680E9801B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E73D1D6-945C-1CF8-E516-E95F059DB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7" name="Picture 6" descr="Logo&#10;&#10;Description automatically generated">
            <a:extLst>
              <a:ext uri="{FF2B5EF4-FFF2-40B4-BE49-F238E27FC236}">
                <a16:creationId xmlns:a16="http://schemas.microsoft.com/office/drawing/2014/main" id="{3CCD6A68-79F9-E639-7BAD-8E88677FE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aphicFrame>
        <p:nvGraphicFramePr>
          <p:cNvPr id="2" name="Table 1">
            <a:extLst>
              <a:ext uri="{FF2B5EF4-FFF2-40B4-BE49-F238E27FC236}">
                <a16:creationId xmlns:a16="http://schemas.microsoft.com/office/drawing/2014/main" id="{E980AC5E-7EF4-503B-27D0-50280D2FFE81}"/>
              </a:ext>
            </a:extLst>
          </p:cNvPr>
          <p:cNvGraphicFramePr>
            <a:graphicFrameLocks noGrp="1"/>
          </p:cNvGraphicFramePr>
          <p:nvPr/>
        </p:nvGraphicFramePr>
        <p:xfrm>
          <a:off x="3627285" y="5900330"/>
          <a:ext cx="2835300" cy="2423160"/>
        </p:xfrm>
        <a:graphic>
          <a:graphicData uri="http://schemas.openxmlformats.org/drawingml/2006/table">
            <a:tbl>
              <a:tblPr firstRow="1" bandRow="1">
                <a:tableStyleId>{5C22544A-7EE6-4342-B048-85BDC9FD1C3A}</a:tableStyleId>
              </a:tblPr>
              <a:tblGrid>
                <a:gridCol w="945100">
                  <a:extLst>
                    <a:ext uri="{9D8B030D-6E8A-4147-A177-3AD203B41FA5}">
                      <a16:colId xmlns:a16="http://schemas.microsoft.com/office/drawing/2014/main" val="3147193543"/>
                    </a:ext>
                  </a:extLst>
                </a:gridCol>
                <a:gridCol w="945100">
                  <a:extLst>
                    <a:ext uri="{9D8B030D-6E8A-4147-A177-3AD203B41FA5}">
                      <a16:colId xmlns:a16="http://schemas.microsoft.com/office/drawing/2014/main" val="1686941093"/>
                    </a:ext>
                  </a:extLst>
                </a:gridCol>
                <a:gridCol w="945100">
                  <a:extLst>
                    <a:ext uri="{9D8B030D-6E8A-4147-A177-3AD203B41FA5}">
                      <a16:colId xmlns:a16="http://schemas.microsoft.com/office/drawing/2014/main" val="2444896918"/>
                    </a:ext>
                  </a:extLst>
                </a:gridCol>
              </a:tblGrid>
              <a:tr h="259721">
                <a:tc gridSpan="3">
                  <a:txBody>
                    <a:bodyP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507581043"/>
                  </a:ext>
                </a:extLst>
              </a:tr>
              <a:tr h="7086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A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DARK RED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D</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LIGHT RED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G </a:t>
                      </a:r>
                      <a:r>
                        <a:rPr lang="en-US" b="1" dirty="0">
                          <a:solidFill>
                            <a:srgbClr val="996600"/>
                          </a:solidFill>
                          <a:latin typeface="Open Sans" panose="020B0606030504020204" pitchFamily="34" charset="0"/>
                          <a:ea typeface="Open Sans" panose="020B0606030504020204" pitchFamily="34" charset="0"/>
                          <a:cs typeface="Open Sans" panose="020B0606030504020204" pitchFamily="34" charset="0"/>
                        </a:rPr>
                        <a:t>BROWN</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227836"/>
                  </a:ext>
                </a:extLst>
              </a:tr>
              <a:tr h="7086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B </a:t>
                      </a:r>
                      <a:r>
                        <a:rPr lang="en-US" b="1" dirty="0">
                          <a:solidFill>
                            <a:srgbClr val="F2A900"/>
                          </a:solidFill>
                          <a:latin typeface="Open Sans" panose="020B0606030504020204" pitchFamily="34" charset="0"/>
                          <a:ea typeface="Open Sans" panose="020B0606030504020204" pitchFamily="34" charset="0"/>
                          <a:cs typeface="Open Sans" panose="020B0606030504020204" pitchFamily="34" charset="0"/>
                        </a:rPr>
                        <a:t>YELLOW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GREY</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H</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rgbClr val="00B050"/>
                          </a:solidFill>
                          <a:latin typeface="Open Sans" panose="020B0606030504020204" pitchFamily="34" charset="0"/>
                          <a:ea typeface="Open Sans" panose="020B0606030504020204" pitchFamily="34" charset="0"/>
                          <a:cs typeface="Open Sans" panose="020B0606030504020204" pitchFamily="34" charset="0"/>
                        </a:rPr>
                        <a:t>GREEN</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5108965"/>
                  </a:ext>
                </a:extLst>
              </a:tr>
              <a:tr h="7086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C </a:t>
                      </a:r>
                      <a:r>
                        <a:rPr lang="en-US" b="1" dirty="0">
                          <a:solidFill>
                            <a:srgbClr val="DC4405"/>
                          </a:solidFill>
                          <a:latin typeface="Open Sans" panose="020B0606030504020204" pitchFamily="34" charset="0"/>
                          <a:ea typeface="Open Sans" panose="020B0606030504020204" pitchFamily="34" charset="0"/>
                          <a:cs typeface="Open Sans" panose="020B0606030504020204" pitchFamily="34" charset="0"/>
                        </a:rPr>
                        <a:t>ORANGE</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F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BLACK</a:t>
                      </a:r>
                      <a:r>
                        <a:rPr lang="en-US" b="1" dirty="0">
                          <a:latin typeface="Open Sans" panose="020B0606030504020204" pitchFamily="34" charset="0"/>
                          <a:ea typeface="Open Sans" panose="020B0606030504020204" pitchFamily="34" charset="0"/>
                          <a:cs typeface="Open Sans" panose="020B0606030504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latin typeface="Open Sans" panose="020B0606030504020204" pitchFamily="34" charset="0"/>
                          <a:ea typeface="Open Sans" panose="020B0606030504020204" pitchFamily="34" charset="0"/>
                          <a:cs typeface="Open Sans" panose="020B0606030504020204" pitchFamily="34" charset="0"/>
                        </a:rPr>
                        <a:t>I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srgbClr val="00ADEF"/>
                          </a:solidFill>
                          <a:latin typeface="Open Sans" panose="020B0606030504020204" pitchFamily="34" charset="0"/>
                          <a:ea typeface="Open Sans" panose="020B0606030504020204" pitchFamily="34" charset="0"/>
                          <a:cs typeface="Open Sans" panose="020B0606030504020204" pitchFamily="34" charset="0"/>
                        </a:rPr>
                        <a:t>BLUE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1244302"/>
                  </a:ext>
                </a:extLst>
              </a:tr>
            </a:tbl>
          </a:graphicData>
        </a:graphic>
      </p:graphicFrame>
      <p:sp>
        <p:nvSpPr>
          <p:cNvPr id="3" name="TextBox 2">
            <a:extLst>
              <a:ext uri="{FF2B5EF4-FFF2-40B4-BE49-F238E27FC236}">
                <a16:creationId xmlns:a16="http://schemas.microsoft.com/office/drawing/2014/main" id="{E8218A33-25E6-AE1D-5895-2436DBAA5E1B}"/>
              </a:ext>
            </a:extLst>
          </p:cNvPr>
          <p:cNvSpPr txBox="1"/>
          <p:nvPr/>
        </p:nvSpPr>
        <p:spPr>
          <a:xfrm>
            <a:off x="245180" y="273587"/>
            <a:ext cx="6388353" cy="307777"/>
          </a:xfrm>
          <a:prstGeom prst="rect">
            <a:avLst/>
          </a:prstGeom>
          <a:solidFill>
            <a:srgbClr val="E6E7E8"/>
          </a:solidFill>
        </p:spPr>
        <p:txBody>
          <a:bodyPr wrap="square" rtlCol="0">
            <a:spAutoFit/>
          </a:bodyPr>
          <a:lstStyle/>
          <a:p>
            <a:pPr algn="ctr"/>
            <a:r>
              <a:rPr lang="en-US" sz="1400" b="1" dirty="0">
                <a:highlight>
                  <a:srgbClr val="FFFF00"/>
                </a:highlight>
                <a:latin typeface="DIN Offc" panose="020B0504020101010102" pitchFamily="34" charset="0"/>
              </a:rPr>
              <a:t>TASK 1 – ANSWER KEY</a:t>
            </a:r>
          </a:p>
        </p:txBody>
      </p:sp>
      <p:sp>
        <p:nvSpPr>
          <p:cNvPr id="8" name="TextBox 7">
            <a:extLst>
              <a:ext uri="{FF2B5EF4-FFF2-40B4-BE49-F238E27FC236}">
                <a16:creationId xmlns:a16="http://schemas.microsoft.com/office/drawing/2014/main" id="{1E84B91E-F39A-378E-41E1-96080F1891E6}"/>
              </a:ext>
            </a:extLst>
          </p:cNvPr>
          <p:cNvSpPr txBox="1"/>
          <p:nvPr/>
        </p:nvSpPr>
        <p:spPr>
          <a:xfrm>
            <a:off x="3627285" y="790790"/>
            <a:ext cx="3070531" cy="4339650"/>
          </a:xfrm>
          <a:prstGeom prst="rect">
            <a:avLst/>
          </a:prstGeom>
          <a:noFill/>
        </p:spPr>
        <p:txBody>
          <a:bodyPr wrap="square">
            <a:spAutoFit/>
          </a:bodyPr>
          <a:lstStyle/>
          <a:p>
            <a:r>
              <a:rPr lang="en-US" sz="1200" b="1" dirty="0">
                <a:latin typeface="DIN Offc" panose="020B0504020101010102" pitchFamily="34" charset="0"/>
              </a:rPr>
              <a:t>6. How are minerals formed?</a:t>
            </a:r>
          </a:p>
          <a:p>
            <a:r>
              <a:rPr lang="en-US" sz="1200" dirty="0">
                <a:highlight>
                  <a:srgbClr val="FFFF00"/>
                </a:highlight>
                <a:latin typeface="DIN Offc" panose="020B0504020101010102" pitchFamily="34" charset="0"/>
              </a:rPr>
              <a:t>G) By cooling lava or evaporating ocean  water</a:t>
            </a:r>
          </a:p>
          <a:p>
            <a:r>
              <a:rPr lang="en-US" sz="1200" dirty="0">
                <a:latin typeface="DIN Offc" panose="020B0504020101010102" pitchFamily="34" charset="0"/>
              </a:rPr>
              <a:t>H) By living organisms</a:t>
            </a:r>
          </a:p>
          <a:p>
            <a:r>
              <a:rPr lang="en-US" sz="1200" dirty="0">
                <a:latin typeface="DIN Offc" panose="020B0504020101010102" pitchFamily="34" charset="0"/>
              </a:rPr>
              <a:t>I) By heating and pressurizing rocks</a:t>
            </a:r>
          </a:p>
          <a:p>
            <a:endParaRPr lang="en-US" sz="1200" dirty="0">
              <a:latin typeface="DIN Offc" panose="020B0504020101010102" pitchFamily="34" charset="0"/>
            </a:endParaRPr>
          </a:p>
          <a:p>
            <a:r>
              <a:rPr lang="en-US" sz="1200" b="1" dirty="0">
                <a:latin typeface="DIN Offc" panose="020B0504020101010102" pitchFamily="34" charset="0"/>
              </a:rPr>
              <a:t>7. What is an example of an intrusive igneous rock?</a:t>
            </a:r>
          </a:p>
          <a:p>
            <a:r>
              <a:rPr lang="en-US" sz="1200" dirty="0">
                <a:highlight>
                  <a:srgbClr val="FFFF00"/>
                </a:highlight>
                <a:latin typeface="DIN Offc" panose="020B0504020101010102" pitchFamily="34" charset="0"/>
              </a:rPr>
              <a:t>A) Granite </a:t>
            </a:r>
          </a:p>
          <a:p>
            <a:r>
              <a:rPr lang="en-US" sz="1200" dirty="0">
                <a:latin typeface="DIN Offc" panose="020B0504020101010102" pitchFamily="34" charset="0"/>
              </a:rPr>
              <a:t>B) Basalt</a:t>
            </a:r>
          </a:p>
          <a:p>
            <a:r>
              <a:rPr lang="en-US" sz="1200" dirty="0">
                <a:latin typeface="DIN Offc" panose="020B0504020101010102" pitchFamily="34" charset="0"/>
              </a:rPr>
              <a:t>C) Marble</a:t>
            </a:r>
          </a:p>
          <a:p>
            <a:endParaRPr lang="en-US" sz="1200" dirty="0">
              <a:latin typeface="DIN Offc" panose="020B0504020101010102" pitchFamily="34" charset="0"/>
            </a:endParaRPr>
          </a:p>
          <a:p>
            <a:r>
              <a:rPr lang="en-US" sz="1200" b="1" dirty="0">
                <a:latin typeface="DIN Offc" panose="020B0504020101010102" pitchFamily="34" charset="0"/>
              </a:rPr>
              <a:t>8. What is a rock?</a:t>
            </a:r>
          </a:p>
          <a:p>
            <a:r>
              <a:rPr lang="en-US" sz="1200" dirty="0">
                <a:latin typeface="DIN Offc" panose="020B0504020101010102" pitchFamily="34" charset="0"/>
              </a:rPr>
              <a:t>D) A liquid substance</a:t>
            </a:r>
          </a:p>
          <a:p>
            <a:r>
              <a:rPr lang="en-US" sz="1200" dirty="0">
                <a:highlight>
                  <a:srgbClr val="FFFF00"/>
                </a:highlight>
                <a:latin typeface="DIN Offc" panose="020B0504020101010102" pitchFamily="34" charset="0"/>
              </a:rPr>
              <a:t>E) A solid, natural substance made of one or more minerals</a:t>
            </a:r>
          </a:p>
          <a:p>
            <a:r>
              <a:rPr lang="en-US" sz="1200" dirty="0">
                <a:latin typeface="DIN Offc" panose="020B0504020101010102" pitchFamily="34" charset="0"/>
              </a:rPr>
              <a:t>F) A living organism</a:t>
            </a:r>
          </a:p>
          <a:p>
            <a:endParaRPr lang="en-US" sz="1200" dirty="0">
              <a:latin typeface="DIN Offc" panose="020B0504020101010102" pitchFamily="34" charset="0"/>
            </a:endParaRPr>
          </a:p>
          <a:p>
            <a:r>
              <a:rPr lang="en-US" sz="1200" b="1" dirty="0">
                <a:latin typeface="DIN Offc" panose="020B0504020101010102" pitchFamily="34" charset="0"/>
              </a:rPr>
              <a:t>9. How is metamorphic rock formed?</a:t>
            </a:r>
            <a:endParaRPr lang="en-US" sz="1200" dirty="0">
              <a:latin typeface="DIN Offc" panose="020B0504020101010102" pitchFamily="34" charset="0"/>
            </a:endParaRPr>
          </a:p>
          <a:p>
            <a:r>
              <a:rPr lang="en-US" sz="1200" dirty="0">
                <a:latin typeface="DIN Offc" panose="020B0504020101010102" pitchFamily="34" charset="0"/>
              </a:rPr>
              <a:t>G) By the cooling of magma and lava</a:t>
            </a:r>
          </a:p>
          <a:p>
            <a:r>
              <a:rPr lang="en-US" sz="1200" dirty="0">
                <a:latin typeface="DIN Offc" panose="020B0504020101010102" pitchFamily="34" charset="0"/>
              </a:rPr>
              <a:t>H) By the pressure of sediment layers</a:t>
            </a:r>
          </a:p>
          <a:p>
            <a:r>
              <a:rPr lang="en-US" sz="1200" dirty="0">
                <a:highlight>
                  <a:srgbClr val="FFFF00"/>
                </a:highlight>
                <a:latin typeface="DIN Offc" panose="020B0504020101010102" pitchFamily="34" charset="0"/>
              </a:rPr>
              <a:t>I) By the rearrangement of elements under high heat and pressure</a:t>
            </a:r>
            <a:endParaRPr lang="en-US" sz="1200" dirty="0"/>
          </a:p>
        </p:txBody>
      </p:sp>
      <p:sp>
        <p:nvSpPr>
          <p:cNvPr id="10" name="TextBox 9">
            <a:extLst>
              <a:ext uri="{FF2B5EF4-FFF2-40B4-BE49-F238E27FC236}">
                <a16:creationId xmlns:a16="http://schemas.microsoft.com/office/drawing/2014/main" id="{B301C49C-A524-4315-A903-9C51CC0FE1AE}"/>
              </a:ext>
            </a:extLst>
          </p:cNvPr>
          <p:cNvSpPr txBox="1"/>
          <p:nvPr/>
        </p:nvSpPr>
        <p:spPr>
          <a:xfrm>
            <a:off x="160185" y="790790"/>
            <a:ext cx="3070531" cy="5816977"/>
          </a:xfrm>
          <a:prstGeom prst="rect">
            <a:avLst/>
          </a:prstGeom>
          <a:noFill/>
        </p:spPr>
        <p:txBody>
          <a:bodyPr wrap="square">
            <a:spAutoFit/>
          </a:bodyPr>
          <a:lstStyle/>
          <a:p>
            <a:r>
              <a:rPr lang="en-US" sz="1200" b="1" dirty="0">
                <a:latin typeface="DIN Offc" panose="020B0504020101010102" pitchFamily="34" charset="0"/>
              </a:rPr>
              <a:t>1. What are minerals primarily made of?</a:t>
            </a:r>
          </a:p>
          <a:p>
            <a:r>
              <a:rPr lang="en-US" sz="1200" dirty="0">
                <a:latin typeface="DIN Offc" panose="020B0504020101010102" pitchFamily="34" charset="0"/>
              </a:rPr>
              <a:t>A) Molecules</a:t>
            </a:r>
          </a:p>
          <a:p>
            <a:r>
              <a:rPr lang="en-US" sz="1200" dirty="0">
                <a:highlight>
                  <a:srgbClr val="FFFF00"/>
                </a:highlight>
                <a:latin typeface="DIN Offc" panose="020B0504020101010102" pitchFamily="34" charset="0"/>
              </a:rPr>
              <a:t>B) Atoms</a:t>
            </a:r>
          </a:p>
          <a:p>
            <a:r>
              <a:rPr lang="en-US" sz="1200" dirty="0">
                <a:latin typeface="DIN Offc" panose="020B0504020101010102" pitchFamily="34" charset="0"/>
              </a:rPr>
              <a:t>C) Cells</a:t>
            </a:r>
          </a:p>
          <a:p>
            <a:endParaRPr lang="en-US" sz="1200" dirty="0">
              <a:latin typeface="DIN Offc" panose="020B0504020101010102" pitchFamily="34" charset="0"/>
            </a:endParaRPr>
          </a:p>
          <a:p>
            <a:r>
              <a:rPr lang="en-US" sz="1200" b="1" dirty="0">
                <a:latin typeface="DIN Offc" panose="020B0504020101010102" pitchFamily="34" charset="0"/>
              </a:rPr>
              <a:t>2. How are sedimentary rocks formed?</a:t>
            </a:r>
          </a:p>
          <a:p>
            <a:r>
              <a:rPr lang="en-US" sz="1200" dirty="0">
                <a:latin typeface="DIN Offc" panose="020B0504020101010102" pitchFamily="34" charset="0"/>
              </a:rPr>
              <a:t>D) By the cooling of magma and lava</a:t>
            </a:r>
          </a:p>
          <a:p>
            <a:r>
              <a:rPr lang="en-US" sz="1200" dirty="0">
                <a:latin typeface="DIN Offc" panose="020B0504020101010102" pitchFamily="34" charset="0"/>
              </a:rPr>
              <a:t>E) By the pressure of sediment layers</a:t>
            </a:r>
          </a:p>
          <a:p>
            <a:r>
              <a:rPr lang="en-US" sz="1200" dirty="0">
                <a:highlight>
                  <a:srgbClr val="FFFF00"/>
                </a:highlight>
                <a:latin typeface="DIN Offc" panose="020B0504020101010102" pitchFamily="34" charset="0"/>
              </a:rPr>
              <a:t>F) By the erosion and sedimentation of existing rocks</a:t>
            </a:r>
          </a:p>
          <a:p>
            <a:endParaRPr lang="en-US" sz="1200" dirty="0">
              <a:latin typeface="DIN Offc" panose="020B0504020101010102" pitchFamily="34" charset="0"/>
            </a:endParaRPr>
          </a:p>
          <a:p>
            <a:r>
              <a:rPr lang="en-US" sz="1200" b="1" dirty="0">
                <a:latin typeface="DIN Offc" panose="020B0504020101010102" pitchFamily="34" charset="0"/>
              </a:rPr>
              <a:t>3. What determines the appearance of a mineral?</a:t>
            </a:r>
          </a:p>
          <a:p>
            <a:r>
              <a:rPr lang="en-US" sz="1200" dirty="0">
                <a:latin typeface="DIN Offc" panose="020B0504020101010102" pitchFamily="34" charset="0"/>
              </a:rPr>
              <a:t>G) Its size</a:t>
            </a:r>
          </a:p>
          <a:p>
            <a:r>
              <a:rPr lang="en-US" sz="1200" dirty="0">
                <a:highlight>
                  <a:srgbClr val="FFFF00"/>
                </a:highlight>
                <a:latin typeface="DIN Offc" panose="020B0504020101010102" pitchFamily="34" charset="0"/>
              </a:rPr>
              <a:t>H) Its elemental composition and crystal arrangement</a:t>
            </a:r>
          </a:p>
          <a:p>
            <a:r>
              <a:rPr lang="en-US" sz="1200" dirty="0">
                <a:latin typeface="DIN Offc" panose="020B0504020101010102" pitchFamily="34" charset="0"/>
              </a:rPr>
              <a:t>I) Its color</a:t>
            </a:r>
          </a:p>
          <a:p>
            <a:endParaRPr lang="en-US" sz="1200" dirty="0">
              <a:latin typeface="DIN Offc" panose="020B0504020101010102" pitchFamily="34" charset="0"/>
            </a:endParaRPr>
          </a:p>
          <a:p>
            <a:r>
              <a:rPr lang="en-US" sz="1200" b="1" dirty="0">
                <a:latin typeface="DIN Offc" panose="020B0504020101010102" pitchFamily="34" charset="0"/>
              </a:rPr>
              <a:t>4. How do intrusive igneous rocks cool?</a:t>
            </a:r>
          </a:p>
          <a:p>
            <a:r>
              <a:rPr lang="en-US" sz="1200" dirty="0">
                <a:latin typeface="DIN Offc" panose="020B0504020101010102" pitchFamily="34" charset="0"/>
              </a:rPr>
              <a:t>A) They cool quickly on Earth's surface.</a:t>
            </a:r>
          </a:p>
          <a:p>
            <a:r>
              <a:rPr lang="en-US" sz="1200" dirty="0">
                <a:latin typeface="DIN Offc" panose="020B0504020101010102" pitchFamily="34" charset="0"/>
              </a:rPr>
              <a:t>B) They cool rapidly during volcanic eruptions.</a:t>
            </a:r>
          </a:p>
          <a:p>
            <a:r>
              <a:rPr lang="en-US" sz="1200" dirty="0">
                <a:highlight>
                  <a:srgbClr val="FFFF00"/>
                </a:highlight>
                <a:latin typeface="DIN Offc" panose="020B0504020101010102" pitchFamily="34" charset="0"/>
              </a:rPr>
              <a:t>C) They cool slowly underground.</a:t>
            </a:r>
          </a:p>
          <a:p>
            <a:endParaRPr lang="en-US" sz="1200" b="1" dirty="0">
              <a:latin typeface="DIN Offc" panose="020B0504020101010102" pitchFamily="34" charset="0"/>
            </a:endParaRPr>
          </a:p>
          <a:p>
            <a:r>
              <a:rPr lang="en-US" sz="1200" b="1" dirty="0">
                <a:latin typeface="DIN Offc" panose="020B0504020101010102" pitchFamily="34" charset="0"/>
              </a:rPr>
              <a:t>5. What is the difference between a mineral and a rock?</a:t>
            </a:r>
          </a:p>
          <a:p>
            <a:r>
              <a:rPr lang="en-US" sz="1200" dirty="0">
                <a:highlight>
                  <a:srgbClr val="FFFF00"/>
                </a:highlight>
                <a:latin typeface="DIN Offc" panose="020B0504020101010102" pitchFamily="34" charset="0"/>
              </a:rPr>
              <a:t>D) Rocks are made of minerals, while minerals are not made of rocks.</a:t>
            </a:r>
          </a:p>
          <a:p>
            <a:r>
              <a:rPr lang="en-US" sz="1200" dirty="0">
                <a:latin typeface="DIN Offc" panose="020B0504020101010102" pitchFamily="34" charset="0"/>
              </a:rPr>
              <a:t>E) Minerals are made of rocks, while rocks are not made of minerals.</a:t>
            </a:r>
          </a:p>
          <a:p>
            <a:r>
              <a:rPr lang="en-US" sz="1200" dirty="0">
                <a:latin typeface="DIN Offc" panose="020B0504020101010102" pitchFamily="34" charset="0"/>
              </a:rPr>
              <a:t>F) Minerals are alive, while rocks are not.</a:t>
            </a:r>
          </a:p>
        </p:txBody>
      </p:sp>
    </p:spTree>
    <p:extLst>
      <p:ext uri="{BB962C8B-B14F-4D97-AF65-F5344CB8AC3E}">
        <p14:creationId xmlns:p14="http://schemas.microsoft.com/office/powerpoint/2010/main" val="251302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6329</TotalTime>
  <Words>5647</Words>
  <Application>Microsoft Office PowerPoint</Application>
  <PresentationFormat>Letter Paper (8.5x11 in)</PresentationFormat>
  <Paragraphs>807</Paragraphs>
  <Slides>31</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Black</vt:lpstr>
      <vt:lpstr>Calibri</vt:lpstr>
      <vt:lpstr>Calibri Light</vt:lpstr>
      <vt:lpstr>DIN Offc</vt:lpstr>
      <vt:lpstr>Open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Roudebush, Hannah</dc:creator>
  <cp:lastModifiedBy>Roudebush, Hannah</cp:lastModifiedBy>
  <cp:revision>25</cp:revision>
  <cp:lastPrinted>2022-09-29T20:29:29Z</cp:lastPrinted>
  <dcterms:created xsi:type="dcterms:W3CDTF">2022-09-26T16:06:11Z</dcterms:created>
  <dcterms:modified xsi:type="dcterms:W3CDTF">2025-11-21T21:00:57Z</dcterms:modified>
</cp:coreProperties>
</file>