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1"/>
  </p:notesMasterIdLst>
  <p:handoutMasterIdLst>
    <p:handoutMasterId r:id="rId72"/>
  </p:handoutMasterIdLst>
  <p:sldIdLst>
    <p:sldId id="279" r:id="rId5"/>
    <p:sldId id="842" r:id="rId6"/>
    <p:sldId id="839" r:id="rId7"/>
    <p:sldId id="929" r:id="rId8"/>
    <p:sldId id="930" r:id="rId9"/>
    <p:sldId id="931" r:id="rId10"/>
    <p:sldId id="932" r:id="rId11"/>
    <p:sldId id="933" r:id="rId12"/>
    <p:sldId id="934" r:id="rId13"/>
    <p:sldId id="935" r:id="rId14"/>
    <p:sldId id="936" r:id="rId15"/>
    <p:sldId id="937" r:id="rId16"/>
    <p:sldId id="844" r:id="rId17"/>
    <p:sldId id="850" r:id="rId18"/>
    <p:sldId id="871" r:id="rId19"/>
    <p:sldId id="922" r:id="rId20"/>
    <p:sldId id="872" r:id="rId21"/>
    <p:sldId id="919" r:id="rId22"/>
    <p:sldId id="920" r:id="rId23"/>
    <p:sldId id="921" r:id="rId24"/>
    <p:sldId id="861" r:id="rId25"/>
    <p:sldId id="870" r:id="rId26"/>
    <p:sldId id="905" r:id="rId27"/>
    <p:sldId id="864" r:id="rId28"/>
    <p:sldId id="867" r:id="rId29"/>
    <p:sldId id="855" r:id="rId30"/>
    <p:sldId id="858" r:id="rId31"/>
    <p:sldId id="859" r:id="rId32"/>
    <p:sldId id="835" r:id="rId33"/>
    <p:sldId id="879" r:id="rId34"/>
    <p:sldId id="848" r:id="rId35"/>
    <p:sldId id="880" r:id="rId36"/>
    <p:sldId id="881" r:id="rId37"/>
    <p:sldId id="845" r:id="rId38"/>
    <p:sldId id="882" r:id="rId39"/>
    <p:sldId id="938" r:id="rId40"/>
    <p:sldId id="888" r:id="rId41"/>
    <p:sldId id="912" r:id="rId42"/>
    <p:sldId id="939" r:id="rId43"/>
    <p:sldId id="913" r:id="rId44"/>
    <p:sldId id="891" r:id="rId45"/>
    <p:sldId id="914" r:id="rId46"/>
    <p:sldId id="940" r:id="rId47"/>
    <p:sldId id="915" r:id="rId48"/>
    <p:sldId id="918" r:id="rId49"/>
    <p:sldId id="941" r:id="rId50"/>
    <p:sldId id="942" r:id="rId51"/>
    <p:sldId id="943" r:id="rId52"/>
    <p:sldId id="944" r:id="rId53"/>
    <p:sldId id="945" r:id="rId54"/>
    <p:sldId id="946" r:id="rId55"/>
    <p:sldId id="947" r:id="rId56"/>
    <p:sldId id="896" r:id="rId57"/>
    <p:sldId id="897" r:id="rId58"/>
    <p:sldId id="898" r:id="rId59"/>
    <p:sldId id="900" r:id="rId60"/>
    <p:sldId id="901" r:id="rId61"/>
    <p:sldId id="903" r:id="rId62"/>
    <p:sldId id="902" r:id="rId63"/>
    <p:sldId id="907" r:id="rId64"/>
    <p:sldId id="908" r:id="rId65"/>
    <p:sldId id="948" r:id="rId66"/>
    <p:sldId id="911" r:id="rId67"/>
    <p:sldId id="326" r:id="rId68"/>
    <p:sldId id="321" r:id="rId69"/>
    <p:sldId id="949"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6E7E8"/>
    <a:srgbClr val="009ECD"/>
    <a:srgbClr val="F5F5F5"/>
    <a:srgbClr val="18324D"/>
    <a:srgbClr val="DC4405"/>
    <a:srgbClr val="71BEDA"/>
    <a:srgbClr val="E05529"/>
    <a:srgbClr val="FFC72C"/>
    <a:srgbClr val="F7C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13B8EF-C251-43DD-8E3B-0E0BF04EB9B7}" v="17" dt="2023-10-18T18:28:48.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43" autoAdjust="0"/>
  </p:normalViewPr>
  <p:slideViewPr>
    <p:cSldViewPr snapToGrid="0">
      <p:cViewPr>
        <p:scale>
          <a:sx n="40" d="100"/>
          <a:sy n="40" d="100"/>
        </p:scale>
        <p:origin x="1588" y="20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2.xml" Id="rId26" /><Relationship Type="http://schemas.openxmlformats.org/officeDocument/2006/relationships/slide" Target="slides/slide17.xml" Id="rId21" /><Relationship Type="http://schemas.openxmlformats.org/officeDocument/2006/relationships/slide" Target="slides/slide38.xml" Id="rId42" /><Relationship Type="http://schemas.openxmlformats.org/officeDocument/2006/relationships/slide" Target="slides/slide43.xml" Id="rId47" /><Relationship Type="http://schemas.openxmlformats.org/officeDocument/2006/relationships/slide" Target="slides/slide59.xml" Id="rId63" /><Relationship Type="http://schemas.openxmlformats.org/officeDocument/2006/relationships/slide" Target="slides/slide64.xml" Id="rId68" /><Relationship Type="http://schemas.openxmlformats.org/officeDocument/2006/relationships/slide" Target="slides/slide12.xml" Id="rId1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slide" Target="slides/slide36.xml" Id="rId40" /><Relationship Type="http://schemas.openxmlformats.org/officeDocument/2006/relationships/slide" Target="slides/slide41.xml" Id="rId45" /><Relationship Type="http://schemas.openxmlformats.org/officeDocument/2006/relationships/slide" Target="slides/slide49.xml" Id="rId53" /><Relationship Type="http://schemas.openxmlformats.org/officeDocument/2006/relationships/slide" Target="slides/slide54.xml" Id="rId58" /><Relationship Type="http://schemas.openxmlformats.org/officeDocument/2006/relationships/slide" Target="slides/slide62.xml" Id="rId66" /><Relationship Type="http://schemas.openxmlformats.org/officeDocument/2006/relationships/viewProps" Target="viewProps.xml" Id="rId74" /><Relationship Type="http://schemas.openxmlformats.org/officeDocument/2006/relationships/slide" Target="slides/slide1.xml" Id="rId5" /><Relationship Type="http://schemas.openxmlformats.org/officeDocument/2006/relationships/slide" Target="slides/slide57.xml" Id="rId61" /><Relationship Type="http://schemas.openxmlformats.org/officeDocument/2006/relationships/slide" Target="slides/slide15.xml" Id="rId1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39.xml" Id="rId43" /><Relationship Type="http://schemas.openxmlformats.org/officeDocument/2006/relationships/slide" Target="slides/slide44.xml" Id="rId48" /><Relationship Type="http://schemas.openxmlformats.org/officeDocument/2006/relationships/slide" Target="slides/slide52.xml" Id="rId56" /><Relationship Type="http://schemas.openxmlformats.org/officeDocument/2006/relationships/slide" Target="slides/slide60.xml" Id="rId64" /><Relationship Type="http://schemas.openxmlformats.org/officeDocument/2006/relationships/slide" Target="slides/slide65.xml" Id="rId69" /><Relationship Type="http://schemas.openxmlformats.org/officeDocument/2006/relationships/slide" Target="slides/slide4.xml" Id="rId8" /><Relationship Type="http://schemas.openxmlformats.org/officeDocument/2006/relationships/slide" Target="slides/slide47.xml" Id="rId51" /><Relationship Type="http://schemas.openxmlformats.org/officeDocument/2006/relationships/handoutMaster" Target="handoutMasters/handoutMaster1.xml" Id="rId72" /><Relationship Type="http://schemas.openxmlformats.org/officeDocument/2006/relationships/customXml" Target="../customXml/item3.xml" Id="rId3"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slide" Target="slides/slide34.xml" Id="rId38" /><Relationship Type="http://schemas.openxmlformats.org/officeDocument/2006/relationships/slide" Target="slides/slide42.xml" Id="rId46" /><Relationship Type="http://schemas.openxmlformats.org/officeDocument/2006/relationships/slide" Target="slides/slide55.xml" Id="rId59" /><Relationship Type="http://schemas.openxmlformats.org/officeDocument/2006/relationships/slide" Target="slides/slide63.xml" Id="rId67" /><Relationship Type="http://schemas.openxmlformats.org/officeDocument/2006/relationships/slide" Target="slides/slide16.xml" Id="rId20" /><Relationship Type="http://schemas.openxmlformats.org/officeDocument/2006/relationships/slide" Target="slides/slide37.xml" Id="rId41" /><Relationship Type="http://schemas.openxmlformats.org/officeDocument/2006/relationships/slide" Target="slides/slide50.xml" Id="rId54" /><Relationship Type="http://schemas.openxmlformats.org/officeDocument/2006/relationships/slide" Target="slides/slide58.xml" Id="rId62" /><Relationship Type="http://schemas.openxmlformats.org/officeDocument/2006/relationships/slide" Target="slides/slide66.xml" Id="rId70" /><Relationship Type="http://schemas.openxmlformats.org/officeDocument/2006/relationships/theme" Target="theme/theme1.xml" Id="rId75"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slide" Target="slides/slide45.xml" Id="rId49" /><Relationship Type="http://schemas.openxmlformats.org/officeDocument/2006/relationships/slide" Target="slides/slide53.xml" Id="rId57" /><Relationship Type="http://schemas.openxmlformats.org/officeDocument/2006/relationships/slide" Target="slides/slide6.xml" Id="rId10" /><Relationship Type="http://schemas.openxmlformats.org/officeDocument/2006/relationships/slide" Target="slides/slide27.xml" Id="rId31" /><Relationship Type="http://schemas.openxmlformats.org/officeDocument/2006/relationships/slide" Target="slides/slide40.xml" Id="rId44" /><Relationship Type="http://schemas.openxmlformats.org/officeDocument/2006/relationships/slide" Target="slides/slide48.xml" Id="rId52" /><Relationship Type="http://schemas.openxmlformats.org/officeDocument/2006/relationships/slide" Target="slides/slide56.xml" Id="rId60" /><Relationship Type="http://schemas.openxmlformats.org/officeDocument/2006/relationships/slide" Target="slides/slide61.xml" Id="rId65" /><Relationship Type="http://schemas.openxmlformats.org/officeDocument/2006/relationships/presProps" Target="presProps.xml" Id="rId73" /><Relationship Type="http://schemas.microsoft.com/office/2015/10/relationships/revisionInfo" Target="revisionInfo.xml" Id="rId78"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35.xml" Id="rId39" /><Relationship Type="http://schemas.openxmlformats.org/officeDocument/2006/relationships/slide" Target="slides/slide30.xml" Id="rId34" /><Relationship Type="http://schemas.openxmlformats.org/officeDocument/2006/relationships/slide" Target="slides/slide46.xml" Id="rId50" /><Relationship Type="http://schemas.openxmlformats.org/officeDocument/2006/relationships/slide" Target="slides/slide51.xml" Id="rId55" /><Relationship Type="http://schemas.openxmlformats.org/officeDocument/2006/relationships/tableStyles" Target="tableStyles.xml" Id="rId76" /><Relationship Type="http://schemas.openxmlformats.org/officeDocument/2006/relationships/slide" Target="slides/slide3.xml" Id="rId7" /><Relationship Type="http://schemas.openxmlformats.org/officeDocument/2006/relationships/notesMaster" Target="notesMasters/notesMaster1.xml" Id="rId71" /><Relationship Type="http://schemas.openxmlformats.org/officeDocument/2006/relationships/customXml" Target="../customXml/item2.xml" Id="rId2" /><Relationship Type="http://schemas.openxmlformats.org/officeDocument/2006/relationships/slide" Target="slides/slide25.xml" Id="rId29"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10/18/2023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10/18/2023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to introduce yourself and the presentation for Gale In Context: World History, which provides </a:t>
            </a:r>
            <a:r>
              <a:rPr lang="en-US" sz="1200" b="0" i="1" kern="1200" dirty="0">
                <a:solidFill>
                  <a:schemeClr val="tx1"/>
                </a:solidFill>
                <a:effectLst/>
                <a:latin typeface="+mn-lt"/>
                <a:ea typeface="+mn-ea"/>
                <a:cs typeface="+mn-cs"/>
              </a:rPr>
              <a:t>information on hundreds of the most significant people, events, and topics in World History from a variety of sources.</a:t>
            </a:r>
            <a:endParaRPr lang="en-US" i="1" dirty="0"/>
          </a:p>
          <a:p>
            <a:endParaRPr lang="en-US" i="1" dirty="0"/>
          </a:p>
          <a:p>
            <a:r>
              <a:rPr lang="en-US" i="1" dirty="0"/>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Gale In Context: World History.</a:t>
            </a:r>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77641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World History</a:t>
            </a:r>
            <a:r>
              <a:rPr lang="en-US" dirty="0"/>
              <a:t> option will launch them straight into the resource, while keeping them in the Canvas interface. </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a:p>
        </p:txBody>
      </p:sp>
    </p:spTree>
    <p:extLst>
      <p:ext uri="{BB962C8B-B14F-4D97-AF65-F5344CB8AC3E}">
        <p14:creationId xmlns:p14="http://schemas.microsoft.com/office/powerpoint/2010/main" val="275386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World History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World History</a:t>
            </a:r>
            <a:r>
              <a:rPr lang="en-US" dirty="0"/>
              <a:t> 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13</a:t>
            </a:fld>
            <a:endParaRPr lang="en-US"/>
          </a:p>
        </p:txBody>
      </p:sp>
    </p:spTree>
    <p:extLst>
      <p:ext uri="{BB962C8B-B14F-4D97-AF65-F5344CB8AC3E}">
        <p14:creationId xmlns:p14="http://schemas.microsoft.com/office/powerpoint/2010/main" val="36419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access all the premium resources within </a:t>
            </a:r>
            <a:r>
              <a:rPr lang="en-US" i="1" dirty="0"/>
              <a:t>Gale In Context: World History  </a:t>
            </a:r>
            <a:r>
              <a:rPr lang="en-US" i="0" dirty="0"/>
              <a:t>by browsing or searching for topics of interest, exploring </a:t>
            </a:r>
            <a:r>
              <a:rPr lang="en-US" dirty="0"/>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fld id="{F3A9CC68-86F6-4C41-BB68-563FFE5D02C1}" type="slidenum">
              <a:rPr lang="en-US" smtClean="0"/>
              <a:t>14</a:t>
            </a:fld>
            <a:endParaRPr lang="en-US"/>
          </a:p>
        </p:txBody>
      </p:sp>
    </p:spTree>
    <p:extLst>
      <p:ext uri="{BB962C8B-B14F-4D97-AF65-F5344CB8AC3E}">
        <p14:creationId xmlns:p14="http://schemas.microsoft.com/office/powerpoint/2010/main" val="197439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a basic search, just enter key terms related to topics of interest in the search box on the homepage or at the top of every page throughout </a:t>
            </a:r>
            <a:r>
              <a:rPr lang="en-US" i="1" dirty="0"/>
              <a:t>Gale In Context: World History </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15</a:t>
            </a:fld>
            <a:endParaRPr lang="en-US"/>
          </a:p>
        </p:txBody>
      </p:sp>
    </p:spTree>
    <p:extLst>
      <p:ext uri="{BB962C8B-B14F-4D97-AF65-F5344CB8AC3E}">
        <p14:creationId xmlns:p14="http://schemas.microsoft.com/office/powerpoint/2010/main" val="207545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a:t>The New </a:t>
            </a:r>
            <a:r>
              <a:rPr lang="en-US" i="0"/>
              <a:t>York </a:t>
            </a:r>
            <a:r>
              <a:rPr lang="en-US" i="1"/>
              <a:t>Times</a:t>
            </a:r>
            <a:r>
              <a:rPr lang="en-US" i="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a:t>by document type, date, content level,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t>16</a:t>
            </a:fld>
            <a:endParaRPr lang="en-US"/>
          </a:p>
        </p:txBody>
      </p:sp>
    </p:spTree>
    <p:extLst>
      <p:ext uri="{BB962C8B-B14F-4D97-AF65-F5344CB8AC3E}">
        <p14:creationId xmlns:p14="http://schemas.microsoft.com/office/powerpoint/2010/main" val="2453242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searching, </a:t>
            </a:r>
            <a:r>
              <a:rPr lang="en-US" i="1" dirty="0"/>
              <a:t>Gale In Context: World History </a:t>
            </a:r>
            <a:r>
              <a:rPr lang="en-US" i="0" dirty="0"/>
              <a:t>is designed to make it easy for you and your students to browse for topics of interest. Simply click the Browse Topics option in the upper right corner of the homepage and on many other pages throughout </a:t>
            </a:r>
            <a:r>
              <a:rPr lang="en-US" i="1" dirty="0"/>
              <a:t>Gale In Context: World History </a:t>
            </a:r>
            <a:r>
              <a:rPr lang="en-US" i="0" dirty="0"/>
              <a:t>to access a list of all topics for which there are curated pages. If desired, you can use the drop-down menu at the top of this page to view pages based on categories of interest.</a:t>
            </a:r>
          </a:p>
          <a:p>
            <a:endParaRPr lang="en-US" i="0" dirty="0"/>
          </a:p>
          <a:p>
            <a:r>
              <a:rPr lang="en-US" i="0" dirty="0"/>
              <a:t>When you click the title of one of the topics, you’ll be able to access a curated hub of information that contains an overview and image related to the topic, and that then organizes and provides access to content of various types on the topic (for instance, reference materials, magazine articles, videos, etc.). Simply click the header for a content type to view all results of that format, and click the title of an individual result to view that specific article, video, etc.</a:t>
            </a:r>
          </a:p>
          <a:p>
            <a:endParaRPr lang="en-US" i="0" dirty="0"/>
          </a:p>
          <a:p>
            <a:r>
              <a:rPr lang="en-US" i="0" dirty="0"/>
              <a:t>Note that if you do not see a topic page related to something of interest, that just means that you can run a basic or advanced search within </a:t>
            </a:r>
            <a:r>
              <a:rPr lang="en-US" i="1" dirty="0"/>
              <a:t>Gale In Context: World History </a:t>
            </a:r>
            <a:r>
              <a:rPr lang="en-US" i="0" dirty="0"/>
              <a:t>to view any available results (it doesn’t mean content on that topic is unavailable).</a:t>
            </a:r>
          </a:p>
        </p:txBody>
      </p:sp>
      <p:sp>
        <p:nvSpPr>
          <p:cNvPr id="4" name="Slide Number Placeholder 3"/>
          <p:cNvSpPr>
            <a:spLocks noGrp="1"/>
          </p:cNvSpPr>
          <p:nvPr>
            <p:ph type="sldNum" sz="quarter" idx="5"/>
          </p:nvPr>
        </p:nvSpPr>
        <p:spPr/>
        <p:txBody>
          <a:bodyPr/>
          <a:lstStyle/>
          <a:p>
            <a:fld id="{F3A9CC68-86F6-4C41-BB68-563FFE5D02C1}" type="slidenum">
              <a:rPr lang="en-US" smtClean="0"/>
              <a:t>17</a:t>
            </a:fld>
            <a:endParaRPr lang="en-US"/>
          </a:p>
        </p:txBody>
      </p:sp>
    </p:spTree>
    <p:extLst>
      <p:ext uri="{BB962C8B-B14F-4D97-AF65-F5344CB8AC3E}">
        <p14:creationId xmlns:p14="http://schemas.microsoft.com/office/powerpoint/2010/main" val="192034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run a search, or click a content type header on a topic page, you’ll find options to further pinpoint results of interest. At the top of the page, you can click to view results of specific types (videos, reference, primary sources, etc.) depending on what’s available for your search.</a:t>
            </a:r>
          </a:p>
          <a:p>
            <a:endParaRPr lang="en-US"/>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18</a:t>
            </a:fld>
            <a:endParaRPr lang="en-US"/>
          </a:p>
        </p:txBody>
      </p:sp>
    </p:spTree>
    <p:extLst>
      <p:ext uri="{BB962C8B-B14F-4D97-AF65-F5344CB8AC3E}">
        <p14:creationId xmlns:p14="http://schemas.microsoft.com/office/powerpoint/2010/main" val="946623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t>
            </a:r>
            <a:r>
              <a:rPr lang="en-US" b="1"/>
              <a:t>Filter Your Results </a:t>
            </a:r>
            <a:r>
              <a:rPr lang="en-US"/>
              <a:t>portion on the right-hand side of the results, you’ll find options to limit your search results further based on publication date, subjects, content level, etc. Simply click one of the filtering options, check the box next to specific filters of interest, and then click to </a:t>
            </a:r>
            <a:r>
              <a:rPr lang="en-US" b="1"/>
              <a:t>Apply</a:t>
            </a:r>
            <a:r>
              <a:rPr lang="en-US"/>
              <a:t> the filter. </a:t>
            </a:r>
          </a:p>
          <a:p>
            <a:endParaRPr lang="en-US"/>
          </a:p>
          <a:p>
            <a:r>
              <a:rPr lang="en-US"/>
              <a:t>Note that these are also great options to point out to students who are in the habit of running very broad searches. Many of these options directly align to the options available in the </a:t>
            </a:r>
            <a:r>
              <a:rPr lang="en-US" b="1"/>
              <a:t>Advanced Search</a:t>
            </a:r>
            <a:r>
              <a:rPr lang="en-US"/>
              <a:t>, so they can begin to train students to think of more targeted search strategies.</a:t>
            </a:r>
          </a:p>
        </p:txBody>
      </p:sp>
      <p:sp>
        <p:nvSpPr>
          <p:cNvPr id="4" name="Slide Number Placeholder 3"/>
          <p:cNvSpPr>
            <a:spLocks noGrp="1"/>
          </p:cNvSpPr>
          <p:nvPr>
            <p:ph type="sldNum" sz="quarter" idx="5"/>
          </p:nvPr>
        </p:nvSpPr>
        <p:spPr/>
        <p:txBody>
          <a:bodyPr/>
          <a:lstStyle/>
          <a:p>
            <a:fld id="{F3A9CC68-86F6-4C41-BB68-563FFE5D02C1}" type="slidenum">
              <a:rPr lang="en-US" smtClean="0"/>
              <a:t>19</a:t>
            </a:fld>
            <a:endParaRPr lang="en-US"/>
          </a:p>
        </p:txBody>
      </p:sp>
    </p:spTree>
    <p:extLst>
      <p:ext uri="{BB962C8B-B14F-4D97-AF65-F5344CB8AC3E}">
        <p14:creationId xmlns:p14="http://schemas.microsoft.com/office/powerpoint/2010/main" val="347530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dirty="0"/>
              <a:t>Gale In Context World History </a:t>
            </a:r>
            <a:r>
              <a:rPr lang="en-US" dirty="0">
                <a:highlight>
                  <a:srgbClr val="FFFF00"/>
                </a:highlight>
              </a:rPr>
              <a:t>provides </a:t>
            </a:r>
            <a:r>
              <a:rPr lang="en-US" dirty="0"/>
              <a:t>content </a:t>
            </a:r>
            <a:r>
              <a:rPr lang="en-US" dirty="0">
                <a:highlight>
                  <a:srgbClr val="FFFF00"/>
                </a:highlight>
              </a:rPr>
              <a:t>aligned with national and state curriculum standards</a:t>
            </a:r>
            <a:r>
              <a:rPr lang="en-US" dirty="0"/>
              <a:t> including </a:t>
            </a:r>
            <a:r>
              <a:rPr lang="en-US" b="1" dirty="0"/>
              <a:t>biographies, primary sources, and topic overviews of significant people, places, and events </a:t>
            </a:r>
            <a:r>
              <a:rPr lang="en-US" dirty="0"/>
              <a:t>allowing students to create connections to truly </a:t>
            </a:r>
            <a:r>
              <a:rPr lang="en-US" b="1" dirty="0">
                <a:highlight>
                  <a:srgbClr val="FFFF00"/>
                </a:highlight>
              </a:rPr>
              <a:t>put topics into larger cultural, social, global, and historical context</a:t>
            </a:r>
            <a:r>
              <a:rPr lang="en-US" dirty="0">
                <a:highlight>
                  <a:srgbClr val="FFFF00"/>
                </a:highlight>
              </a:rPr>
              <a:t>.​</a:t>
            </a:r>
          </a:p>
          <a:p>
            <a:pPr>
              <a:buFontTx/>
              <a:buNone/>
            </a:pPr>
            <a:endParaRPr lang="en-US" dirty="0">
              <a:highlight>
                <a:srgbClr val="FFFF00"/>
              </a:highlight>
            </a:endParaRPr>
          </a:p>
          <a:p>
            <a:pPr>
              <a:buFontTx/>
              <a:buNone/>
            </a:pPr>
            <a:r>
              <a:rPr lang="en-US" dirty="0"/>
              <a:t>Users will find a vast </a:t>
            </a:r>
            <a:r>
              <a:rPr lang="en-US" dirty="0">
                <a:highlight>
                  <a:srgbClr val="FFFF00"/>
                </a:highlight>
              </a:rPr>
              <a:t>array of resources for papers, projects, and presentations</a:t>
            </a:r>
            <a:r>
              <a:rPr lang="en-US" dirty="0"/>
              <a:t> that bolster the development of critical thinking, problem solving, and effective communication skills including </a:t>
            </a:r>
            <a:r>
              <a:rPr lang="en-US" b="1" dirty="0"/>
              <a:t>critical thinking questions, related topics, primary sources</a:t>
            </a:r>
            <a:r>
              <a:rPr lang="en-US" dirty="0"/>
              <a:t>, </a:t>
            </a:r>
            <a:r>
              <a:rPr lang="en-US" b="1" dirty="0"/>
              <a:t>case overviews</a:t>
            </a:r>
            <a:r>
              <a:rPr lang="en-US" dirty="0"/>
              <a:t>, and more.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a:t>
            </a:fld>
            <a:endParaRPr lang="en-US"/>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fld id="{F3A9CC68-86F6-4C41-BB68-563FFE5D02C1}" type="slidenum">
              <a:rPr lang="en-US" smtClean="0"/>
              <a:t>20</a:t>
            </a:fld>
            <a:endParaRPr lang="en-US"/>
          </a:p>
        </p:txBody>
      </p:sp>
    </p:spTree>
    <p:extLst>
      <p:ext uri="{BB962C8B-B14F-4D97-AF65-F5344CB8AC3E}">
        <p14:creationId xmlns:p14="http://schemas.microsoft.com/office/powerpoint/2010/main" val="258535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fld id="{F3A9CC68-86F6-4C41-BB68-563FFE5D02C1}" type="slidenum">
              <a:rPr lang="en-US" smtClean="0"/>
              <a:t>21</a:t>
            </a:fld>
            <a:endParaRPr lang="en-US"/>
          </a:p>
        </p:txBody>
      </p:sp>
    </p:spTree>
    <p:extLst>
      <p:ext uri="{BB962C8B-B14F-4D97-AF65-F5344CB8AC3E}">
        <p14:creationId xmlns:p14="http://schemas.microsoft.com/office/powerpoint/2010/main" val="2981265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reference entries include vocabulary, main ideas, timelines, or critical thinking questions. You’ll find these in many of the Gale reference entries. They can be used to break down historical issues, develop assignments or spark discussions.</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22</a:t>
            </a:fld>
            <a:endParaRPr lang="en-US"/>
          </a:p>
        </p:txBody>
      </p:sp>
    </p:spTree>
    <p:extLst>
      <p:ext uri="{BB962C8B-B14F-4D97-AF65-F5344CB8AC3E}">
        <p14:creationId xmlns:p14="http://schemas.microsoft.com/office/powerpoint/2010/main" val="1180468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Periodical feeds within Gale resources update multiple times per day, so you can be sure you’ll find recent coverage of trending topics from authoritative sources. These sources make great prompts, and also add a level of currency to student research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23</a:t>
            </a:fld>
            <a:endParaRPr lang="en-US"/>
          </a:p>
        </p:txBody>
      </p:sp>
    </p:spTree>
    <p:extLst>
      <p:ext uri="{BB962C8B-B14F-4D97-AF65-F5344CB8AC3E}">
        <p14:creationId xmlns:p14="http://schemas.microsoft.com/office/powerpoint/2010/main" val="512756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multimedia content within </a:t>
            </a:r>
            <a:r>
              <a:rPr lang="en-US" i="1"/>
              <a:t>Gale In Context </a:t>
            </a:r>
            <a:r>
              <a:rPr lang="en-US" i="0"/>
              <a:t>resources support learner preferences, and can be used to enhance projects or break up instruction.</a:t>
            </a: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24</a:t>
            </a:fld>
            <a:endParaRPr lang="en-US"/>
          </a:p>
        </p:txBody>
      </p:sp>
    </p:spTree>
    <p:extLst>
      <p:ext uri="{BB962C8B-B14F-4D97-AF65-F5344CB8AC3E}">
        <p14:creationId xmlns:p14="http://schemas.microsoft.com/office/powerpoint/2010/main" val="1895025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Case Overviews </a:t>
            </a:r>
            <a:r>
              <a:rPr lang="en-US" dirty="0"/>
              <a:t>include transcripts, applications for review, motions, petitions, supplements, and other official papers of the most-studied and talked-about cases in history, including many that resulted in landmark decisions. This collection serves the needs of students and researchers in legal history, politics, society, and government.</a:t>
            </a:r>
          </a:p>
          <a:p>
            <a:endParaRPr lang="en-US" dirty="0"/>
          </a:p>
          <a:p>
            <a:r>
              <a:rPr lang="en-US" b="1" dirty="0"/>
              <a:t>Primary Sources</a:t>
            </a:r>
            <a:r>
              <a:rPr lang="en-US" dirty="0"/>
              <a:t> include speeches, letters, and personal accounts from key points in history. Many contain commentary or introductions to help students place these sources in context as shown in the pop-out on the right.</a:t>
            </a:r>
          </a:p>
          <a:p>
            <a:endParaRPr lang="en-US" dirty="0"/>
          </a:p>
          <a:p>
            <a:r>
              <a:rPr lang="en-US" dirty="0"/>
              <a:t>Depending on the topic of interest, you may also find topic overviews, critical essays, websites, and other results within </a:t>
            </a:r>
            <a:r>
              <a:rPr lang="en-US" i="1" dirty="0"/>
              <a:t>Gale In Context: World History .</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25</a:t>
            </a:fld>
            <a:endParaRPr lang="en-US"/>
          </a:p>
        </p:txBody>
      </p:sp>
    </p:spTree>
    <p:extLst>
      <p:ext uri="{BB962C8B-B14F-4D97-AF65-F5344CB8AC3E}">
        <p14:creationId xmlns:p14="http://schemas.microsoft.com/office/powerpoint/2010/main" val="2889013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Plus, the content is leveled, so if you support developing readers, or advanced students, you can find content targeted to their needs! These content levels can be viewed on search and browse results pages.</a:t>
            </a:r>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a:p>
        </p:txBody>
      </p:sp>
    </p:spTree>
    <p:extLst>
      <p:ext uri="{BB962C8B-B14F-4D97-AF65-F5344CB8AC3E}">
        <p14:creationId xmlns:p14="http://schemas.microsoft.com/office/powerpoint/2010/main" val="2543719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a:p>
        </p:txBody>
      </p:sp>
    </p:spTree>
    <p:extLst>
      <p:ext uri="{BB962C8B-B14F-4D97-AF65-F5344CB8AC3E}">
        <p14:creationId xmlns:p14="http://schemas.microsoft.com/office/powerpoint/2010/main" val="2072853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fld id="{F3A9CC68-86F6-4C41-BB68-563FFE5D02C1}" type="slidenum">
              <a:rPr lang="en-US" smtClean="0"/>
              <a:t>28</a:t>
            </a:fld>
            <a:endParaRPr lang="en-US"/>
          </a:p>
        </p:txBody>
      </p:sp>
    </p:spTree>
    <p:extLst>
      <p:ext uri="{BB962C8B-B14F-4D97-AF65-F5344CB8AC3E}">
        <p14:creationId xmlns:p14="http://schemas.microsoft.com/office/powerpoint/2010/main" val="492506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Gale In Context: U.S. History  </a:t>
            </a:r>
            <a:r>
              <a:rPr lang="en-US" i="0"/>
              <a:t>supports topics across the social studies curriculum</a:t>
            </a:r>
            <a:endParaRPr lang="en-US" i="1"/>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29</a:t>
            </a:fld>
            <a:endParaRPr lang="en-US"/>
          </a:p>
        </p:txBody>
      </p:sp>
    </p:spTree>
    <p:extLst>
      <p:ext uri="{BB962C8B-B14F-4D97-AF65-F5344CB8AC3E}">
        <p14:creationId xmlns:p14="http://schemas.microsoft.com/office/powerpoint/2010/main" val="16044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Customize the library access URL on this slide before presenting.</a:t>
            </a:r>
          </a:p>
          <a:p>
            <a:endParaRPr lang="en-US" i="0" dirty="0"/>
          </a:p>
          <a:p>
            <a:r>
              <a:rPr lang="en-US" i="0" dirty="0"/>
              <a:t>All of the content in </a:t>
            </a:r>
            <a:r>
              <a:rPr lang="en-US" i="1" dirty="0"/>
              <a:t>Gale In Context: World History </a:t>
            </a:r>
            <a:r>
              <a:rPr lang="en-US" i="0" dirty="0"/>
              <a:t>can be accessed by you and your learners 24/7 on any device, no matter where you are. Your entire class can look at the same article at once without problems, and there are no limits to the amount of content you can access. </a:t>
            </a:r>
          </a:p>
          <a:p>
            <a:endParaRPr lang="en-US" i="0" dirty="0"/>
          </a:p>
          <a:p>
            <a:r>
              <a:rPr lang="en-US" i="0" dirty="0"/>
              <a:t>Additionally, </a:t>
            </a:r>
            <a:r>
              <a:rPr lang="en-US" i="1" dirty="0"/>
              <a:t>Gale In Context: World History </a:t>
            </a:r>
            <a:r>
              <a:rPr lang="en-US" i="0" dirty="0"/>
              <a:t>is an ad-free environment that provides full-text access without paywalls.</a:t>
            </a:r>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a:p>
        </p:txBody>
      </p:sp>
    </p:spTree>
    <p:extLst>
      <p:ext uri="{BB962C8B-B14F-4D97-AF65-F5344CB8AC3E}">
        <p14:creationId xmlns:p14="http://schemas.microsoft.com/office/powerpoint/2010/main" val="7709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Including World history</a:t>
            </a:r>
            <a:r>
              <a:rPr lang="en-US" i="0"/>
              <a:t>, world governments, </a:t>
            </a:r>
            <a:r>
              <a:rPr lang="en-US" i="0" dirty="0"/>
              <a:t>and geography</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a:p>
        </p:txBody>
      </p:sp>
    </p:spTree>
    <p:extLst>
      <p:ext uri="{BB962C8B-B14F-4D97-AF65-F5344CB8AC3E}">
        <p14:creationId xmlns:p14="http://schemas.microsoft.com/office/powerpoint/2010/main" val="3122157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a:t>
            </a:r>
            <a:r>
              <a:rPr lang="en-US" i="1" dirty="0"/>
              <a:t>Gale In Context: World History</a:t>
            </a:r>
          </a:p>
          <a:p>
            <a:endParaRPr lang="en-US" dirty="0"/>
          </a:p>
          <a:p>
            <a:r>
              <a:rPr lang="en-US" i="1" dirty="0"/>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fld id="{F3A9CC68-86F6-4C41-BB68-563FFE5D02C1}" type="slidenum">
              <a:rPr lang="en-US" smtClean="0"/>
              <a:t>31</a:t>
            </a:fld>
            <a:endParaRPr lang="en-US"/>
          </a:p>
        </p:txBody>
      </p:sp>
    </p:spTree>
    <p:extLst>
      <p:ext uri="{BB962C8B-B14F-4D97-AF65-F5344CB8AC3E}">
        <p14:creationId xmlns:p14="http://schemas.microsoft.com/office/powerpoint/2010/main" val="1441726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just a few of the many examples of topics covered within government in </a:t>
            </a:r>
            <a:r>
              <a:rPr lang="en-US" i="1" dirty="0"/>
              <a:t>Gale In Context: World History</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a:p>
        </p:txBody>
      </p:sp>
    </p:spTree>
    <p:extLst>
      <p:ext uri="{BB962C8B-B14F-4D97-AF65-F5344CB8AC3E}">
        <p14:creationId xmlns:p14="http://schemas.microsoft.com/office/powerpoint/2010/main" val="4146147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social studies in </a:t>
            </a:r>
            <a:r>
              <a:rPr lang="en-US" i="1" dirty="0"/>
              <a:t>Gale In Context: World History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a:p>
        </p:txBody>
      </p:sp>
    </p:spTree>
    <p:extLst>
      <p:ext uri="{BB962C8B-B14F-4D97-AF65-F5344CB8AC3E}">
        <p14:creationId xmlns:p14="http://schemas.microsoft.com/office/powerpoint/2010/main" val="930744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content within </a:t>
            </a:r>
            <a:r>
              <a:rPr lang="en-US" i="1" dirty="0"/>
              <a:t>Gale In Context: World History </a:t>
            </a:r>
            <a:r>
              <a:rPr lang="en-US" i="0" dirty="0"/>
              <a:t> can not only be accessed anywhere 24/7 on any device with an internet connection with no limits to the number of students who can view the same article at the same time, but also provides helpful tools to transform the premium content found within into resources to support learning and the development of research skills.</a:t>
            </a:r>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34</a:t>
            </a:fld>
            <a:endParaRPr lang="en-US"/>
          </a:p>
        </p:txBody>
      </p:sp>
    </p:spTree>
    <p:extLst>
      <p:ext uri="{BB962C8B-B14F-4D97-AF65-F5344CB8AC3E}">
        <p14:creationId xmlns:p14="http://schemas.microsoft.com/office/powerpoint/2010/main" val="424872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35</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previously mentioned, all of the content in the Gale resource is accessible 24/7 on any device in any location. Additionally, every item within the resource provides a number of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And,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fld id="{F3A9CC68-86F6-4C41-BB68-563FFE5D02C1}" type="slidenum">
              <a:rPr lang="en-US" smtClean="0"/>
              <a:t>36</a:t>
            </a:fld>
            <a:endParaRPr lang="en-US"/>
          </a:p>
        </p:txBody>
      </p:sp>
    </p:spTree>
    <p:extLst>
      <p:ext uri="{BB962C8B-B14F-4D97-AF65-F5344CB8AC3E}">
        <p14:creationId xmlns:p14="http://schemas.microsoft.com/office/powerpoint/2010/main" val="2022237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easy to push content to students by clicking Get Link to create a persistent URL that you can copy and paste anywhere</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37</a:t>
            </a:fld>
            <a:endParaRPr lang="en-US"/>
          </a:p>
        </p:txBody>
      </p:sp>
    </p:spTree>
    <p:extLst>
      <p:ext uri="{BB962C8B-B14F-4D97-AF65-F5344CB8AC3E}">
        <p14:creationId xmlns:p14="http://schemas.microsoft.com/office/powerpoint/2010/main" val="3440966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students click the link, they will go directly to whatever page you were on when you generated the persistent URL.</a:t>
            </a:r>
          </a:p>
        </p:txBody>
      </p:sp>
      <p:sp>
        <p:nvSpPr>
          <p:cNvPr id="4" name="Slide Number Placeholder 3"/>
          <p:cNvSpPr>
            <a:spLocks noGrp="1"/>
          </p:cNvSpPr>
          <p:nvPr>
            <p:ph type="sldNum" sz="quarter" idx="5"/>
          </p:nvPr>
        </p:nvSpPr>
        <p:spPr/>
        <p:txBody>
          <a:bodyPr/>
          <a:lstStyle/>
          <a:p>
            <a:fld id="{F3A9CC68-86F6-4C41-BB68-563FFE5D02C1}" type="slidenum">
              <a:rPr lang="en-US" smtClean="0"/>
              <a:t>38</a:t>
            </a:fld>
            <a:endParaRPr lang="en-US"/>
          </a:p>
        </p:txBody>
      </p:sp>
    </p:spTree>
    <p:extLst>
      <p:ext uri="{BB962C8B-B14F-4D97-AF65-F5344CB8AC3E}">
        <p14:creationId xmlns:p14="http://schemas.microsoft.com/office/powerpoint/2010/main" val="1729167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have the option to Share results to Google Classroom as assignments, announcements, etc. </a:t>
            </a:r>
          </a:p>
          <a:p>
            <a:endParaRPr lang="en-US" dirty="0"/>
          </a:p>
          <a:p>
            <a:r>
              <a:rPr lang="en-US" dirty="0"/>
              <a:t>Simply click the Share to Classroom button in the upper right portion of the screen. If you’re not already signed in to your Google Classroom account, you will be asked to do so.</a:t>
            </a:r>
          </a:p>
          <a:p>
            <a:endParaRPr lang="en-US" dirty="0"/>
          </a:p>
          <a:p>
            <a:r>
              <a:rPr lang="en-US" dirty="0"/>
              <a:t>From there, follow the Google prompts in the pop-up screen to decide which course you’d like to share the content to, and how.</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39</a:t>
            </a:fld>
            <a:endParaRPr lang="en-US"/>
          </a:p>
        </p:txBody>
      </p:sp>
    </p:spTree>
    <p:extLst>
      <p:ext uri="{BB962C8B-B14F-4D97-AF65-F5344CB8AC3E}">
        <p14:creationId xmlns:p14="http://schemas.microsoft.com/office/powerpoint/2010/main" val="7148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World History </a:t>
            </a:r>
            <a:r>
              <a:rPr lang="en-US" dirty="0"/>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selections you make, you’ll see something like this. Students will be able to click right from the assignment, announcement, etc. to the specific Gale content you share.</a:t>
            </a:r>
          </a:p>
        </p:txBody>
      </p:sp>
      <p:sp>
        <p:nvSpPr>
          <p:cNvPr id="4" name="Slide Number Placeholder 3"/>
          <p:cNvSpPr>
            <a:spLocks noGrp="1"/>
          </p:cNvSpPr>
          <p:nvPr>
            <p:ph type="sldNum" sz="quarter" idx="5"/>
          </p:nvPr>
        </p:nvSpPr>
        <p:spPr/>
        <p:txBody>
          <a:bodyPr/>
          <a:lstStyle/>
          <a:p>
            <a:fld id="{F3A9CC68-86F6-4C41-BB68-563FFE5D02C1}" type="slidenum">
              <a:rPr lang="en-US" smtClean="0"/>
              <a:t>40</a:t>
            </a:fld>
            <a:endParaRPr lang="en-US"/>
          </a:p>
        </p:txBody>
      </p:sp>
    </p:spTree>
    <p:extLst>
      <p:ext uri="{BB962C8B-B14F-4D97-AF65-F5344CB8AC3E}">
        <p14:creationId xmlns:p14="http://schemas.microsoft.com/office/powerpoint/2010/main" val="74621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Get Link and Share to Classroom are also available on </a:t>
            </a:r>
            <a:r>
              <a:rPr lang="en-US" i="1" dirty="0"/>
              <a:t>Gale In Context: World History  </a:t>
            </a:r>
            <a:r>
              <a:rPr lang="en-US" dirty="0"/>
              <a:t>topic pages. So, you could essentially share those topic pages as a full set of content supporting a specific topic you’re covering in class. Or, for example, ask students to read one reference article and one newspaper editorial on a topic page of choice so that they not only have background information to understand a topic, but can use that background knowledge to critique the validity of arguments made within their chosen editorial.</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41</a:t>
            </a:fld>
            <a:endParaRPr lang="en-US"/>
          </a:p>
        </p:txBody>
      </p:sp>
    </p:spTree>
    <p:extLst>
      <p:ext uri="{BB962C8B-B14F-4D97-AF65-F5344CB8AC3E}">
        <p14:creationId xmlns:p14="http://schemas.microsoft.com/office/powerpoint/2010/main" val="3476390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Link and Share to Classroom are available on search results, too. This gives you the option to craft a specific search, share it with students, and ask them to choose which resources to explore. It also gives you the ability to ask them to compare and contrast, or combine takeaways from multiple results that they select, providing a supported step into researching topics and synthesizing multiple sources. The highlights and notes tool that we’ll look at later can also help facilitate this skill.</a:t>
            </a:r>
          </a:p>
        </p:txBody>
      </p:sp>
      <p:sp>
        <p:nvSpPr>
          <p:cNvPr id="4" name="Slide Number Placeholder 3"/>
          <p:cNvSpPr>
            <a:spLocks noGrp="1"/>
          </p:cNvSpPr>
          <p:nvPr>
            <p:ph type="sldNum" sz="quarter" idx="5"/>
          </p:nvPr>
        </p:nvSpPr>
        <p:spPr/>
        <p:txBody>
          <a:bodyPr/>
          <a:lstStyle/>
          <a:p>
            <a:fld id="{F3A9CC68-86F6-4C41-BB68-563FFE5D02C1}" type="slidenum">
              <a:rPr lang="en-US" smtClean="0"/>
              <a:t>42</a:t>
            </a:fld>
            <a:endParaRPr lang="en-US"/>
          </a:p>
        </p:txBody>
      </p:sp>
    </p:spTree>
    <p:extLst>
      <p:ext uri="{BB962C8B-B14F-4D97-AF65-F5344CB8AC3E}">
        <p14:creationId xmlns:p14="http://schemas.microsoft.com/office/powerpoint/2010/main" val="320009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dirty="0"/>
          </a:p>
          <a:p>
            <a:r>
              <a:rPr lang="en-US" dirty="0"/>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43</a:t>
            </a:fld>
            <a:endParaRPr lang="en-US"/>
          </a:p>
        </p:txBody>
      </p:sp>
    </p:spTree>
    <p:extLst>
      <p:ext uri="{BB962C8B-B14F-4D97-AF65-F5344CB8AC3E}">
        <p14:creationId xmlns:p14="http://schemas.microsoft.com/office/powerpoint/2010/main" val="1404333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Google—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44</a:t>
            </a:fld>
            <a:endParaRPr lang="en-US"/>
          </a:p>
        </p:txBody>
      </p:sp>
    </p:spTree>
    <p:extLst>
      <p:ext uri="{BB962C8B-B14F-4D97-AF65-F5344CB8AC3E}">
        <p14:creationId xmlns:p14="http://schemas.microsoft.com/office/powerpoint/2010/main" val="373767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Microsoft OneDrive—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45</a:t>
            </a:fld>
            <a:endParaRPr lang="en-US"/>
          </a:p>
        </p:txBody>
      </p:sp>
    </p:spTree>
    <p:extLst>
      <p:ext uri="{BB962C8B-B14F-4D97-AF65-F5344CB8AC3E}">
        <p14:creationId xmlns:p14="http://schemas.microsoft.com/office/powerpoint/2010/main" val="3461800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can translate the platform (which include all navigation, buttons, and the search bar), or can translate the text of the entry only.</a:t>
            </a:r>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a:p>
        </p:txBody>
      </p:sp>
    </p:spTree>
    <p:extLst>
      <p:ext uri="{BB962C8B-B14F-4D97-AF65-F5344CB8AC3E}">
        <p14:creationId xmlns:p14="http://schemas.microsoft.com/office/powerpoint/2010/main" val="2352186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 or decrease the font size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9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the font, text and background color, and line, letter, and word spacing to enhance readability.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4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5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92958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sharing features we just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dirty="0"/>
          </a:p>
          <a:p>
            <a:r>
              <a:rPr lang="en-US" dirty="0"/>
              <a:t>To get started, you or your students can simply select text within the document as you normally would to copy or paste text (click and drag on your computer, or tap the first and last word on mobile devices).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50</a:t>
            </a:fld>
            <a:endParaRPr lang="en-US"/>
          </a:p>
        </p:txBody>
      </p:sp>
    </p:spTree>
    <p:extLst>
      <p:ext uri="{BB962C8B-B14F-4D97-AF65-F5344CB8AC3E}">
        <p14:creationId xmlns:p14="http://schemas.microsoft.com/office/powerpoint/2010/main" val="877770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You’ll then see a pop-out menu that provides color options and the ability to add notes. Note that if a student selects one word within the text, the define option will allow that student to view a dictionary definition without leaving the Gale resource.</a:t>
            </a:r>
          </a:p>
          <a:p>
            <a:endParaRPr lang="en-US"/>
          </a:p>
          <a:p>
            <a:r>
              <a:rPr lang="en-US"/>
              <a:t>Choose the desired color for the highlight and add your thoughts or response to the notes field.</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51</a:t>
            </a:fld>
            <a:endParaRPr lang="en-US"/>
          </a:p>
        </p:txBody>
      </p:sp>
    </p:spTree>
    <p:extLst>
      <p:ext uri="{BB962C8B-B14F-4D97-AF65-F5344CB8AC3E}">
        <p14:creationId xmlns:p14="http://schemas.microsoft.com/office/powerpoint/2010/main" val="2199793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dirty="0"/>
          </a:p>
          <a:p>
            <a:r>
              <a:rPr lang="en-US" dirty="0"/>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52</a:t>
            </a:fld>
            <a:endParaRPr lang="en-US"/>
          </a:p>
        </p:txBody>
      </p:sp>
    </p:spTree>
    <p:extLst>
      <p:ext uri="{BB962C8B-B14F-4D97-AF65-F5344CB8AC3E}">
        <p14:creationId xmlns:p14="http://schemas.microsoft.com/office/powerpoint/2010/main" val="247749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Gale resources are designed to help develop your students’ research skills, whether you are assigning a full research project, or just asking them to prepare for an in-class discussion.</a:t>
            </a:r>
          </a:p>
          <a:p>
            <a:endParaRPr lang="en-US" dirty="0"/>
          </a:p>
          <a:p>
            <a:r>
              <a:rPr lang="en-US" dirty="0"/>
              <a:t>At a basic level, topic pages within </a:t>
            </a:r>
            <a:r>
              <a:rPr lang="en-US" i="1" dirty="0"/>
              <a:t>Gale In Context </a:t>
            </a:r>
            <a:r>
              <a:rPr lang="en-US" i="0" dirty="0"/>
              <a:t>(available via the Browse Topics menu option or from the homepage) highlight potential topics for students who are having trouble picking a subject of interest. These students can even use the Topics dropdown on the Browse Topics page to focus on topics within larger areas of interest (for example, social issues).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53</a:t>
            </a:fld>
            <a:endParaRPr lang="en-US"/>
          </a:p>
        </p:txBody>
      </p:sp>
    </p:spTree>
    <p:extLst>
      <p:ext uri="{BB962C8B-B14F-4D97-AF65-F5344CB8AC3E}">
        <p14:creationId xmlns:p14="http://schemas.microsoft.com/office/powerpoint/2010/main" val="16200169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 pages bring together a curated set of content on a topic. This means students have a supportive jumping off point to dive into a variety of resources, making research a little more accessible for those students who aren’t quite ready to create complex search strategies. Further, these pages offer a wide array of different content types, including things that students may not have thought to look for on their own, but will have experience using for future research or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54</a:t>
            </a:fld>
            <a:endParaRPr lang="en-US"/>
          </a:p>
        </p:txBody>
      </p:sp>
    </p:spTree>
    <p:extLst>
      <p:ext uri="{BB962C8B-B14F-4D97-AF65-F5344CB8AC3E}">
        <p14:creationId xmlns:p14="http://schemas.microsoft.com/office/powerpoint/2010/main" val="42431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students have a topic in mind and begin searching the resource, topic finder provides a visual tool for them to better understand the divisions and connections within their larger topics in order to begin defining a more narrow, unique research direction.</a:t>
            </a:r>
          </a:p>
        </p:txBody>
      </p:sp>
      <p:sp>
        <p:nvSpPr>
          <p:cNvPr id="4" name="Slide Number Placeholder 3"/>
          <p:cNvSpPr>
            <a:spLocks noGrp="1"/>
          </p:cNvSpPr>
          <p:nvPr>
            <p:ph type="sldNum" sz="quarter" idx="5"/>
          </p:nvPr>
        </p:nvSpPr>
        <p:spPr/>
        <p:txBody>
          <a:bodyPr/>
          <a:lstStyle/>
          <a:p>
            <a:fld id="{F3A9CC68-86F6-4C41-BB68-563FFE5D02C1}" type="slidenum">
              <a:rPr lang="en-US" smtClean="0"/>
              <a:t>55</a:t>
            </a:fld>
            <a:endParaRPr lang="en-US"/>
          </a:p>
        </p:txBody>
      </p:sp>
    </p:spTree>
    <p:extLst>
      <p:ext uri="{BB962C8B-B14F-4D97-AF65-F5344CB8AC3E}">
        <p14:creationId xmlns:p14="http://schemas.microsoft.com/office/powerpoint/2010/main" val="2890494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 finder can be accessed after running a search within the Gale resource. </a:t>
            </a:r>
          </a:p>
        </p:txBody>
      </p:sp>
      <p:sp>
        <p:nvSpPr>
          <p:cNvPr id="4" name="Slide Number Placeholder 3"/>
          <p:cNvSpPr>
            <a:spLocks noGrp="1"/>
          </p:cNvSpPr>
          <p:nvPr>
            <p:ph type="sldNum" sz="quarter" idx="5"/>
          </p:nvPr>
        </p:nvSpPr>
        <p:spPr/>
        <p:txBody>
          <a:bodyPr/>
          <a:lstStyle/>
          <a:p>
            <a:fld id="{F3A9CC68-86F6-4C41-BB68-563FFE5D02C1}" type="slidenum">
              <a:rPr lang="en-US" smtClean="0"/>
              <a:t>56</a:t>
            </a:fld>
            <a:endParaRPr lang="en-US"/>
          </a:p>
        </p:txBody>
      </p:sp>
    </p:spTree>
    <p:extLst>
      <p:ext uri="{BB962C8B-B14F-4D97-AF65-F5344CB8AC3E}">
        <p14:creationId xmlns:p14="http://schemas.microsoft.com/office/powerpoint/2010/main" val="4054272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right-hand side of the page, under the filters, simply click Start the Topic Finder.</a:t>
            </a:r>
          </a:p>
        </p:txBody>
      </p:sp>
      <p:sp>
        <p:nvSpPr>
          <p:cNvPr id="4" name="Slide Number Placeholder 3"/>
          <p:cNvSpPr>
            <a:spLocks noGrp="1"/>
          </p:cNvSpPr>
          <p:nvPr>
            <p:ph type="sldNum" sz="quarter" idx="5"/>
          </p:nvPr>
        </p:nvSpPr>
        <p:spPr/>
        <p:txBody>
          <a:bodyPr/>
          <a:lstStyle/>
          <a:p>
            <a:fld id="{F3A9CC68-86F6-4C41-BB68-563FFE5D02C1}" type="slidenum">
              <a:rPr lang="en-US" smtClean="0"/>
              <a:t>57</a:t>
            </a:fld>
            <a:endParaRPr lang="en-US"/>
          </a:p>
        </p:txBody>
      </p:sp>
    </p:spTree>
    <p:extLst>
      <p:ext uri="{BB962C8B-B14F-4D97-AF65-F5344CB8AC3E}">
        <p14:creationId xmlns:p14="http://schemas.microsoft.com/office/powerpoint/2010/main" val="1280902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or your students can then interact with either a tile (shown in this screenshot) or wheel visualization that maps out and breaks down major themes within the larger topic. Click to interact with the tiles or wheels</a:t>
            </a:r>
          </a:p>
        </p:txBody>
      </p:sp>
      <p:sp>
        <p:nvSpPr>
          <p:cNvPr id="4" name="Slide Number Placeholder 3"/>
          <p:cNvSpPr>
            <a:spLocks noGrp="1"/>
          </p:cNvSpPr>
          <p:nvPr>
            <p:ph type="sldNum" sz="quarter" idx="5"/>
          </p:nvPr>
        </p:nvSpPr>
        <p:spPr/>
        <p:txBody>
          <a:bodyPr/>
          <a:lstStyle/>
          <a:p>
            <a:fld id="{F3A9CC68-86F6-4C41-BB68-563FFE5D02C1}" type="slidenum">
              <a:rPr lang="en-US" smtClean="0"/>
              <a:t>58</a:t>
            </a:fld>
            <a:endParaRPr lang="en-US"/>
          </a:p>
        </p:txBody>
      </p:sp>
    </p:spTree>
    <p:extLst>
      <p:ext uri="{BB962C8B-B14F-4D97-AF65-F5344CB8AC3E}">
        <p14:creationId xmlns:p14="http://schemas.microsoft.com/office/powerpoint/2010/main" val="2140898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further divisions of the topic. As you do, a list of results will be presented and updated on the right-hand side of the tool so that you or your students can quickly click into relevant articles within the refined topic.</a:t>
            </a:r>
          </a:p>
        </p:txBody>
      </p:sp>
      <p:sp>
        <p:nvSpPr>
          <p:cNvPr id="4" name="Slide Number Placeholder 3"/>
          <p:cNvSpPr>
            <a:spLocks noGrp="1"/>
          </p:cNvSpPr>
          <p:nvPr>
            <p:ph type="sldNum" sz="quarter" idx="5"/>
          </p:nvPr>
        </p:nvSpPr>
        <p:spPr/>
        <p:txBody>
          <a:bodyPr/>
          <a:lstStyle/>
          <a:p>
            <a:fld id="{F3A9CC68-86F6-4C41-BB68-563FFE5D02C1}" type="slidenum">
              <a:rPr lang="en-US" smtClean="0"/>
              <a:t>59</a:t>
            </a:fld>
            <a:endParaRPr lang="en-US"/>
          </a:p>
        </p:txBody>
      </p:sp>
    </p:spTree>
    <p:extLst>
      <p:ext uri="{BB962C8B-B14F-4D97-AF65-F5344CB8AC3E}">
        <p14:creationId xmlns:p14="http://schemas.microsoft.com/office/powerpoint/2010/main" val="187756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World History </a:t>
            </a:r>
            <a:r>
              <a:rPr lang="en-US" dirty="0"/>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a seamless Cite tool is built into every item within the Gale resource to ensure that students have support in using and citing resources responsibly.</a:t>
            </a:r>
          </a:p>
          <a:p>
            <a:endParaRPr lang="en-US"/>
          </a:p>
          <a:p>
            <a:r>
              <a:rPr lang="en-US"/>
              <a:t>Simply click Cite to provide machine-generated MLA, APA (7</a:t>
            </a:r>
            <a:r>
              <a:rPr lang="en-US" baseline="30000"/>
              <a:t>th</a:t>
            </a:r>
            <a:r>
              <a:rPr lang="en-US"/>
              <a:t> edition is now available within the tool), and/or Chicago style citations. Use the Select button to select, then copy and paste the citation into a document, or Export the citation to services like </a:t>
            </a:r>
            <a:r>
              <a:rPr lang="en-US" err="1"/>
              <a:t>EasyBib</a:t>
            </a:r>
            <a:r>
              <a:rPr lang="en-US"/>
              <a:t> and </a:t>
            </a:r>
            <a:r>
              <a:rPr lang="en-US" err="1"/>
              <a:t>NoodleTools</a:t>
            </a:r>
            <a:r>
              <a:rPr lang="en-US"/>
              <a:t>.</a:t>
            </a:r>
          </a:p>
        </p:txBody>
      </p:sp>
      <p:sp>
        <p:nvSpPr>
          <p:cNvPr id="4" name="Slide Number Placeholder 3"/>
          <p:cNvSpPr>
            <a:spLocks noGrp="1"/>
          </p:cNvSpPr>
          <p:nvPr>
            <p:ph type="sldNum" sz="quarter" idx="5"/>
          </p:nvPr>
        </p:nvSpPr>
        <p:spPr/>
        <p:txBody>
          <a:bodyPr/>
          <a:lstStyle/>
          <a:p>
            <a:fld id="{F3A9CC68-86F6-4C41-BB68-563FFE5D02C1}" type="slidenum">
              <a:rPr lang="en-US" smtClean="0"/>
              <a:t>60</a:t>
            </a:fld>
            <a:endParaRPr lang="en-US"/>
          </a:p>
        </p:txBody>
      </p:sp>
    </p:spTree>
    <p:extLst>
      <p:ext uri="{BB962C8B-B14F-4D97-AF65-F5344CB8AC3E}">
        <p14:creationId xmlns:p14="http://schemas.microsoft.com/office/powerpoint/2010/main" val="401694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fld id="{F3A9CC68-86F6-4C41-BB68-563FFE5D02C1}" type="slidenum">
              <a:rPr lang="en-US" smtClean="0"/>
              <a:t>61</a:t>
            </a:fld>
            <a:endParaRPr lang="en-US"/>
          </a:p>
        </p:txBody>
      </p:sp>
    </p:spTree>
    <p:extLst>
      <p:ext uri="{BB962C8B-B14F-4D97-AF65-F5344CB8AC3E}">
        <p14:creationId xmlns:p14="http://schemas.microsoft.com/office/powerpoint/2010/main" val="3532430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be exported with the document when it is downloaded, printed, emailed, or sent to Google Drive or Microsoft OneDrive.</a:t>
            </a:r>
          </a:p>
        </p:txBody>
      </p:sp>
      <p:sp>
        <p:nvSpPr>
          <p:cNvPr id="4" name="Slide Number Placeholder 3"/>
          <p:cNvSpPr>
            <a:spLocks noGrp="1"/>
          </p:cNvSpPr>
          <p:nvPr>
            <p:ph type="sldNum" sz="quarter" idx="5"/>
          </p:nvPr>
        </p:nvSpPr>
        <p:spPr/>
        <p:txBody>
          <a:bodyPr/>
          <a:lstStyle/>
          <a:p>
            <a:fld id="{F3A9CC68-86F6-4C41-BB68-563FFE5D02C1}" type="slidenum">
              <a:rPr lang="en-US" smtClean="0"/>
              <a:t>62</a:t>
            </a:fld>
            <a:endParaRPr lang="en-US"/>
          </a:p>
        </p:txBody>
      </p:sp>
    </p:spTree>
    <p:extLst>
      <p:ext uri="{BB962C8B-B14F-4D97-AF65-F5344CB8AC3E}">
        <p14:creationId xmlns:p14="http://schemas.microsoft.com/office/powerpoint/2010/main" val="3406939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will appear at the bottom of the exported document.</a:t>
            </a:r>
          </a:p>
        </p:txBody>
      </p:sp>
      <p:sp>
        <p:nvSpPr>
          <p:cNvPr id="4" name="Slide Number Placeholder 3"/>
          <p:cNvSpPr>
            <a:spLocks noGrp="1"/>
          </p:cNvSpPr>
          <p:nvPr>
            <p:ph type="sldNum" sz="quarter" idx="5"/>
          </p:nvPr>
        </p:nvSpPr>
        <p:spPr/>
        <p:txBody>
          <a:bodyPr/>
          <a:lstStyle/>
          <a:p>
            <a:fld id="{F3A9CC68-86F6-4C41-BB68-563FFE5D02C1}" type="slidenum">
              <a:rPr lang="en-US" smtClean="0"/>
              <a:t>63</a:t>
            </a:fld>
            <a:endParaRPr lang="en-US"/>
          </a:p>
        </p:txBody>
      </p:sp>
    </p:spTree>
    <p:extLst>
      <p:ext uri="{BB962C8B-B14F-4D97-AF65-F5344CB8AC3E}">
        <p14:creationId xmlns:p14="http://schemas.microsoft.com/office/powerpoint/2010/main" val="3886421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3A9CC68-86F6-4C41-BB68-563FFE5D02C1}" type="slidenum">
              <a:rPr lang="en-US" smtClean="0"/>
              <a:t>64</a:t>
            </a:fld>
            <a:endParaRPr lang="en-US"/>
          </a:p>
        </p:txBody>
      </p:sp>
    </p:spTree>
    <p:extLst>
      <p:ext uri="{BB962C8B-B14F-4D97-AF65-F5344CB8AC3E}">
        <p14:creationId xmlns:p14="http://schemas.microsoft.com/office/powerpoint/2010/main" val="14272868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fld id="{F3A9CC68-86F6-4C41-BB68-563FFE5D02C1}" type="slidenum">
              <a:rPr lang="en-US" smtClean="0"/>
              <a:t>65</a:t>
            </a:fld>
            <a:endParaRPr lang="en-US"/>
          </a:p>
        </p:txBody>
      </p:sp>
    </p:spTree>
    <p:extLst>
      <p:ext uri="{BB962C8B-B14F-4D97-AF65-F5344CB8AC3E}">
        <p14:creationId xmlns:p14="http://schemas.microsoft.com/office/powerpoint/2010/main" val="37531478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Customize this concluding slide with your contact and site/access information.</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66</a:t>
            </a:fld>
            <a:endParaRPr lang="en-US"/>
          </a:p>
        </p:txBody>
      </p:sp>
    </p:spTree>
    <p:extLst>
      <p:ext uri="{BB962C8B-B14F-4D97-AF65-F5344CB8AC3E}">
        <p14:creationId xmlns:p14="http://schemas.microsoft.com/office/powerpoint/2010/main" val="400989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Insert Content option at the top of the description dialogue box. The drop down will have </a:t>
            </a:r>
            <a:r>
              <a:rPr lang="en-US" i="1" dirty="0"/>
              <a:t>Gale In Context: World History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Insert Content option pulls forward the </a:t>
            </a:r>
            <a:r>
              <a:rPr lang="en-US" i="1" dirty="0"/>
              <a:t>Gale In Context: World History </a:t>
            </a:r>
            <a:r>
              <a:rPr lang="en-US" dirty="0"/>
              <a:t>interface while continuing to keep the user within Schoology.</a:t>
            </a:r>
          </a:p>
          <a:p>
            <a:endParaRPr lang="en-US" dirty="0"/>
          </a:p>
          <a:p>
            <a:r>
              <a:rPr lang="en-US" dirty="0"/>
              <a:t>While in </a:t>
            </a:r>
            <a:r>
              <a:rPr lang="en-US" i="1" dirty="0"/>
              <a:t>Gale In Context: World History </a:t>
            </a:r>
            <a:r>
              <a:rPr lang="en-US" dirty="0"/>
              <a:t>users can choose either Link to Document or Embed Document. Selecting Link to Document will enter a URL into the material that others will be able to select. Embed Document creates an </a:t>
            </a:r>
            <a:r>
              <a:rPr lang="en-US" dirty="0" err="1"/>
              <a:t>iframe</a:t>
            </a:r>
            <a:r>
              <a:rPr lang="en-US" dirty="0"/>
              <a:t> in which the native </a:t>
            </a:r>
            <a:r>
              <a:rPr lang="en-US" i="1" dirty="0"/>
              <a:t>Gale In Context: World History </a:t>
            </a:r>
            <a:r>
              <a:rPr lang="en-US" dirty="0"/>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9</a:t>
            </a:fld>
            <a:endParaRPr lang="en-US"/>
          </a:p>
        </p:txBody>
      </p:sp>
    </p:spTree>
    <p:extLst>
      <p:ext uri="{BB962C8B-B14F-4D97-AF65-F5344CB8AC3E}">
        <p14:creationId xmlns:p14="http://schemas.microsoft.com/office/powerpoint/2010/main" val="2576569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PRESENTATION</a:t>
            </a:r>
          </a:p>
          <a:p>
            <a:pPr lvl="0"/>
            <a:r>
              <a:rPr lang="en-US"/>
              <a:t>TITLE HERE</a:t>
            </a:r>
          </a:p>
          <a:p>
            <a:pPr lvl="0"/>
            <a:r>
              <a:rPr lang="en-US"/>
              <a:t>OPEN SANS 36 BOLD</a:t>
            </a:r>
          </a:p>
        </p:txBody>
      </p:sp>
      <p:sp>
        <p:nvSpPr>
          <p:cNvPr id="9" name="Rectangle 8">
            <a:extLst>
              <a:ext uri="{FF2B5EF4-FFF2-40B4-BE49-F238E27FC236}">
                <a16:creationId xmlns:a16="http://schemas.microsoft.com/office/drawing/2014/main" id="{ABBEC3A6-0A07-5114-1F2F-9E865648C637}"/>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F9805-9C3B-9974-7754-373339D49EDC}"/>
              </a:ext>
            </a:extLst>
          </p:cNvPr>
          <p:cNvPicPr>
            <a:picLocks noChangeAspect="1"/>
          </p:cNvPicPr>
          <p:nvPr userDrawn="1"/>
        </p:nvPicPr>
        <p:blipFill>
          <a:blip r:embed="rId3"/>
          <a:stretch>
            <a:fillRect/>
          </a:stretch>
        </p:blipFill>
        <p:spPr>
          <a:xfrm>
            <a:off x="560053" y="6155805"/>
            <a:ext cx="2660819" cy="460350"/>
          </a:xfrm>
          <a:prstGeom prst="rect">
            <a:avLst/>
          </a:prstGeom>
        </p:spPr>
      </p:pic>
      <p:pic>
        <p:nvPicPr>
          <p:cNvPr id="11" name="Graphic 10">
            <a:extLst>
              <a:ext uri="{FF2B5EF4-FFF2-40B4-BE49-F238E27FC236}">
                <a16:creationId xmlns:a16="http://schemas.microsoft.com/office/drawing/2014/main" id="{EFE02872-D66F-FD1C-0D75-11B008DFCD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196381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312679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B9B0E7-1983-435F-E679-1436F879B5B6}"/>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B2EC3C-2EE8-12AE-8D64-EA3D276E0AB8}"/>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117F3BD4-8BD0-027C-0151-57FA5C30E3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65236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279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696244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1" r:id="rId3"/>
    <p:sldLayoutId id="2147483665" r:id="rId4"/>
    <p:sldLayoutId id="2147483666" r:id="rId5"/>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2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9.svg"/><Relationship Id="rId11" Type="http://schemas.openxmlformats.org/officeDocument/2006/relationships/image" Target="../media/image75.png"/><Relationship Id="rId5" Type="http://schemas.openxmlformats.org/officeDocument/2006/relationships/image" Target="../media/image58.png"/><Relationship Id="rId10" Type="http://schemas.openxmlformats.org/officeDocument/2006/relationships/image" Target="../media/image74.png"/><Relationship Id="rId4" Type="http://schemas.openxmlformats.org/officeDocument/2006/relationships/image" Target="../media/image70.sv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1.tiff"/><Relationship Id="rId7" Type="http://schemas.openxmlformats.org/officeDocument/2006/relationships/image" Target="../media/image85.tif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tiff"/><Relationship Id="rId4" Type="http://schemas.openxmlformats.org/officeDocument/2006/relationships/image" Target="../media/image82.tiff"/></Relationships>
</file>

<file path=ppt/slides/_rels/slide2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88.tiff"/><Relationship Id="rId4" Type="http://schemas.openxmlformats.org/officeDocument/2006/relationships/image" Target="../media/image87.tiff"/></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5.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7.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11.tiff"/><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tiff"/><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image" Target="../media/image110.png"/><Relationship Id="rId7" Type="http://schemas.openxmlformats.org/officeDocument/2006/relationships/image" Target="../media/image113.tiff"/><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12.tiff"/><Relationship Id="rId5" Type="http://schemas.openxmlformats.org/officeDocument/2006/relationships/image" Target="../media/image111.tiff"/><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tiff"/></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tiff"/></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6.tiff"/></Relationships>
</file>

<file path=ppt/slides/_rels/slide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16.tiff"/></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35.png"/><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16.tiff"/></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svg"/><Relationship Id="rId9" Type="http://schemas.openxmlformats.org/officeDocument/2006/relationships/image" Target="../media/image146.png"/></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tiff"/><Relationship Id="rId4"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0ECC8-5F22-4E16-87DA-19416A393FB7}"/>
              </a:ext>
            </a:extLst>
          </p:cNvPr>
          <p:cNvSpPr>
            <a:spLocks noGrp="1"/>
          </p:cNvSpPr>
          <p:nvPr>
            <p:ph type="body" sz="quarter" idx="10"/>
          </p:nvPr>
        </p:nvSpPr>
        <p:spPr/>
        <p:txBody>
          <a:bodyPr>
            <a:normAutofit/>
          </a:bodyPr>
          <a:lstStyle/>
          <a:p>
            <a:pPr>
              <a:lnSpc>
                <a:spcPct val="100000"/>
              </a:lnSpc>
              <a:spcAft>
                <a:spcPts val="600"/>
              </a:spcAft>
            </a:pPr>
            <a:r>
              <a:rPr lang="en-US" sz="3200" spc="-50" dirty="0">
                <a:latin typeface="+mn-lt"/>
              </a:rPr>
              <a:t>GALE IN CONTEXT: WORLD HISTORY</a:t>
            </a:r>
            <a:br>
              <a:rPr lang="en-US" sz="3200" spc="-50" dirty="0">
                <a:latin typeface="+mn-lt"/>
              </a:rPr>
            </a:br>
            <a:endParaRPr lang="en-US" sz="3200" spc="-50" dirty="0">
              <a:latin typeface="+mn-lt"/>
            </a:endParaRPr>
          </a:p>
        </p:txBody>
      </p:sp>
    </p:spTree>
    <p:extLst>
      <p:ext uri="{BB962C8B-B14F-4D97-AF65-F5344CB8AC3E}">
        <p14:creationId xmlns:p14="http://schemas.microsoft.com/office/powerpoint/2010/main" val="53871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Selecting a resource will open it within the Canvas interface.</a:t>
            </a:r>
            <a:endParaRPr kumimoji="0" lang="en-US" sz="1600" b="0" i="0" u="none" strike="noStrike" kern="1200" cap="none" spc="0" normalizeH="0" baseline="0" noProof="0">
              <a:ln>
                <a:noFill/>
              </a:ln>
              <a:solidFill>
                <a:srgbClr val="3B383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767171"/>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3EC55645-2031-7C9D-6FB1-4B8010D688FB}"/>
              </a:ext>
            </a:extLst>
          </p:cNvPr>
          <p:cNvPicPr>
            <a:picLocks noChangeAspect="1"/>
          </p:cNvPicPr>
          <p:nvPr/>
        </p:nvPicPr>
        <p:blipFill>
          <a:blip r:embed="rId4"/>
          <a:stretch>
            <a:fillRect/>
          </a:stretch>
        </p:blipFill>
        <p:spPr>
          <a:xfrm>
            <a:off x="5444176" y="1109472"/>
            <a:ext cx="6341886" cy="4488688"/>
          </a:xfrm>
          <a:prstGeom prst="rect">
            <a:avLst/>
          </a:prstGeom>
          <a:ln w="28575">
            <a:solidFill>
              <a:schemeClr val="bg2"/>
            </a:solidFill>
          </a:ln>
        </p:spPr>
      </p:pic>
      <p:pic>
        <p:nvPicPr>
          <p:cNvPr id="2" name="Picture 1">
            <a:extLst>
              <a:ext uri="{FF2B5EF4-FFF2-40B4-BE49-F238E27FC236}">
                <a16:creationId xmlns:a16="http://schemas.microsoft.com/office/drawing/2014/main" id="{F1A5E95C-9D5B-899A-73EA-88EF1BEE8024}"/>
              </a:ext>
            </a:extLst>
          </p:cNvPr>
          <p:cNvPicPr>
            <a:picLocks noChangeAspect="1"/>
          </p:cNvPicPr>
          <p:nvPr/>
        </p:nvPicPr>
        <p:blipFill rotWithShape="1">
          <a:blip r:embed="rId5"/>
          <a:srcRect l="899" r="21117"/>
          <a:stretch/>
        </p:blipFill>
        <p:spPr>
          <a:xfrm>
            <a:off x="6929075" y="1457207"/>
            <a:ext cx="4856987" cy="4181849"/>
          </a:xfrm>
          <a:prstGeom prst="rect">
            <a:avLst/>
          </a:prstGeom>
          <a:ln w="28575">
            <a:noFill/>
          </a:ln>
        </p:spPr>
      </p:pic>
      <p:pic>
        <p:nvPicPr>
          <p:cNvPr id="3" name="Picture 2">
            <a:extLst>
              <a:ext uri="{FF2B5EF4-FFF2-40B4-BE49-F238E27FC236}">
                <a16:creationId xmlns:a16="http://schemas.microsoft.com/office/drawing/2014/main" id="{EA8DC01C-6E59-8A37-E57B-D168DD6D5E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t="1" r="14375" b="1133"/>
          <a:stretch/>
        </p:blipFill>
        <p:spPr>
          <a:xfrm>
            <a:off x="6096000" y="4966004"/>
            <a:ext cx="612408" cy="149092"/>
          </a:xfrm>
          <a:prstGeom prst="rect">
            <a:avLst/>
          </a:prstGeom>
        </p:spPr>
      </p:pic>
    </p:spTree>
    <p:extLst>
      <p:ext uri="{BB962C8B-B14F-4D97-AF65-F5344CB8AC3E}">
        <p14:creationId xmlns:p14="http://schemas.microsoft.com/office/powerpoint/2010/main" val="145739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496E7E59-3B79-9117-C727-0D43BC36A704}"/>
              </a:ext>
            </a:extLst>
          </p:cNvPr>
          <p:cNvPicPr>
            <a:picLocks noChangeAspect="1"/>
          </p:cNvPicPr>
          <p:nvPr/>
        </p:nvPicPr>
        <p:blipFill>
          <a:blip r:embed="rId4"/>
          <a:stretch>
            <a:fillRect/>
          </a:stretch>
        </p:blipFill>
        <p:spPr>
          <a:xfrm>
            <a:off x="5455952" y="1316982"/>
            <a:ext cx="6241816" cy="4224035"/>
          </a:xfrm>
          <a:prstGeom prst="rect">
            <a:avLst/>
          </a:prstGeom>
          <a:ln w="28575">
            <a:solidFill>
              <a:schemeClr val="bg2"/>
            </a:solidFill>
          </a:ln>
        </p:spPr>
      </p:pic>
    </p:spTree>
    <p:extLst>
      <p:ext uri="{BB962C8B-B14F-4D97-AF65-F5344CB8AC3E}">
        <p14:creationId xmlns:p14="http://schemas.microsoft.com/office/powerpoint/2010/main" val="264915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a:p>
            <a:pPr>
              <a:spcAft>
                <a:spcPts val="1200"/>
              </a:spcAft>
              <a:defRPr/>
            </a:pPr>
            <a:r>
              <a:rPr lang="en-US" sz="1600" spc="-50">
                <a:solidFill>
                  <a:srgbClr val="E7E6E6">
                    <a:lumMod val="25000"/>
                  </a:srgbClr>
                </a:solidFill>
                <a:latin typeface="Arial"/>
              </a:rPr>
              <a:t>The resource will open within Canvas. Utilize the </a:t>
            </a:r>
            <a:r>
              <a:rPr lang="en-US" sz="1600" b="1" spc="-50">
                <a:solidFill>
                  <a:srgbClr val="E7E6E6">
                    <a:lumMod val="25000"/>
                  </a:srgbClr>
                </a:solidFill>
                <a:latin typeface="Arial"/>
              </a:rPr>
              <a:t>Link to Document </a:t>
            </a:r>
            <a:r>
              <a:rPr lang="en-US" sz="1600" spc="-50">
                <a:solidFill>
                  <a:srgbClr val="E7E6E6">
                    <a:lumMod val="25000"/>
                  </a:srgbClr>
                </a:solidFill>
                <a:latin typeface="Arial"/>
              </a:rPr>
              <a:t>or </a:t>
            </a:r>
            <a:r>
              <a:rPr lang="en-US" sz="1600" b="1" spc="-50">
                <a:solidFill>
                  <a:srgbClr val="E7E6E6">
                    <a:lumMod val="25000"/>
                  </a:srgbClr>
                </a:solidFill>
                <a:latin typeface="Arial"/>
              </a:rPr>
              <a:t>Embed Document </a:t>
            </a:r>
            <a:r>
              <a:rPr lang="en-US" sz="1600" spc="-50">
                <a:solidFill>
                  <a:srgbClr val="E7E6E6">
                    <a:lumMod val="25000"/>
                  </a:srgbClr>
                </a:solidFill>
                <a:latin typeface="Arial"/>
              </a:rPr>
              <a:t>buttons to add content to your material.</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B60D2C65-131D-18A2-8177-382317A51306}"/>
              </a:ext>
            </a:extLst>
          </p:cNvPr>
          <p:cNvPicPr>
            <a:picLocks noChangeAspect="1"/>
          </p:cNvPicPr>
          <p:nvPr/>
        </p:nvPicPr>
        <p:blipFill>
          <a:blip r:embed="rId4"/>
          <a:stretch>
            <a:fillRect/>
          </a:stretch>
        </p:blipFill>
        <p:spPr>
          <a:xfrm>
            <a:off x="5612193" y="1651656"/>
            <a:ext cx="6448743" cy="3696928"/>
          </a:xfrm>
          <a:prstGeom prst="rect">
            <a:avLst/>
          </a:prstGeom>
          <a:ln w="28575">
            <a:solidFill>
              <a:schemeClr val="bg2"/>
            </a:solidFill>
          </a:ln>
        </p:spPr>
      </p:pic>
      <p:pic>
        <p:nvPicPr>
          <p:cNvPr id="7" name="Picture 6">
            <a:extLst>
              <a:ext uri="{FF2B5EF4-FFF2-40B4-BE49-F238E27FC236}">
                <a16:creationId xmlns:a16="http://schemas.microsoft.com/office/drawing/2014/main" id="{862B2E53-ECBC-8C97-3682-A14D4FD1DBEE}"/>
              </a:ext>
            </a:extLst>
          </p:cNvPr>
          <p:cNvPicPr>
            <a:picLocks noChangeAspect="1"/>
          </p:cNvPicPr>
          <p:nvPr/>
        </p:nvPicPr>
        <p:blipFill>
          <a:blip r:embed="rId5"/>
          <a:stretch>
            <a:fillRect/>
          </a:stretch>
        </p:blipFill>
        <p:spPr>
          <a:xfrm>
            <a:off x="5604241" y="874644"/>
            <a:ext cx="6461519" cy="1144833"/>
          </a:xfrm>
          <a:prstGeom prst="rect">
            <a:avLst/>
          </a:prstGeom>
          <a:ln w="28575">
            <a:solidFill>
              <a:srgbClr val="E6E7E8"/>
            </a:solidFill>
          </a:ln>
        </p:spPr>
      </p:pic>
      <p:pic>
        <p:nvPicPr>
          <p:cNvPr id="8" name="Picture 7">
            <a:extLst>
              <a:ext uri="{FF2B5EF4-FFF2-40B4-BE49-F238E27FC236}">
                <a16:creationId xmlns:a16="http://schemas.microsoft.com/office/drawing/2014/main" id="{959AF123-2683-4791-5BFD-2C368AC4D3C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t="1" r="14375" b="1133"/>
          <a:stretch/>
        </p:blipFill>
        <p:spPr>
          <a:xfrm>
            <a:off x="6173194" y="2119311"/>
            <a:ext cx="688782" cy="167685"/>
          </a:xfrm>
          <a:prstGeom prst="rect">
            <a:avLst/>
          </a:prstGeom>
        </p:spPr>
      </p:pic>
    </p:spTree>
    <p:extLst>
      <p:ext uri="{BB962C8B-B14F-4D97-AF65-F5344CB8AC3E}">
        <p14:creationId xmlns:p14="http://schemas.microsoft.com/office/powerpoint/2010/main" val="38744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1455-4DB1-764A-9713-61174A48F5CF}"/>
              </a:ext>
            </a:extLst>
          </p:cNvPr>
          <p:cNvSpPr>
            <a:spLocks noGrp="1"/>
          </p:cNvSpPr>
          <p:nvPr>
            <p:ph type="title"/>
          </p:nvPr>
        </p:nvSpPr>
        <p:spPr/>
        <p:txBody>
          <a:bodyPr/>
          <a:lstStyle/>
          <a:p>
            <a:r>
              <a:rPr lang="en-US">
                <a:latin typeface="+mn-lt"/>
              </a:rPr>
              <a:t>DISCOVER PREMIUM RESOURCES</a:t>
            </a:r>
          </a:p>
        </p:txBody>
      </p:sp>
    </p:spTree>
    <p:extLst>
      <p:ext uri="{BB962C8B-B14F-4D97-AF65-F5344CB8AC3E}">
        <p14:creationId xmlns:p14="http://schemas.microsoft.com/office/powerpoint/2010/main" val="415243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a:solidFill>
                  <a:schemeClr val="bg1"/>
                </a:solidFill>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a:solidFill>
                  <a:schemeClr val="bg1"/>
                </a:solidFill>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00">
                <a:solidFill>
                  <a:schemeClr val="bg1"/>
                </a:solidFill>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FE951D-E6C9-3C04-B826-0744BF08401C}"/>
              </a:ext>
            </a:extLst>
          </p:cNvPr>
          <p:cNvPicPr>
            <a:picLocks noChangeAspect="1"/>
          </p:cNvPicPr>
          <p:nvPr/>
        </p:nvPicPr>
        <p:blipFill>
          <a:blip r:embed="rId3"/>
          <a:stretch>
            <a:fillRect/>
          </a:stretch>
        </p:blipFill>
        <p:spPr>
          <a:xfrm>
            <a:off x="685799" y="1724221"/>
            <a:ext cx="4812984" cy="2480972"/>
          </a:xfrm>
          <a:prstGeom prst="rect">
            <a:avLst/>
          </a:prstGeom>
          <a:solidFill>
            <a:srgbClr val="F5F5F5"/>
          </a:solidFill>
          <a:ln w="28575">
            <a:solidFill>
              <a:srgbClr val="E6E7E8"/>
            </a:solidFill>
          </a:ln>
        </p:spPr>
      </p:pic>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Enter simple search terms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a:latin typeface="+mn-lt"/>
              </a:rPr>
              <a:t>SEARCH</a:t>
            </a:r>
          </a:p>
        </p:txBody>
      </p:sp>
      <p:sp>
        <p:nvSpPr>
          <p:cNvPr id="3" name="Rectangle 2">
            <a:extLst>
              <a:ext uri="{FF2B5EF4-FFF2-40B4-BE49-F238E27FC236}">
                <a16:creationId xmlns:a16="http://schemas.microsoft.com/office/drawing/2014/main" id="{47F78581-02C0-2C40-8256-15FFC15CF037}"/>
              </a:ext>
            </a:extLst>
          </p:cNvPr>
          <p:cNvSpPr/>
          <p:nvPr/>
        </p:nvSpPr>
        <p:spPr>
          <a:xfrm>
            <a:off x="867001" y="3194698"/>
            <a:ext cx="3556144" cy="32822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F5878-9482-1A4A-8D38-0039E47C166E}"/>
              </a:ext>
            </a:extLst>
          </p:cNvPr>
          <p:cNvPicPr>
            <a:picLocks noChangeAspect="1"/>
          </p:cNvPicPr>
          <p:nvPr/>
        </p:nvPicPr>
        <p:blipFill>
          <a:blip r:embed="rId3"/>
          <a:stretch>
            <a:fillRect/>
          </a:stretch>
        </p:blipFill>
        <p:spPr>
          <a:xfrm>
            <a:off x="685799" y="1724221"/>
            <a:ext cx="4812984" cy="2480972"/>
          </a:xfrm>
          <a:prstGeom prst="rect">
            <a:avLst/>
          </a:prstGeom>
          <a:solidFill>
            <a:srgbClr val="F5F5F5"/>
          </a:solidFill>
          <a:ln w="28575">
            <a:solidFill>
              <a:srgbClr val="E6E7E8"/>
            </a:solidFill>
          </a:ln>
        </p:spPr>
      </p:pic>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Or, customize multiple fields and limiters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a:latin typeface="+mn-lt"/>
              </a:rPr>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2553" y="1788459"/>
            <a:ext cx="5083347" cy="2735957"/>
          </a:xfrm>
          <a:prstGeom prst="rect">
            <a:avLst/>
          </a:prstGeom>
          <a:ln w="28575">
            <a:solidFill>
              <a:schemeClr val="bg2"/>
            </a:solidFill>
          </a:ln>
        </p:spPr>
      </p:pic>
      <p:pic>
        <p:nvPicPr>
          <p:cNvPr id="14" name="Picture 13">
            <a:extLst>
              <a:ext uri="{FF2B5EF4-FFF2-40B4-BE49-F238E27FC236}">
                <a16:creationId xmlns:a16="http://schemas.microsoft.com/office/drawing/2014/main" id="{C7B2BBC8-4DAD-B14C-9A3D-5D073742F180}"/>
              </a:ext>
            </a:extLst>
          </p:cNvPr>
          <p:cNvPicPr>
            <a:picLocks noChangeAspect="1"/>
          </p:cNvPicPr>
          <p:nvPr/>
        </p:nvPicPr>
        <p:blipFill rotWithShape="1">
          <a:blip r:embed="rId5"/>
          <a:srcRect b="20009"/>
          <a:stretch/>
        </p:blipFill>
        <p:spPr>
          <a:xfrm>
            <a:off x="7634748" y="2576768"/>
            <a:ext cx="3871452" cy="3336117"/>
          </a:xfrm>
          <a:prstGeom prst="rect">
            <a:avLst/>
          </a:prstGeom>
          <a:ln w="28575">
            <a:solidFill>
              <a:schemeClr val="bg2"/>
            </a:solidFill>
          </a:ln>
        </p:spPr>
      </p:pic>
      <p:sp>
        <p:nvSpPr>
          <p:cNvPr id="9" name="Rectangle 8">
            <a:extLst>
              <a:ext uri="{FF2B5EF4-FFF2-40B4-BE49-F238E27FC236}">
                <a16:creationId xmlns:a16="http://schemas.microsoft.com/office/drawing/2014/main" id="{994BB68F-63D1-4443-BD47-1C72807A96B3}"/>
              </a:ext>
            </a:extLst>
          </p:cNvPr>
          <p:cNvSpPr/>
          <p:nvPr/>
        </p:nvSpPr>
        <p:spPr>
          <a:xfrm>
            <a:off x="894076" y="3487613"/>
            <a:ext cx="893472" cy="1993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68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6DF70D-AF19-9CC6-FDD5-30AEA1E7DB00}"/>
              </a:ext>
            </a:extLst>
          </p:cNvPr>
          <p:cNvPicPr>
            <a:picLocks noChangeAspect="1"/>
          </p:cNvPicPr>
          <p:nvPr/>
        </p:nvPicPr>
        <p:blipFill>
          <a:blip r:embed="rId3"/>
          <a:stretch>
            <a:fillRect/>
          </a:stretch>
        </p:blipFill>
        <p:spPr>
          <a:xfrm>
            <a:off x="6077712" y="1405406"/>
            <a:ext cx="5083346" cy="3009826"/>
          </a:xfrm>
          <a:prstGeom prst="rect">
            <a:avLst/>
          </a:prstGeom>
          <a:ln w="28575">
            <a:solidFill>
              <a:srgbClr val="E6E7E8"/>
            </a:solidFill>
          </a:ln>
        </p:spPr>
      </p:pic>
      <p:pic>
        <p:nvPicPr>
          <p:cNvPr id="2" name="Picture 1">
            <a:extLst>
              <a:ext uri="{FF2B5EF4-FFF2-40B4-BE49-F238E27FC236}">
                <a16:creationId xmlns:a16="http://schemas.microsoft.com/office/drawing/2014/main" id="{68430531-C091-2ABC-A3BB-587C986C1FE3}"/>
              </a:ext>
            </a:extLst>
          </p:cNvPr>
          <p:cNvPicPr>
            <a:picLocks noChangeAspect="1"/>
          </p:cNvPicPr>
          <p:nvPr/>
        </p:nvPicPr>
        <p:blipFill rotWithShape="1">
          <a:blip r:embed="rId4"/>
          <a:srcRect l="899" r="-1"/>
          <a:stretch/>
        </p:blipFill>
        <p:spPr>
          <a:xfrm>
            <a:off x="690600" y="1405406"/>
            <a:ext cx="4822095" cy="3267060"/>
          </a:xfrm>
          <a:prstGeom prst="rect">
            <a:avLst/>
          </a:prstGeom>
          <a:ln w="28575">
            <a:solidFill>
              <a:srgbClr val="E6E7E8"/>
            </a:solidFill>
          </a:ln>
        </p:spPr>
      </p:pic>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02673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BROWSE TOPICS by subject or view all</a:t>
            </a:r>
          </a:p>
        </p:txBody>
      </p:sp>
      <p:sp>
        <p:nvSpPr>
          <p:cNvPr id="6" name="Rectangle 5">
            <a:extLst>
              <a:ext uri="{FF2B5EF4-FFF2-40B4-BE49-F238E27FC236}">
                <a16:creationId xmlns:a16="http://schemas.microsoft.com/office/drawing/2014/main" id="{BBFBB921-959D-D14D-A677-E50E44133349}"/>
              </a:ext>
            </a:extLst>
          </p:cNvPr>
          <p:cNvSpPr/>
          <p:nvPr/>
        </p:nvSpPr>
        <p:spPr>
          <a:xfrm>
            <a:off x="6077712" y="102673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Connect to curated overviews and results</a:t>
            </a:r>
          </a:p>
        </p:txBody>
      </p:sp>
      <p:pic>
        <p:nvPicPr>
          <p:cNvPr id="17" name="Picture 16" descr="A drawing of a person&#10;&#10;Description automatically generated">
            <a:extLst>
              <a:ext uri="{FF2B5EF4-FFF2-40B4-BE49-F238E27FC236}">
                <a16:creationId xmlns:a16="http://schemas.microsoft.com/office/drawing/2014/main" id="{DE31D1E1-ED7E-744D-B4FA-C97503689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0972" y="2357153"/>
            <a:ext cx="817060" cy="520764"/>
          </a:xfrm>
          <a:prstGeom prst="rect">
            <a:avLst/>
          </a:prstGeom>
          <a:ln w="28575">
            <a:solidFill>
              <a:srgbClr val="009ECD"/>
            </a:solidFill>
          </a:ln>
        </p:spPr>
      </p:pic>
      <p:pic>
        <p:nvPicPr>
          <p:cNvPr id="9" name="Picture 8">
            <a:extLst>
              <a:ext uri="{FF2B5EF4-FFF2-40B4-BE49-F238E27FC236}">
                <a16:creationId xmlns:a16="http://schemas.microsoft.com/office/drawing/2014/main" id="{2DC73DC3-B43F-2322-9367-A80E132BA882}"/>
              </a:ext>
            </a:extLst>
          </p:cNvPr>
          <p:cNvPicPr>
            <a:picLocks noChangeAspect="1"/>
          </p:cNvPicPr>
          <p:nvPr/>
        </p:nvPicPr>
        <p:blipFill>
          <a:blip r:embed="rId6"/>
          <a:stretch>
            <a:fillRect/>
          </a:stretch>
        </p:blipFill>
        <p:spPr>
          <a:xfrm>
            <a:off x="791162" y="2470567"/>
            <a:ext cx="3009328" cy="1718661"/>
          </a:xfrm>
          <a:prstGeom prst="rect">
            <a:avLst/>
          </a:prstGeom>
          <a:ln w="28575">
            <a:solidFill>
              <a:srgbClr val="009ECD"/>
            </a:solidFill>
          </a:ln>
        </p:spPr>
      </p:pic>
      <p:pic>
        <p:nvPicPr>
          <p:cNvPr id="16" name="Picture 15">
            <a:extLst>
              <a:ext uri="{FF2B5EF4-FFF2-40B4-BE49-F238E27FC236}">
                <a16:creationId xmlns:a16="http://schemas.microsoft.com/office/drawing/2014/main" id="{C00D8B1F-BA3C-F3DB-9C8C-F99801EA4F9D}"/>
              </a:ext>
            </a:extLst>
          </p:cNvPr>
          <p:cNvPicPr>
            <a:picLocks noChangeAspect="1"/>
          </p:cNvPicPr>
          <p:nvPr/>
        </p:nvPicPr>
        <p:blipFill>
          <a:blip r:embed="rId7"/>
          <a:stretch>
            <a:fillRect/>
          </a:stretch>
        </p:blipFill>
        <p:spPr>
          <a:xfrm>
            <a:off x="5843017" y="3937560"/>
            <a:ext cx="5557822" cy="885437"/>
          </a:xfrm>
          <a:prstGeom prst="rect">
            <a:avLst/>
          </a:prstGeom>
          <a:ln w="28575">
            <a:solidFill>
              <a:srgbClr val="009ECD"/>
            </a:solidFill>
          </a:ln>
        </p:spPr>
      </p:pic>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a:srcRect/>
          <a:stretch/>
        </p:blipFill>
        <p:spPr>
          <a:xfrm>
            <a:off x="4780713" y="1514475"/>
            <a:ext cx="6021474"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a:solidFill>
                    <a:schemeClr val="bg2">
                      <a:lumMod val="50000"/>
                    </a:schemeClr>
                  </a:solidFill>
                </a:rPr>
                <a:t>Click to focus on results within a format of interest</a:t>
              </a:r>
            </a:p>
          </p:txBody>
        </p:sp>
      </p:grpSp>
      <p:sp>
        <p:nvSpPr>
          <p:cNvPr id="28" name="Rectangle 27">
            <a:extLst>
              <a:ext uri="{FF2B5EF4-FFF2-40B4-BE49-F238E27FC236}">
                <a16:creationId xmlns:a16="http://schemas.microsoft.com/office/drawing/2014/main" id="{EA740BA1-4D84-7F4A-B4CE-5098C43AE9A7}"/>
              </a:ext>
            </a:extLst>
          </p:cNvPr>
          <p:cNvSpPr/>
          <p:nvPr/>
        </p:nvSpPr>
        <p:spPr>
          <a:xfrm>
            <a:off x="8555869" y="2542662"/>
            <a:ext cx="1141584" cy="248663"/>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EC9D91-1BBD-2F5A-39AD-F37142157697}"/>
              </a:ext>
            </a:extLst>
          </p:cNvPr>
          <p:cNvPicPr>
            <a:picLocks noChangeAspect="1"/>
          </p:cNvPicPr>
          <p:nvPr/>
        </p:nvPicPr>
        <p:blipFill>
          <a:blip r:embed="rId4"/>
          <a:stretch>
            <a:fillRect/>
          </a:stretch>
        </p:blipFill>
        <p:spPr>
          <a:xfrm>
            <a:off x="4780712" y="1521806"/>
            <a:ext cx="6021474" cy="533058"/>
          </a:xfrm>
          <a:prstGeom prst="rect">
            <a:avLst/>
          </a:prstGeom>
          <a:ln>
            <a:noFill/>
          </a:ln>
        </p:spPr>
      </p:pic>
      <p:pic>
        <p:nvPicPr>
          <p:cNvPr id="15" name="Picture 14">
            <a:extLst>
              <a:ext uri="{FF2B5EF4-FFF2-40B4-BE49-F238E27FC236}">
                <a16:creationId xmlns:a16="http://schemas.microsoft.com/office/drawing/2014/main" id="{8FD593D8-F27C-EC23-C735-81F5D07AC6D4}"/>
              </a:ext>
            </a:extLst>
          </p:cNvPr>
          <p:cNvPicPr>
            <a:picLocks noChangeAspect="1"/>
          </p:cNvPicPr>
          <p:nvPr/>
        </p:nvPicPr>
        <p:blipFill rotWithShape="1">
          <a:blip r:embed="rId5"/>
          <a:srcRect l="2260" r="2703"/>
          <a:stretch/>
        </p:blipFill>
        <p:spPr>
          <a:xfrm>
            <a:off x="4780712" y="2518420"/>
            <a:ext cx="6021474" cy="3578877"/>
          </a:xfrm>
          <a:prstGeom prst="rect">
            <a:avLst/>
          </a:prstGeom>
          <a:ln w="28575">
            <a:solidFill>
              <a:srgbClr val="E6E7E8"/>
            </a:solidFill>
          </a:ln>
        </p:spPr>
      </p:pic>
      <p:pic>
        <p:nvPicPr>
          <p:cNvPr id="17" name="Picture 16">
            <a:extLst>
              <a:ext uri="{FF2B5EF4-FFF2-40B4-BE49-F238E27FC236}">
                <a16:creationId xmlns:a16="http://schemas.microsoft.com/office/drawing/2014/main" id="{0B5231DF-1A86-6C90-366F-F7E3B789A821}"/>
              </a:ext>
            </a:extLst>
          </p:cNvPr>
          <p:cNvPicPr>
            <a:picLocks noChangeAspect="1"/>
          </p:cNvPicPr>
          <p:nvPr/>
        </p:nvPicPr>
        <p:blipFill>
          <a:blip r:embed="rId6"/>
          <a:stretch>
            <a:fillRect/>
          </a:stretch>
        </p:blipFill>
        <p:spPr>
          <a:xfrm>
            <a:off x="4218748" y="2496261"/>
            <a:ext cx="7145401" cy="1138360"/>
          </a:xfrm>
          <a:prstGeom prst="rect">
            <a:avLst/>
          </a:prstGeom>
          <a:ln w="28575">
            <a:solidFill>
              <a:srgbClr val="009ECD"/>
            </a:solidFill>
          </a:ln>
        </p:spPr>
      </p:pic>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9183D0-69B5-9053-378B-D4326149D5BC}"/>
              </a:ext>
            </a:extLst>
          </p:cNvPr>
          <p:cNvPicPr>
            <a:picLocks noChangeAspect="1"/>
          </p:cNvPicPr>
          <p:nvPr/>
        </p:nvPicPr>
        <p:blipFill>
          <a:blip r:embed="rId3"/>
          <a:stretch>
            <a:fillRect/>
          </a:stretch>
        </p:blipFill>
        <p:spPr>
          <a:xfrm>
            <a:off x="5102119" y="896112"/>
            <a:ext cx="6845187" cy="3867912"/>
          </a:xfrm>
          <a:prstGeom prst="rect">
            <a:avLst/>
          </a:prstGeom>
          <a:ln w="28575">
            <a:solidFill>
              <a:srgbClr val="E6E7E8"/>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a:solidFill>
                    <a:schemeClr val="bg2">
                      <a:lumMod val="50000"/>
                    </a:schemeClr>
                  </a:solidFill>
                </a:rPr>
                <a:t>Limit by </a:t>
              </a:r>
              <a:r>
                <a:rPr lang="en-US" b="1" spc="-50">
                  <a:solidFill>
                    <a:schemeClr val="bg2">
                      <a:lumMod val="50000"/>
                    </a:schemeClr>
                  </a:solidFill>
                </a:rPr>
                <a:t>Publication Date</a:t>
              </a:r>
              <a:r>
                <a:rPr lang="en-US" spc="-50">
                  <a:solidFill>
                    <a:schemeClr val="bg2">
                      <a:lumMod val="50000"/>
                    </a:schemeClr>
                  </a:solidFill>
                </a:rPr>
                <a:t>, </a:t>
              </a:r>
              <a:r>
                <a:rPr lang="en-US" b="1" spc="-50">
                  <a:solidFill>
                    <a:schemeClr val="bg2">
                      <a:lumMod val="50000"/>
                    </a:schemeClr>
                  </a:solidFill>
                </a:rPr>
                <a:t>Subjects</a:t>
              </a:r>
              <a:r>
                <a:rPr lang="en-US" spc="-50">
                  <a:solidFill>
                    <a:schemeClr val="bg2">
                      <a:lumMod val="50000"/>
                    </a:schemeClr>
                  </a:solidFill>
                </a:rPr>
                <a:t>, </a:t>
              </a:r>
              <a:r>
                <a:rPr lang="en-US" b="1" spc="-50">
                  <a:solidFill>
                    <a:schemeClr val="bg2">
                      <a:lumMod val="50000"/>
                    </a:schemeClr>
                  </a:solidFill>
                </a:rPr>
                <a:t>Document Type</a:t>
              </a:r>
              <a:r>
                <a:rPr lang="en-US" spc="-50">
                  <a:solidFill>
                    <a:schemeClr val="bg2">
                      <a:lumMod val="50000"/>
                    </a:schemeClr>
                  </a:solidFill>
                </a:rPr>
                <a:t>, etc.</a:t>
              </a:r>
            </a:p>
          </p:txBody>
        </p:sp>
      </p:grpSp>
      <p:pic>
        <p:nvPicPr>
          <p:cNvPr id="11" name="Picture 10">
            <a:extLst>
              <a:ext uri="{FF2B5EF4-FFF2-40B4-BE49-F238E27FC236}">
                <a16:creationId xmlns:a16="http://schemas.microsoft.com/office/drawing/2014/main" id="{E1824BF9-2D8E-852A-2EF7-CC15428B98BC}"/>
              </a:ext>
            </a:extLst>
          </p:cNvPr>
          <p:cNvPicPr>
            <a:picLocks noChangeAspect="1"/>
          </p:cNvPicPr>
          <p:nvPr/>
        </p:nvPicPr>
        <p:blipFill>
          <a:blip r:embed="rId4"/>
          <a:stretch>
            <a:fillRect/>
          </a:stretch>
        </p:blipFill>
        <p:spPr>
          <a:xfrm>
            <a:off x="9338972" y="2615093"/>
            <a:ext cx="2608334" cy="3339411"/>
          </a:xfrm>
          <a:prstGeom prst="rect">
            <a:avLst/>
          </a:prstGeom>
          <a:ln w="28575">
            <a:solidFill>
              <a:srgbClr val="009ECD"/>
            </a:solidFill>
          </a:ln>
        </p:spPr>
      </p:pic>
      <p:sp>
        <p:nvSpPr>
          <p:cNvPr id="21" name="Rectangle 20">
            <a:extLst>
              <a:ext uri="{FF2B5EF4-FFF2-40B4-BE49-F238E27FC236}">
                <a16:creationId xmlns:a16="http://schemas.microsoft.com/office/drawing/2014/main" id="{DFDD6A26-5987-7840-8D63-5A6DD03BE3D6}"/>
              </a:ext>
            </a:extLst>
          </p:cNvPr>
          <p:cNvSpPr/>
          <p:nvPr/>
        </p:nvSpPr>
        <p:spPr>
          <a:xfrm>
            <a:off x="9493342" y="4151244"/>
            <a:ext cx="839378" cy="27445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4E687A-09B4-C243-8183-D1A97FCF77B4}"/>
              </a:ext>
            </a:extLst>
          </p:cNvPr>
          <p:cNvSpPr/>
          <p:nvPr/>
        </p:nvSpPr>
        <p:spPr>
          <a:xfrm>
            <a:off x="11359736" y="5525556"/>
            <a:ext cx="436024" cy="25345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1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latin typeface="+mn-lt"/>
              </a:rPr>
              <a:t>GALE IN CONTEXT: WORLD HISTORY</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b="1">
                  <a:solidFill>
                    <a:schemeClr val="tx1"/>
                  </a:solidFill>
                  <a:latin typeface="Arial" panose="020B0604020202020204" pitchFamily="34" charset="0"/>
                  <a:cs typeface="Arial" panose="020B0604020202020204" pitchFamily="34" charset="0"/>
                </a:rPr>
                <a:t>Google/Microsoft i</a:t>
              </a:r>
              <a:r>
                <a:rPr lang="en-US" sz="1600">
                  <a:solidFill>
                    <a:schemeClr val="tx1"/>
                  </a:solidFill>
                  <a:latin typeface="Arial" panose="020B0604020202020204" pitchFamily="34" charset="0"/>
                  <a:cs typeface="Arial" panose="020B0604020202020204" pitchFamily="34" charset="0"/>
                </a:rPr>
                <a:t>ntegration, unlimited </a:t>
              </a:r>
              <a:r>
                <a:rPr lang="en-US" sz="1600" b="1">
                  <a:solidFill>
                    <a:schemeClr val="tx1"/>
                  </a:solidFill>
                  <a:latin typeface="Arial" panose="020B0604020202020204" pitchFamily="34" charset="0"/>
                  <a:cs typeface="Arial" panose="020B0604020202020204" pitchFamily="34" charset="0"/>
                </a:rPr>
                <a:t>print/download/email</a:t>
              </a:r>
              <a:r>
                <a:rPr lang="en-US" sz="1600">
                  <a:solidFill>
                    <a:schemeClr val="tx1"/>
                  </a:solidFill>
                  <a:latin typeface="Arial" panose="020B0604020202020204" pitchFamily="34" charset="0"/>
                  <a:cs typeface="Arial" panose="020B0604020202020204" pitchFamily="34" charset="0"/>
                </a:rPr>
                <a:t>, </a:t>
              </a:r>
              <a:r>
                <a:rPr lang="en-US" sz="1600" b="1">
                  <a:solidFill>
                    <a:schemeClr val="tx1"/>
                  </a:solidFill>
                  <a:latin typeface="Arial" panose="020B0604020202020204" pitchFamily="34" charset="0"/>
                  <a:cs typeface="Arial" panose="020B0604020202020204" pitchFamily="34" charset="0"/>
                </a:rPr>
                <a:t>highlights and notes</a:t>
              </a:r>
              <a:r>
                <a:rPr lang="en-US" sz="1600">
                  <a:solidFill>
                    <a:schemeClr val="tx1"/>
                  </a:solidFill>
                  <a:latin typeface="Arial" panose="020B0604020202020204" pitchFamily="34" charset="0"/>
                  <a:cs typeface="Arial" panose="020B0604020202020204" pitchFamily="34" charset="0"/>
                </a:rPr>
                <a:t>, and more</a:t>
              </a:r>
              <a:endParaRPr lang="en-US" sz="1600" b="1">
                <a:solidFill>
                  <a:schemeClr val="tx1"/>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911763"/>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rPr>
                <a:t>Frequently-studied topics in </a:t>
              </a:r>
              <a:r>
                <a:rPr lang="en-US" sz="1600" b="1" dirty="0">
                  <a:solidFill>
                    <a:schemeClr val="tx1"/>
                  </a:solidFill>
                </a:rPr>
                <a:t>World</a:t>
              </a:r>
              <a:r>
                <a:rPr lang="en-US" sz="1600" dirty="0">
                  <a:solidFill>
                    <a:schemeClr val="tx1"/>
                  </a:solidFill>
                </a:rPr>
                <a:t> </a:t>
              </a:r>
              <a:r>
                <a:rPr lang="en-US" sz="1600" b="1" dirty="0">
                  <a:solidFill>
                    <a:schemeClr val="tx1"/>
                  </a:solidFill>
                </a:rPr>
                <a:t>History </a:t>
              </a:r>
              <a:r>
                <a:rPr lang="en-US" sz="1600" dirty="0">
                  <a:solidFill>
                    <a:schemeClr val="tx1"/>
                  </a:solidFill>
                </a:rPr>
                <a:t>including</a:t>
              </a:r>
              <a:r>
                <a:rPr lang="en-US" sz="1600" b="1" dirty="0">
                  <a:solidFill>
                    <a:schemeClr val="tx1"/>
                  </a:solidFill>
                </a:rPr>
                <a:t> people, politics, social issues, and events</a:t>
              </a:r>
              <a:endParaRPr lang="en-US" sz="1600" dirty="0">
                <a:solidFill>
                  <a:schemeClr val="tx1"/>
                </a:solidFill>
              </a:endParaRP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422399"/>
            <a:chOff x="685798" y="4724400"/>
            <a:chExt cx="3723154"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a:solidFill>
                    <a:schemeClr val="tx1"/>
                  </a:solidFill>
                </a:rPr>
                <a:t>Trusted </a:t>
              </a:r>
              <a:r>
                <a:rPr lang="en-US" sz="1600" b="1">
                  <a:solidFill>
                    <a:schemeClr val="tx1"/>
                  </a:solidFill>
                </a:rPr>
                <a:t>reference</a:t>
              </a:r>
              <a:r>
                <a:rPr lang="en-US" sz="1600">
                  <a:solidFill>
                    <a:schemeClr val="tx1"/>
                  </a:solidFill>
                </a:rPr>
                <a:t>, top </a:t>
              </a:r>
              <a:r>
                <a:rPr lang="en-US" sz="1600" b="1">
                  <a:solidFill>
                    <a:schemeClr val="tx1"/>
                  </a:solidFill>
                </a:rPr>
                <a:t>periodicals</a:t>
              </a:r>
              <a:r>
                <a:rPr lang="en-US" sz="1600">
                  <a:solidFill>
                    <a:schemeClr val="tx1"/>
                  </a:solidFill>
                </a:rPr>
                <a:t>, </a:t>
              </a:r>
              <a:r>
                <a:rPr lang="en-US" sz="1600" b="1">
                  <a:solidFill>
                    <a:schemeClr val="tx1"/>
                  </a:solidFill>
                </a:rPr>
                <a:t>videos</a:t>
              </a:r>
              <a:r>
                <a:rPr lang="en-US" sz="1600">
                  <a:solidFill>
                    <a:schemeClr val="tx1"/>
                  </a:solidFill>
                </a:rPr>
                <a:t>, </a:t>
              </a:r>
              <a:r>
                <a:rPr lang="en-US" sz="1600" b="1">
                  <a:solidFill>
                    <a:schemeClr val="tx1"/>
                  </a:solidFill>
                </a:rPr>
                <a:t>images</a:t>
              </a:r>
              <a:r>
                <a:rPr lang="en-US" sz="1600">
                  <a:solidFill>
                    <a:schemeClr val="tx1"/>
                  </a:solidFill>
                </a:rPr>
                <a:t>, </a:t>
              </a:r>
              <a:r>
                <a:rPr lang="en-US" sz="1600" b="1">
                  <a:solidFill>
                    <a:schemeClr val="tx1"/>
                  </a:solidFill>
                </a:rPr>
                <a:t>audio</a:t>
              </a:r>
              <a:r>
                <a:rPr lang="en-US" sz="1600">
                  <a:solidFill>
                    <a:schemeClr val="tx1"/>
                  </a:solidFill>
                </a:rPr>
                <a:t>, </a:t>
              </a:r>
              <a:r>
                <a:rPr lang="en-US" sz="1600" b="1">
                  <a:solidFill>
                    <a:schemeClr val="tx1"/>
                  </a:solidFill>
                </a:rPr>
                <a:t>primary sources</a:t>
              </a:r>
              <a:r>
                <a:rPr lang="en-US" sz="1600">
                  <a:solidFill>
                    <a:schemeClr val="tx1"/>
                  </a:solidFill>
                </a:rPr>
                <a:t>, </a:t>
              </a:r>
              <a:r>
                <a:rPr lang="en-US" sz="1600" b="1">
                  <a:solidFill>
                    <a:schemeClr val="tx1"/>
                  </a:solidFill>
                </a:rPr>
                <a:t>biographies, overviews</a:t>
              </a:r>
              <a:endParaRPr lang="en-US" sz="1600">
                <a:solidFill>
                  <a:schemeClr val="tx1"/>
                </a:solidFill>
              </a:endParaRPr>
            </a:p>
          </p:txBody>
        </p:sp>
      </p:grpSp>
      <p:pic>
        <p:nvPicPr>
          <p:cNvPr id="3" name="Picture 2">
            <a:extLst>
              <a:ext uri="{FF2B5EF4-FFF2-40B4-BE49-F238E27FC236}">
                <a16:creationId xmlns:a16="http://schemas.microsoft.com/office/drawing/2014/main" id="{A70F5967-1DE0-EB90-9E32-593A05FFE203}"/>
              </a:ext>
            </a:extLst>
          </p:cNvPr>
          <p:cNvPicPr>
            <a:picLocks noChangeAspect="1"/>
          </p:cNvPicPr>
          <p:nvPr/>
        </p:nvPicPr>
        <p:blipFill rotWithShape="1">
          <a:blip r:embed="rId3"/>
          <a:srcRect l="899" r="-1"/>
          <a:stretch/>
        </p:blipFill>
        <p:spPr>
          <a:xfrm>
            <a:off x="5394960" y="1518614"/>
            <a:ext cx="6100606" cy="4133275"/>
          </a:xfrm>
          <a:prstGeom prst="rect">
            <a:avLst/>
          </a:prstGeom>
          <a:ln w="28575">
            <a:solidFill>
              <a:srgbClr val="E6E7E8"/>
            </a:solidFill>
          </a:ln>
        </p:spPr>
      </p:pic>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a:solidFill>
                    <a:schemeClr val="bg2">
                      <a:lumMod val="50000"/>
                    </a:schemeClr>
                  </a:solidFill>
                </a:rPr>
                <a:t>Limit by </a:t>
              </a:r>
              <a:r>
                <a:rPr lang="en-US" b="1" spc="-50">
                  <a:solidFill>
                    <a:schemeClr val="bg2">
                      <a:lumMod val="50000"/>
                    </a:schemeClr>
                  </a:solidFill>
                </a:rPr>
                <a:t>Publication Date</a:t>
              </a:r>
              <a:r>
                <a:rPr lang="en-US" spc="-50">
                  <a:solidFill>
                    <a:schemeClr val="bg2">
                      <a:lumMod val="50000"/>
                    </a:schemeClr>
                  </a:solidFill>
                </a:rPr>
                <a:t>, </a:t>
              </a:r>
              <a:r>
                <a:rPr lang="en-US" b="1" spc="-50">
                  <a:solidFill>
                    <a:schemeClr val="bg2">
                      <a:lumMod val="50000"/>
                    </a:schemeClr>
                  </a:solidFill>
                </a:rPr>
                <a:t>Subjects</a:t>
              </a:r>
              <a:r>
                <a:rPr lang="en-US" spc="-50">
                  <a:solidFill>
                    <a:schemeClr val="bg2">
                      <a:lumMod val="50000"/>
                    </a:schemeClr>
                  </a:solidFill>
                </a:rPr>
                <a:t>, </a:t>
              </a:r>
              <a:r>
                <a:rPr lang="en-US" b="1" spc="-50">
                  <a:solidFill>
                    <a:schemeClr val="bg2">
                      <a:lumMod val="50000"/>
                    </a:schemeClr>
                  </a:solidFill>
                </a:rPr>
                <a:t>Document Type</a:t>
              </a:r>
              <a:r>
                <a:rPr lang="en-US" spc="-50">
                  <a:solidFill>
                    <a:schemeClr val="bg2">
                      <a:lumMod val="50000"/>
                    </a:schemeClr>
                  </a:solidFill>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r>
                <a:rPr lang="en-US">
                  <a:solidFill>
                    <a:schemeClr val="bg2">
                      <a:lumMod val="50000"/>
                    </a:schemeClr>
                  </a:solidFill>
                </a:rPr>
                <a:t>Access items of interest</a:t>
              </a:r>
            </a:p>
          </p:txBody>
        </p:sp>
      </p:grpSp>
      <p:sp>
        <p:nvSpPr>
          <p:cNvPr id="8" name="Rectangle 7">
            <a:extLst>
              <a:ext uri="{FF2B5EF4-FFF2-40B4-BE49-F238E27FC236}">
                <a16:creationId xmlns:a16="http://schemas.microsoft.com/office/drawing/2014/main" id="{000289D0-E76C-8247-A460-9729AC94E125}"/>
              </a:ext>
            </a:extLst>
          </p:cNvPr>
          <p:cNvSpPr/>
          <p:nvPr/>
        </p:nvSpPr>
        <p:spPr>
          <a:xfrm>
            <a:off x="4491317" y="4408655"/>
            <a:ext cx="1692034" cy="21352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8D26B75-5728-6C85-D3FD-342145C9C5E3}"/>
              </a:ext>
            </a:extLst>
          </p:cNvPr>
          <p:cNvPicPr>
            <a:picLocks noChangeAspect="1"/>
          </p:cNvPicPr>
          <p:nvPr/>
        </p:nvPicPr>
        <p:blipFill rotWithShape="1">
          <a:blip r:embed="rId3"/>
          <a:srcRect l="420"/>
          <a:stretch/>
        </p:blipFill>
        <p:spPr>
          <a:xfrm>
            <a:off x="4265678" y="1591860"/>
            <a:ext cx="7699248" cy="3166997"/>
          </a:xfrm>
          <a:prstGeom prst="rect">
            <a:avLst/>
          </a:prstGeom>
          <a:ln w="28575">
            <a:solidFill>
              <a:srgbClr val="E6E7E8"/>
            </a:solidFill>
          </a:ln>
        </p:spPr>
      </p:pic>
      <p:pic>
        <p:nvPicPr>
          <p:cNvPr id="13" name="Picture 12">
            <a:extLst>
              <a:ext uri="{FF2B5EF4-FFF2-40B4-BE49-F238E27FC236}">
                <a16:creationId xmlns:a16="http://schemas.microsoft.com/office/drawing/2014/main" id="{FB862E8D-8EF6-CF77-4BE2-5C634E106FAC}"/>
              </a:ext>
            </a:extLst>
          </p:cNvPr>
          <p:cNvPicPr>
            <a:picLocks noChangeAspect="1"/>
          </p:cNvPicPr>
          <p:nvPr/>
        </p:nvPicPr>
        <p:blipFill>
          <a:blip r:embed="rId4"/>
          <a:stretch>
            <a:fillRect/>
          </a:stretch>
        </p:blipFill>
        <p:spPr>
          <a:xfrm>
            <a:off x="4265678" y="3877219"/>
            <a:ext cx="7686136" cy="1417405"/>
          </a:xfrm>
          <a:prstGeom prst="rect">
            <a:avLst/>
          </a:prstGeom>
          <a:ln w="28575">
            <a:solidFill>
              <a:srgbClr val="009ECD"/>
            </a:solidFill>
          </a:ln>
        </p:spPr>
      </p:pic>
    </p:spTree>
    <p:extLst>
      <p:ext uri="{BB962C8B-B14F-4D97-AF65-F5344CB8AC3E}">
        <p14:creationId xmlns:p14="http://schemas.microsoft.com/office/powerpoint/2010/main" val="22919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6004" y="2771765"/>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740040" y="3770680"/>
            <a:ext cx="2015059" cy="400110"/>
          </a:xfrm>
          <a:prstGeom prst="rect">
            <a:avLst/>
          </a:prstGeom>
          <a:noFill/>
        </p:spPr>
        <p:txBody>
          <a:bodyPr wrap="square" rtlCol="0">
            <a:spAutoFit/>
          </a:bodyPr>
          <a:lstStyle/>
          <a:p>
            <a:pPr algn="ctr"/>
            <a:r>
              <a:rPr lang="en-US" sz="2000">
                <a:solidFill>
                  <a:schemeClr val="bg2">
                    <a:lumMod val="50000"/>
                  </a:schemeClr>
                </a:solidFill>
                <a:latin typeface="Arial" panose="020B0604020202020204" pitchFamily="34" charset="0"/>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1015663"/>
          </a:xfrm>
          <a:prstGeom prst="rect">
            <a:avLst/>
          </a:prstGeom>
          <a:noFill/>
        </p:spPr>
        <p:txBody>
          <a:bodyPr wrap="square" rtlCol="0">
            <a:spAutoFit/>
          </a:bodyPr>
          <a:lstStyle/>
          <a:p>
            <a:pPr algn="ctr"/>
            <a:r>
              <a:rPr lang="en-US" sz="2000">
                <a:solidFill>
                  <a:schemeClr val="bg2">
                    <a:lumMod val="50000"/>
                  </a:schemeClr>
                </a:solidFill>
              </a:rPr>
              <a:t>NEWSPAPERS </a:t>
            </a:r>
            <a:br>
              <a:rPr lang="en-US" sz="2000">
                <a:solidFill>
                  <a:schemeClr val="bg2">
                    <a:lumMod val="50000"/>
                  </a:schemeClr>
                </a:solidFill>
              </a:rPr>
            </a:br>
            <a:r>
              <a:rPr lang="en-US" sz="2000">
                <a:solidFill>
                  <a:schemeClr val="bg2">
                    <a:lumMod val="50000"/>
                  </a:schemeClr>
                </a:solidFill>
              </a:rPr>
              <a:t>MAGAZINES JOURNALS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1015663"/>
          </a:xfrm>
          <a:prstGeom prst="rect">
            <a:avLst/>
          </a:prstGeom>
          <a:noFill/>
        </p:spPr>
        <p:txBody>
          <a:bodyPr wrap="square" rtlCol="0">
            <a:spAutoFit/>
          </a:bodyPr>
          <a:lstStyle/>
          <a:p>
            <a:pPr algn="ctr"/>
            <a:r>
              <a:rPr lang="en-US" sz="2000">
                <a:solidFill>
                  <a:schemeClr val="bg2">
                    <a:lumMod val="50000"/>
                  </a:schemeClr>
                </a:solidFill>
              </a:rPr>
              <a:t>VIDEOS AUDIO </a:t>
            </a:r>
            <a:br>
              <a:rPr lang="en-US" sz="2000">
                <a:solidFill>
                  <a:schemeClr val="bg2">
                    <a:lumMod val="50000"/>
                  </a:schemeClr>
                </a:solidFill>
              </a:rPr>
            </a:br>
            <a:r>
              <a:rPr lang="en-US" sz="2000">
                <a:solidFill>
                  <a:schemeClr val="bg2">
                    <a:lumMod val="50000"/>
                  </a:schemeClr>
                </a:solidFill>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010966" cy="1015663"/>
          </a:xfrm>
          <a:prstGeom prst="rect">
            <a:avLst/>
          </a:prstGeom>
          <a:noFill/>
        </p:spPr>
        <p:txBody>
          <a:bodyPr wrap="square" rtlCol="0">
            <a:spAutoFit/>
          </a:bodyPr>
          <a:lstStyle/>
          <a:p>
            <a:pPr algn="ctr"/>
            <a:r>
              <a:rPr lang="en-US" sz="2000">
                <a:solidFill>
                  <a:schemeClr val="bg2">
                    <a:lumMod val="50000"/>
                  </a:schemeClr>
                </a:solidFill>
              </a:rPr>
              <a:t>PRIMARY SOURCES</a:t>
            </a:r>
          </a:p>
          <a:p>
            <a:pPr algn="ctr"/>
            <a:r>
              <a:rPr lang="en-US" sz="2000">
                <a:solidFill>
                  <a:schemeClr val="bg2">
                    <a:lumMod val="50000"/>
                  </a:schemeClr>
                </a:solidFill>
              </a:rPr>
              <a:t>CASE OVERVIEWS AND MORE</a:t>
            </a:r>
          </a:p>
        </p:txBody>
      </p:sp>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pic>
        <p:nvPicPr>
          <p:cNvPr id="34" name="Graphic 33" descr="Add">
            <a:extLst>
              <a:ext uri="{FF2B5EF4-FFF2-40B4-BE49-F238E27FC236}">
                <a16:creationId xmlns:a16="http://schemas.microsoft.com/office/drawing/2014/main" id="{4B671711-9A85-2C49-8DFC-08778D26B3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7853" y="2314564"/>
            <a:ext cx="914400" cy="914400"/>
          </a:xfrm>
          <a:prstGeom prst="rect">
            <a:avLst/>
          </a:prstGeom>
        </p:spPr>
      </p:pic>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a:latin typeface="+mn-lt"/>
              </a:rPr>
              <a:t>EXPLORE CONTENT</a:t>
            </a:r>
          </a:p>
        </p:txBody>
      </p:sp>
    </p:spTree>
    <p:extLst>
      <p:ext uri="{BB962C8B-B14F-4D97-AF65-F5344CB8AC3E}">
        <p14:creationId xmlns:p14="http://schemas.microsoft.com/office/powerpoint/2010/main" val="720357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a:spcAft>
                <a:spcPts val="1200"/>
              </a:spcAft>
            </a:pPr>
            <a:r>
              <a:rPr lang="en-US" sz="1600" spc="-50">
                <a:solidFill>
                  <a:schemeClr val="bg2">
                    <a:lumMod val="25000"/>
                  </a:schemeClr>
                </a:solidFill>
              </a:rPr>
              <a:t>Introduce new or complicated subjects</a:t>
            </a:r>
          </a:p>
          <a:p>
            <a:pPr>
              <a:spcAft>
                <a:spcPts val="1200"/>
              </a:spcAft>
            </a:pPr>
            <a:r>
              <a:rPr lang="en-US" sz="1600">
                <a:solidFill>
                  <a:schemeClr val="bg2">
                    <a:lumMod val="25000"/>
                  </a:schemeClr>
                </a:solidFill>
              </a:rPr>
              <a:t>Develop background knowledge</a:t>
            </a:r>
          </a:p>
          <a:p>
            <a:pPr>
              <a:spcAft>
                <a:spcPts val="1200"/>
              </a:spcAft>
            </a:pPr>
            <a:r>
              <a:rPr lang="en-US" sz="1600">
                <a:solidFill>
                  <a:schemeClr val="bg2">
                    <a:lumMod val="25000"/>
                  </a:schemeClr>
                </a:solidFill>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r>
              <a:rPr lang="en-US" sz="2600" spc="-50">
                <a:solidFill>
                  <a:schemeClr val="bg2">
                    <a:lumMod val="50000"/>
                  </a:schemeClr>
                </a:solidFill>
              </a:rPr>
              <a:t>REFERENCE</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41ED232-F62E-1C90-356C-B884E09CAAA4}"/>
              </a:ext>
            </a:extLst>
          </p:cNvPr>
          <p:cNvPicPr>
            <a:picLocks noChangeAspect="1"/>
          </p:cNvPicPr>
          <p:nvPr/>
        </p:nvPicPr>
        <p:blipFill>
          <a:blip r:embed="rId5"/>
          <a:stretch>
            <a:fillRect/>
          </a:stretch>
        </p:blipFill>
        <p:spPr>
          <a:xfrm>
            <a:off x="5673538" y="1073914"/>
            <a:ext cx="5832661" cy="3533780"/>
          </a:xfrm>
          <a:prstGeom prst="rect">
            <a:avLst/>
          </a:prstGeom>
          <a:ln w="28575">
            <a:solidFill>
              <a:srgbClr val="E6E7E8"/>
            </a:solidFill>
          </a:ln>
        </p:spPr>
      </p:pic>
      <p:sp>
        <p:nvSpPr>
          <p:cNvPr id="12" name="Rectangle 11">
            <a:extLst>
              <a:ext uri="{FF2B5EF4-FFF2-40B4-BE49-F238E27FC236}">
                <a16:creationId xmlns:a16="http://schemas.microsoft.com/office/drawing/2014/main" id="{08EDCDE7-35C1-334D-93B0-3F1B51DAA970}"/>
              </a:ext>
            </a:extLst>
          </p:cNvPr>
          <p:cNvSpPr/>
          <p:nvPr/>
        </p:nvSpPr>
        <p:spPr>
          <a:xfrm>
            <a:off x="5673538" y="688150"/>
            <a:ext cx="5832661"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rPr>
              <a:t>May provide main ideas and critical thinking questions</a:t>
            </a:r>
          </a:p>
        </p:txBody>
      </p:sp>
      <p:pic>
        <p:nvPicPr>
          <p:cNvPr id="8" name="Picture 7">
            <a:extLst>
              <a:ext uri="{FF2B5EF4-FFF2-40B4-BE49-F238E27FC236}">
                <a16:creationId xmlns:a16="http://schemas.microsoft.com/office/drawing/2014/main" id="{0EB75E3D-647D-61A0-29E2-2D17C96A8CB5}"/>
              </a:ext>
            </a:extLst>
          </p:cNvPr>
          <p:cNvPicPr>
            <a:picLocks noChangeAspect="1"/>
          </p:cNvPicPr>
          <p:nvPr/>
        </p:nvPicPr>
        <p:blipFill>
          <a:blip r:embed="rId6"/>
          <a:stretch>
            <a:fillRect/>
          </a:stretch>
        </p:blipFill>
        <p:spPr>
          <a:xfrm>
            <a:off x="5975765" y="3653534"/>
            <a:ext cx="5240364" cy="2130552"/>
          </a:xfrm>
          <a:prstGeom prst="rect">
            <a:avLst/>
          </a:prstGeom>
          <a:ln w="28575">
            <a:solidFill>
              <a:srgbClr val="009ECD"/>
            </a:solidFill>
          </a:ln>
        </p:spPr>
      </p:pic>
    </p:spTree>
    <p:extLst>
      <p:ext uri="{BB962C8B-B14F-4D97-AF65-F5344CB8AC3E}">
        <p14:creationId xmlns:p14="http://schemas.microsoft.com/office/powerpoint/2010/main" val="127655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a:solidFill>
                  <a:schemeClr val="bg2">
                    <a:lumMod val="50000"/>
                  </a:schemeClr>
                </a:solidFill>
              </a:rPr>
              <a:t>NEWSPAPERS, MAGAZINES, AND JOURNALS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a:solidFill>
                  <a:schemeClr val="bg2">
                    <a:lumMod val="25000"/>
                  </a:schemeClr>
                </a:solidFill>
              </a:rPr>
              <a:t>Provide recent coverage, in-depth analysis, and academic perspectives</a:t>
            </a:r>
          </a:p>
        </p:txBody>
      </p:sp>
      <p:pic>
        <p:nvPicPr>
          <p:cNvPr id="5" name="Picture 4" descr="A screenshot of a cell phone&#10;&#10;Description automatically generated">
            <a:extLst>
              <a:ext uri="{FF2B5EF4-FFF2-40B4-BE49-F238E27FC236}">
                <a16:creationId xmlns:a16="http://schemas.microsoft.com/office/drawing/2014/main" id="{AC960DBE-3335-E14E-B5BB-2DC441B558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400" y="1624843"/>
            <a:ext cx="5096442" cy="1289126"/>
          </a:xfrm>
          <a:prstGeom prst="rect">
            <a:avLst/>
          </a:prstGeom>
          <a:ln w="28575">
            <a:solidFill>
              <a:schemeClr val="bg2"/>
            </a:solidFill>
          </a:ln>
        </p:spPr>
      </p:pic>
      <p:pic>
        <p:nvPicPr>
          <p:cNvPr id="8" name="Picture 7" descr="A screenshot of a cell phone&#10;&#10;Description automatically generated">
            <a:extLst>
              <a:ext uri="{FF2B5EF4-FFF2-40B4-BE49-F238E27FC236}">
                <a16:creationId xmlns:a16="http://schemas.microsoft.com/office/drawing/2014/main" id="{D20F51C2-C6BC-6446-A8A6-6132EA2772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401" y="3070594"/>
            <a:ext cx="5096442" cy="1333004"/>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3E354A61-65C8-7F43-BFF3-FA8DF9D83B4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0400" y="4560222"/>
            <a:ext cx="5096441" cy="1399809"/>
          </a:xfrm>
          <a:prstGeom prst="rect">
            <a:avLst/>
          </a:prstGeom>
          <a:ln w="28575">
            <a:solidFill>
              <a:schemeClr val="bg2"/>
            </a:solidFill>
          </a:ln>
        </p:spPr>
      </p:pic>
      <p:sp>
        <p:nvSpPr>
          <p:cNvPr id="18" name="Rectangle 17">
            <a:extLst>
              <a:ext uri="{FF2B5EF4-FFF2-40B4-BE49-F238E27FC236}">
                <a16:creationId xmlns:a16="http://schemas.microsoft.com/office/drawing/2014/main" id="{C94D4CF6-96A2-6C46-BB7D-7886AB92F143}"/>
              </a:ext>
            </a:extLst>
          </p:cNvPr>
          <p:cNvSpPr/>
          <p:nvPr/>
        </p:nvSpPr>
        <p:spPr>
          <a:xfrm>
            <a:off x="6096000" y="1564839"/>
            <a:ext cx="4443738"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NEW ARTICLES ADDED EACH DAY!</a:t>
            </a:r>
          </a:p>
        </p:txBody>
      </p:sp>
      <p:sp>
        <p:nvSpPr>
          <p:cNvPr id="19" name="TextBox 18">
            <a:extLst>
              <a:ext uri="{FF2B5EF4-FFF2-40B4-BE49-F238E27FC236}">
                <a16:creationId xmlns:a16="http://schemas.microsoft.com/office/drawing/2014/main" id="{AA00C334-AD23-BD43-AB7A-CBDCBECBC733}"/>
              </a:ext>
            </a:extLst>
          </p:cNvPr>
          <p:cNvSpPr txBox="1"/>
          <p:nvPr/>
        </p:nvSpPr>
        <p:spPr>
          <a:xfrm>
            <a:off x="6093606" y="2163107"/>
            <a:ext cx="4443738" cy="3816429"/>
          </a:xfrm>
          <a:prstGeom prst="rect">
            <a:avLst/>
          </a:prstGeom>
          <a:noFill/>
        </p:spPr>
        <p:txBody>
          <a:bodyPr wrap="square" rtlCol="0">
            <a:spAutoFit/>
          </a:bodyPr>
          <a:lstStyle/>
          <a:p>
            <a:pPr>
              <a:spcAft>
                <a:spcPts val="1200"/>
              </a:spcAft>
            </a:pPr>
            <a:r>
              <a:rPr lang="en-US" i="1" dirty="0">
                <a:solidFill>
                  <a:schemeClr val="bg2">
                    <a:lumMod val="25000"/>
                  </a:schemeClr>
                </a:solidFill>
              </a:rPr>
              <a:t>The New York Times</a:t>
            </a:r>
          </a:p>
          <a:p>
            <a:pPr>
              <a:spcAft>
                <a:spcPts val="1200"/>
              </a:spcAft>
            </a:pPr>
            <a:r>
              <a:rPr lang="en-US" i="1" dirty="0">
                <a:solidFill>
                  <a:schemeClr val="bg2">
                    <a:lumMod val="25000"/>
                  </a:schemeClr>
                </a:solidFill>
              </a:rPr>
              <a:t>The Washington Post</a:t>
            </a:r>
          </a:p>
          <a:p>
            <a:pPr>
              <a:spcAft>
                <a:spcPts val="1200"/>
              </a:spcAft>
            </a:pPr>
            <a:r>
              <a:rPr lang="en-US" i="1" dirty="0">
                <a:solidFill>
                  <a:schemeClr val="bg2">
                    <a:lumMod val="25000"/>
                  </a:schemeClr>
                </a:solidFill>
              </a:rPr>
              <a:t>USA Today</a:t>
            </a:r>
          </a:p>
          <a:p>
            <a:pPr>
              <a:spcAft>
                <a:spcPts val="1200"/>
              </a:spcAft>
            </a:pPr>
            <a:r>
              <a:rPr lang="en-US" i="1" dirty="0">
                <a:solidFill>
                  <a:schemeClr val="bg2">
                    <a:lumMod val="25000"/>
                  </a:schemeClr>
                </a:solidFill>
              </a:rPr>
              <a:t>The Economist</a:t>
            </a:r>
          </a:p>
          <a:p>
            <a:pPr>
              <a:spcAft>
                <a:spcPts val="1200"/>
              </a:spcAft>
            </a:pPr>
            <a:r>
              <a:rPr lang="en-US" i="1" dirty="0">
                <a:solidFill>
                  <a:schemeClr val="bg2">
                    <a:lumMod val="25000"/>
                  </a:schemeClr>
                </a:solidFill>
              </a:rPr>
              <a:t>Newsweek</a:t>
            </a:r>
          </a:p>
          <a:p>
            <a:pPr>
              <a:spcAft>
                <a:spcPts val="1200"/>
              </a:spcAft>
            </a:pPr>
            <a:r>
              <a:rPr lang="en-US" i="1" dirty="0">
                <a:solidFill>
                  <a:schemeClr val="bg2">
                    <a:lumMod val="25000"/>
                  </a:schemeClr>
                </a:solidFill>
              </a:rPr>
              <a:t>Journal of World History</a:t>
            </a:r>
          </a:p>
          <a:p>
            <a:pPr>
              <a:spcAft>
                <a:spcPts val="1200"/>
              </a:spcAft>
            </a:pPr>
            <a:r>
              <a:rPr lang="en-US" i="1" dirty="0">
                <a:solidFill>
                  <a:schemeClr val="bg2">
                    <a:lumMod val="25000"/>
                  </a:schemeClr>
                </a:solidFill>
              </a:rPr>
              <a:t>Historical Studies</a:t>
            </a:r>
          </a:p>
          <a:p>
            <a:pPr>
              <a:spcAft>
                <a:spcPts val="1200"/>
              </a:spcAft>
            </a:pPr>
            <a:r>
              <a:rPr lang="en-US" i="1" dirty="0">
                <a:solidFill>
                  <a:schemeClr val="bg2">
                    <a:lumMod val="25000"/>
                  </a:schemeClr>
                </a:solidFill>
              </a:rPr>
              <a:t>Smithsonian</a:t>
            </a:r>
          </a:p>
          <a:p>
            <a:pPr>
              <a:spcAft>
                <a:spcPts val="1200"/>
              </a:spcAft>
            </a:pPr>
            <a:r>
              <a:rPr lang="en-US" i="1" dirty="0">
                <a:solidFill>
                  <a:schemeClr val="bg2">
                    <a:lumMod val="25000"/>
                  </a:schemeClr>
                </a:solidFill>
              </a:rPr>
              <a:t>The Guardian</a:t>
            </a:r>
          </a:p>
        </p:txBody>
      </p:sp>
    </p:spTree>
    <p:extLst>
      <p:ext uri="{BB962C8B-B14F-4D97-AF65-F5344CB8AC3E}">
        <p14:creationId xmlns:p14="http://schemas.microsoft.com/office/powerpoint/2010/main" val="3421960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59" y="994314"/>
            <a:ext cx="660510" cy="660510"/>
          </a:xfrm>
          <a:prstGeom prst="rect">
            <a:avLst/>
          </a:prstGeom>
        </p:spPr>
      </p:pic>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369332"/>
          </a:xfrm>
          <a:prstGeom prst="rect">
            <a:avLst/>
          </a:prstGeom>
          <a:noFill/>
        </p:spPr>
        <p:txBody>
          <a:bodyPr wrap="square" rtlCol="0">
            <a:spAutoFit/>
          </a:bodyPr>
          <a:lstStyle/>
          <a:p>
            <a:pPr>
              <a:spcAft>
                <a:spcPts val="600"/>
              </a:spcAft>
            </a:pPr>
            <a:r>
              <a:rPr lang="en-US">
                <a:solidFill>
                  <a:schemeClr val="bg2">
                    <a:lumMod val="25000"/>
                  </a:schemeClr>
                </a:solidFill>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r>
              <a:rPr lang="en-US" sz="2600" spc="-50">
                <a:solidFill>
                  <a:schemeClr val="bg2">
                    <a:lumMod val="50000"/>
                  </a:schemeClr>
                </a:solidFill>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369332"/>
          </a:xfrm>
          <a:prstGeom prst="rect">
            <a:avLst/>
          </a:prstGeom>
          <a:noFill/>
        </p:spPr>
        <p:txBody>
          <a:bodyPr wrap="square" rtlCol="0">
            <a:spAutoFit/>
          </a:bodyPr>
          <a:lstStyle/>
          <a:p>
            <a:pPr>
              <a:spcAft>
                <a:spcPts val="600"/>
              </a:spcAft>
            </a:pPr>
            <a:r>
              <a:rPr lang="en-US">
                <a:solidFill>
                  <a:schemeClr val="bg2">
                    <a:lumMod val="25000"/>
                  </a:schemeClr>
                </a:solidFill>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r>
              <a:rPr lang="en-US" sz="2600" spc="-50">
                <a:solidFill>
                  <a:schemeClr val="bg2">
                    <a:lumMod val="50000"/>
                  </a:schemeClr>
                </a:solidFill>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369332"/>
          </a:xfrm>
          <a:prstGeom prst="rect">
            <a:avLst/>
          </a:prstGeom>
          <a:noFill/>
        </p:spPr>
        <p:txBody>
          <a:bodyPr wrap="square" rtlCol="0">
            <a:spAutoFit/>
          </a:bodyPr>
          <a:lstStyle/>
          <a:p>
            <a:pPr>
              <a:spcAft>
                <a:spcPts val="600"/>
              </a:spcAft>
            </a:pPr>
            <a:r>
              <a:rPr lang="en-US">
                <a:solidFill>
                  <a:schemeClr val="bg2">
                    <a:lumMod val="25000"/>
                  </a:schemeClr>
                </a:solidFill>
              </a:rPr>
              <a:t>Vary teaching and learning format</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2473208" cy="492443"/>
          </a:xfrm>
          <a:prstGeom prst="rect">
            <a:avLst/>
          </a:prstGeom>
          <a:noFill/>
        </p:spPr>
        <p:txBody>
          <a:bodyPr wrap="square" rtlCol="0">
            <a:spAutoFit/>
          </a:bodyPr>
          <a:lstStyle/>
          <a:p>
            <a:r>
              <a:rPr lang="en-US" sz="2600" spc="-50">
                <a:solidFill>
                  <a:schemeClr val="bg2">
                    <a:lumMod val="50000"/>
                  </a:schemeClr>
                </a:solidFill>
              </a:rPr>
              <a:t>AUDIO</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pic>
        <p:nvPicPr>
          <p:cNvPr id="61" name="Picture 60" descr="A screenshot of a cell phone&#10;&#10;Description automatically generated">
            <a:extLst>
              <a:ext uri="{FF2B5EF4-FFF2-40B4-BE49-F238E27FC236}">
                <a16:creationId xmlns:a16="http://schemas.microsoft.com/office/drawing/2014/main" id="{D15B525A-2441-9640-B02B-328CAE987D6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4789"/>
          <a:stretch/>
        </p:blipFill>
        <p:spPr>
          <a:xfrm>
            <a:off x="6119684" y="4549416"/>
            <a:ext cx="4881691" cy="975083"/>
          </a:xfrm>
          <a:prstGeom prst="rect">
            <a:avLst/>
          </a:prstGeom>
          <a:ln w="28575">
            <a:solidFill>
              <a:schemeClr val="bg2"/>
            </a:solidFill>
          </a:ln>
        </p:spPr>
      </p:pic>
      <p:pic>
        <p:nvPicPr>
          <p:cNvPr id="63" name="Picture 62" descr="A picture containing knife&#10;&#10;Description automatically generated">
            <a:extLst>
              <a:ext uri="{FF2B5EF4-FFF2-40B4-BE49-F238E27FC236}">
                <a16:creationId xmlns:a16="http://schemas.microsoft.com/office/drawing/2014/main" id="{C7D8C565-C90D-D743-836A-5684F372FD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97433" y="5161098"/>
            <a:ext cx="2808586" cy="731082"/>
          </a:xfrm>
          <a:prstGeom prst="rect">
            <a:avLst/>
          </a:prstGeom>
          <a:ln w="28575">
            <a:solidFill>
              <a:schemeClr val="bg2"/>
            </a:solidFill>
          </a:ln>
        </p:spPr>
      </p:pic>
      <p:pic>
        <p:nvPicPr>
          <p:cNvPr id="65" name="Picture 64" descr="A screen shot of a person&#10;&#10;Description automatically generated">
            <a:extLst>
              <a:ext uri="{FF2B5EF4-FFF2-40B4-BE49-F238E27FC236}">
                <a16:creationId xmlns:a16="http://schemas.microsoft.com/office/drawing/2014/main" id="{FCABBE81-74B9-8640-80BF-AD915D6DF4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6"/>
          <a:stretch/>
        </p:blipFill>
        <p:spPr>
          <a:xfrm>
            <a:off x="6117276" y="2776604"/>
            <a:ext cx="5367647" cy="1516008"/>
          </a:xfrm>
          <a:prstGeom prst="rect">
            <a:avLst/>
          </a:prstGeom>
          <a:ln w="28575">
            <a:solidFill>
              <a:schemeClr val="bg2"/>
            </a:solidFill>
          </a:ln>
        </p:spPr>
      </p:pic>
      <p:pic>
        <p:nvPicPr>
          <p:cNvPr id="67" name="Picture 66" descr="A screenshot of a cell phone&#10;&#10;Description automatically generated">
            <a:extLst>
              <a:ext uri="{FF2B5EF4-FFF2-40B4-BE49-F238E27FC236}">
                <a16:creationId xmlns:a16="http://schemas.microsoft.com/office/drawing/2014/main" id="{E70B2E15-D635-6B41-AE91-506EE2B9C75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17275" y="845957"/>
            <a:ext cx="5388925" cy="1682124"/>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8171ED-3833-5440-E2BF-CC508E94DC93}"/>
              </a:ext>
            </a:extLst>
          </p:cNvPr>
          <p:cNvPicPr>
            <a:picLocks noChangeAspect="1"/>
          </p:cNvPicPr>
          <p:nvPr/>
        </p:nvPicPr>
        <p:blipFill rotWithShape="1">
          <a:blip r:embed="rId3"/>
          <a:srcRect r="6100"/>
          <a:stretch/>
        </p:blipFill>
        <p:spPr>
          <a:xfrm>
            <a:off x="6335592" y="2122933"/>
            <a:ext cx="4993332" cy="3040349"/>
          </a:xfrm>
          <a:prstGeom prst="rect">
            <a:avLst/>
          </a:prstGeom>
          <a:ln w="28575">
            <a:solidFill>
              <a:srgbClr val="E6E7E8"/>
            </a:solidFill>
          </a:ln>
        </p:spPr>
      </p:pic>
      <p:pic>
        <p:nvPicPr>
          <p:cNvPr id="16" name="Picture 15">
            <a:extLst>
              <a:ext uri="{FF2B5EF4-FFF2-40B4-BE49-F238E27FC236}">
                <a16:creationId xmlns:a16="http://schemas.microsoft.com/office/drawing/2014/main" id="{CE1F9E3E-8513-CC6D-B29F-BA068A7CA9CF}"/>
              </a:ext>
            </a:extLst>
          </p:cNvPr>
          <p:cNvPicPr>
            <a:picLocks noChangeAspect="1"/>
          </p:cNvPicPr>
          <p:nvPr/>
        </p:nvPicPr>
        <p:blipFill>
          <a:blip r:embed="rId4"/>
          <a:stretch>
            <a:fillRect/>
          </a:stretch>
        </p:blipFill>
        <p:spPr>
          <a:xfrm>
            <a:off x="677363" y="2122929"/>
            <a:ext cx="5001768" cy="3035480"/>
          </a:xfrm>
          <a:prstGeom prst="rect">
            <a:avLst/>
          </a:prstGeom>
          <a:ln w="28575">
            <a:solidFill>
              <a:srgbClr val="E6E7E8"/>
            </a:solidFill>
          </a:ln>
        </p:spPr>
      </p:pic>
      <p:grpSp>
        <p:nvGrpSpPr>
          <p:cNvPr id="10" name="Group 9">
            <a:extLst>
              <a:ext uri="{FF2B5EF4-FFF2-40B4-BE49-F238E27FC236}">
                <a16:creationId xmlns:a16="http://schemas.microsoft.com/office/drawing/2014/main" id="{BA256601-54AF-9F41-A5B2-F0ED4EAF779A}"/>
              </a:ext>
            </a:extLst>
          </p:cNvPr>
          <p:cNvGrpSpPr/>
          <p:nvPr/>
        </p:nvGrpSpPr>
        <p:grpSpPr>
          <a:xfrm>
            <a:off x="685801" y="547956"/>
            <a:ext cx="830582" cy="830582"/>
            <a:chOff x="685800" y="2068733"/>
            <a:chExt cx="1363133" cy="1363133"/>
          </a:xfrm>
        </p:grpSpPr>
        <p:sp>
          <p:nvSpPr>
            <p:cNvPr id="12" name="Oval 11">
              <a:extLst>
                <a:ext uri="{FF2B5EF4-FFF2-40B4-BE49-F238E27FC236}">
                  <a16:creationId xmlns:a16="http://schemas.microsoft.com/office/drawing/2014/main" id="{F4D3BCF4-5AC2-854C-956A-2D19B733D0F5}"/>
                </a:ext>
              </a:extLst>
            </p:cNvPr>
            <p:cNvSpPr/>
            <p:nvPr/>
          </p:nvSpPr>
          <p:spPr>
            <a:xfrm>
              <a:off x="685800" y="2068733"/>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Add">
              <a:extLst>
                <a:ext uri="{FF2B5EF4-FFF2-40B4-BE49-F238E27FC236}">
                  <a16:creationId xmlns:a16="http://schemas.microsoft.com/office/drawing/2014/main" id="{4C8A9EA2-6F5A-574F-A112-CC07AE09C22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0166" y="2293099"/>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r>
              <a:rPr lang="en-US" sz="2600" spc="-50">
                <a:solidFill>
                  <a:schemeClr val="bg2">
                    <a:lumMod val="50000"/>
                  </a:schemeClr>
                </a:solidFill>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a:solidFill>
                  <a:schemeClr val="bg2">
                    <a:lumMod val="25000"/>
                  </a:schemeClr>
                </a:solidFill>
              </a:rPr>
              <a:t>Encourage critical thinking and research</a:t>
            </a:r>
          </a:p>
        </p:txBody>
      </p:sp>
      <p:sp>
        <p:nvSpPr>
          <p:cNvPr id="18" name="Rectangle 17">
            <a:extLst>
              <a:ext uri="{FF2B5EF4-FFF2-40B4-BE49-F238E27FC236}">
                <a16:creationId xmlns:a16="http://schemas.microsoft.com/office/drawing/2014/main" id="{08F8FF63-FBDC-274F-A147-4B199C9576AE}"/>
              </a:ext>
            </a:extLst>
          </p:cNvPr>
          <p:cNvSpPr/>
          <p:nvPr/>
        </p:nvSpPr>
        <p:spPr>
          <a:xfrm>
            <a:off x="685800" y="1721648"/>
            <a:ext cx="4993331"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CASE OVERVIEWS</a:t>
            </a:r>
          </a:p>
        </p:txBody>
      </p:sp>
      <p:sp>
        <p:nvSpPr>
          <p:cNvPr id="19" name="Rectangle 18">
            <a:extLst>
              <a:ext uri="{FF2B5EF4-FFF2-40B4-BE49-F238E27FC236}">
                <a16:creationId xmlns:a16="http://schemas.microsoft.com/office/drawing/2014/main" id="{BE7255EB-278B-304A-AE27-66717E7CEE85}"/>
              </a:ext>
            </a:extLst>
          </p:cNvPr>
          <p:cNvSpPr/>
          <p:nvPr/>
        </p:nvSpPr>
        <p:spPr>
          <a:xfrm>
            <a:off x="6335592" y="1721647"/>
            <a:ext cx="4993332"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bg1"/>
                </a:solidFill>
              </a:rPr>
              <a:t>PRIMARY SOURCES</a:t>
            </a:r>
          </a:p>
        </p:txBody>
      </p:sp>
      <p:pic>
        <p:nvPicPr>
          <p:cNvPr id="20" name="Picture 19">
            <a:extLst>
              <a:ext uri="{FF2B5EF4-FFF2-40B4-BE49-F238E27FC236}">
                <a16:creationId xmlns:a16="http://schemas.microsoft.com/office/drawing/2014/main" id="{3299DC43-307B-69F1-B840-7F349F0D79E3}"/>
              </a:ext>
            </a:extLst>
          </p:cNvPr>
          <p:cNvPicPr>
            <a:picLocks noChangeAspect="1"/>
          </p:cNvPicPr>
          <p:nvPr/>
        </p:nvPicPr>
        <p:blipFill>
          <a:blip r:embed="rId7"/>
          <a:stretch>
            <a:fillRect/>
          </a:stretch>
        </p:blipFill>
        <p:spPr>
          <a:xfrm>
            <a:off x="798456" y="4683301"/>
            <a:ext cx="4759582" cy="812175"/>
          </a:xfrm>
          <a:prstGeom prst="rect">
            <a:avLst/>
          </a:prstGeom>
          <a:ln w="28575">
            <a:solidFill>
              <a:srgbClr val="009ECD"/>
            </a:solidFill>
          </a:ln>
        </p:spPr>
      </p:pic>
      <p:pic>
        <p:nvPicPr>
          <p:cNvPr id="24" name="Picture 23">
            <a:extLst>
              <a:ext uri="{FF2B5EF4-FFF2-40B4-BE49-F238E27FC236}">
                <a16:creationId xmlns:a16="http://schemas.microsoft.com/office/drawing/2014/main" id="{827875AB-A009-D52F-9CF7-2480A6F0894C}"/>
              </a:ext>
            </a:extLst>
          </p:cNvPr>
          <p:cNvPicPr>
            <a:picLocks noChangeAspect="1"/>
          </p:cNvPicPr>
          <p:nvPr/>
        </p:nvPicPr>
        <p:blipFill>
          <a:blip r:embed="rId8"/>
          <a:stretch>
            <a:fillRect/>
          </a:stretch>
        </p:blipFill>
        <p:spPr>
          <a:xfrm>
            <a:off x="6512871" y="4557267"/>
            <a:ext cx="4662832" cy="924165"/>
          </a:xfrm>
          <a:prstGeom prst="rect">
            <a:avLst/>
          </a:prstGeom>
          <a:ln w="28575">
            <a:solidFill>
              <a:srgbClr val="009ECD"/>
            </a:solidFill>
          </a:ln>
        </p:spPr>
      </p:pic>
    </p:spTree>
    <p:extLst>
      <p:ext uri="{BB962C8B-B14F-4D97-AF65-F5344CB8AC3E}">
        <p14:creationId xmlns:p14="http://schemas.microsoft.com/office/powerpoint/2010/main" val="267628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r>
                <a:rPr lang="en-US" b="1">
                  <a:solidFill>
                    <a:srgbClr val="659933"/>
                  </a:solidFill>
                </a:rPr>
                <a:t>LOWER ELEMENTARY</a:t>
              </a:r>
            </a:p>
            <a:p>
              <a:r>
                <a:rPr lang="en-US">
                  <a:solidFill>
                    <a:schemeClr val="bg2">
                      <a:lumMod val="50000"/>
                    </a:schemeClr>
                  </a:solidFill>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r>
                <a:rPr lang="en-US" b="1">
                  <a:solidFill>
                    <a:srgbClr val="0597EB"/>
                  </a:solidFill>
                </a:rPr>
                <a:t>UPPER ELEMENTARY</a:t>
              </a:r>
            </a:p>
            <a:p>
              <a:r>
                <a:rPr lang="en-US">
                  <a:solidFill>
                    <a:schemeClr val="bg2">
                      <a:lumMod val="50000"/>
                    </a:schemeClr>
                  </a:solidFill>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r>
                <a:rPr lang="en-US" b="1">
                  <a:solidFill>
                    <a:srgbClr val="036198"/>
                  </a:solidFill>
                </a:rPr>
                <a:t>MIDDLE SCHOOL</a:t>
              </a:r>
            </a:p>
            <a:p>
              <a:r>
                <a:rPr lang="en-US">
                  <a:solidFill>
                    <a:schemeClr val="bg2">
                      <a:lumMod val="50000"/>
                    </a:schemeClr>
                  </a:solidFill>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r>
                <a:rPr lang="en-US" b="1">
                  <a:solidFill>
                    <a:srgbClr val="5F2165"/>
                  </a:solidFill>
                </a:rPr>
                <a:t>HIGH SCHOOL</a:t>
              </a:r>
            </a:p>
            <a:p>
              <a:r>
                <a:rPr lang="en-US">
                  <a:solidFill>
                    <a:schemeClr val="bg2">
                      <a:lumMod val="50000"/>
                    </a:schemeClr>
                  </a:solidFill>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r>
                <a:rPr lang="en-US" b="1">
                  <a:solidFill>
                    <a:srgbClr val="E05529"/>
                  </a:solidFill>
                </a:rPr>
                <a:t>UNDERGRADUATE AND UP</a:t>
              </a:r>
            </a:p>
            <a:p>
              <a:r>
                <a:rPr lang="en-US">
                  <a:solidFill>
                    <a:schemeClr val="bg2">
                      <a:lumMod val="50000"/>
                    </a:schemeClr>
                  </a:solidFill>
                </a:rPr>
                <a:t>1301L +</a:t>
              </a:r>
            </a:p>
          </p:txBody>
        </p:sp>
      </p:grpSp>
      <p:grpSp>
        <p:nvGrpSpPr>
          <p:cNvPr id="3" name="Group 2">
            <a:extLst>
              <a:ext uri="{FF2B5EF4-FFF2-40B4-BE49-F238E27FC236}">
                <a16:creationId xmlns:a16="http://schemas.microsoft.com/office/drawing/2014/main" id="{B40C80E3-FBF9-EDE4-A0E9-D5F66C4EEA10}"/>
              </a:ext>
            </a:extLst>
          </p:cNvPr>
          <p:cNvGrpSpPr/>
          <p:nvPr/>
        </p:nvGrpSpPr>
        <p:grpSpPr>
          <a:xfrm>
            <a:off x="6585036" y="3748529"/>
            <a:ext cx="4888992" cy="2137675"/>
            <a:chOff x="6608559" y="3790679"/>
            <a:chExt cx="4888992" cy="2137675"/>
          </a:xfrm>
        </p:grpSpPr>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2" name="Picture 2">
              <a:extLst>
                <a:ext uri="{FF2B5EF4-FFF2-40B4-BE49-F238E27FC236}">
                  <a16:creationId xmlns:a16="http://schemas.microsoft.com/office/drawing/2014/main" id="{25DC2041-8E29-F81B-E981-A462C04A4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656" y="5350286"/>
              <a:ext cx="1159804" cy="2635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spTree>
    <p:extLst>
      <p:ext uri="{BB962C8B-B14F-4D97-AF65-F5344CB8AC3E}">
        <p14:creationId xmlns:p14="http://schemas.microsoft.com/office/powerpoint/2010/main" val="36537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r>
                <a:rPr lang="en-US" b="1">
                  <a:solidFill>
                    <a:srgbClr val="659933"/>
                  </a:solidFill>
                </a:rPr>
                <a:t>LOWER ELEMENTARY</a:t>
              </a:r>
            </a:p>
            <a:p>
              <a:r>
                <a:rPr lang="en-US">
                  <a:solidFill>
                    <a:schemeClr val="bg2">
                      <a:lumMod val="50000"/>
                    </a:schemeClr>
                  </a:solidFill>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r>
                <a:rPr lang="en-US" b="1">
                  <a:solidFill>
                    <a:srgbClr val="0597EB"/>
                  </a:solidFill>
                </a:rPr>
                <a:t>UPPER ELEMENTARY</a:t>
              </a:r>
            </a:p>
            <a:p>
              <a:r>
                <a:rPr lang="en-US">
                  <a:solidFill>
                    <a:schemeClr val="bg2">
                      <a:lumMod val="50000"/>
                    </a:schemeClr>
                  </a:solidFill>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r>
                <a:rPr lang="en-US" b="1">
                  <a:solidFill>
                    <a:srgbClr val="036198"/>
                  </a:solidFill>
                </a:rPr>
                <a:t>MIDDLE SCHOOL</a:t>
              </a:r>
            </a:p>
            <a:p>
              <a:r>
                <a:rPr lang="en-US">
                  <a:solidFill>
                    <a:schemeClr val="bg2">
                      <a:lumMod val="50000"/>
                    </a:schemeClr>
                  </a:solidFill>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r>
                <a:rPr lang="en-US" b="1">
                  <a:solidFill>
                    <a:srgbClr val="5F2165"/>
                  </a:solidFill>
                </a:rPr>
                <a:t>HIGH SCHOOL</a:t>
              </a:r>
            </a:p>
            <a:p>
              <a:r>
                <a:rPr lang="en-US">
                  <a:solidFill>
                    <a:schemeClr val="bg2">
                      <a:lumMod val="50000"/>
                    </a:schemeClr>
                  </a:solidFill>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r>
                <a:rPr lang="en-US" b="1">
                  <a:solidFill>
                    <a:srgbClr val="E05529"/>
                  </a:solidFill>
                </a:rPr>
                <a:t>UNDERGRADUATE AND UP</a:t>
              </a:r>
            </a:p>
            <a:p>
              <a:r>
                <a:rPr lang="en-US">
                  <a:solidFill>
                    <a:schemeClr val="bg2">
                      <a:lumMod val="50000"/>
                    </a:schemeClr>
                  </a:solidFill>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pc="-80">
                <a:solidFill>
                  <a:schemeClr val="bg1"/>
                </a:solidFill>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r>
                <a:rPr lang="en-US" b="1">
                  <a:solidFill>
                    <a:srgbClr val="659933"/>
                  </a:solidFill>
                </a:rPr>
                <a:t>LOWER ELEMENTARY</a:t>
              </a:r>
            </a:p>
            <a:p>
              <a:r>
                <a:rPr lang="en-US">
                  <a:solidFill>
                    <a:schemeClr val="bg2">
                      <a:lumMod val="50000"/>
                    </a:schemeClr>
                  </a:solidFill>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r>
                <a:rPr lang="en-US" b="1">
                  <a:solidFill>
                    <a:srgbClr val="0597EB"/>
                  </a:solidFill>
                </a:rPr>
                <a:t>UPPER ELEMENTARY</a:t>
              </a:r>
            </a:p>
            <a:p>
              <a:r>
                <a:rPr lang="en-US">
                  <a:solidFill>
                    <a:schemeClr val="bg2">
                      <a:lumMod val="50000"/>
                    </a:schemeClr>
                  </a:solidFill>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r>
                <a:rPr lang="en-US" b="1">
                  <a:solidFill>
                    <a:srgbClr val="036198"/>
                  </a:solidFill>
                </a:rPr>
                <a:t>MIDDLE SCHOOL</a:t>
              </a:r>
            </a:p>
            <a:p>
              <a:r>
                <a:rPr lang="en-US">
                  <a:solidFill>
                    <a:schemeClr val="bg2">
                      <a:lumMod val="50000"/>
                    </a:schemeClr>
                  </a:solidFill>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r>
                <a:rPr lang="en-US" b="1">
                  <a:solidFill>
                    <a:srgbClr val="5F2165"/>
                  </a:solidFill>
                </a:rPr>
                <a:t>HIGH SCHOOL</a:t>
              </a:r>
            </a:p>
            <a:p>
              <a:r>
                <a:rPr lang="en-US">
                  <a:solidFill>
                    <a:schemeClr val="bg2">
                      <a:lumMod val="50000"/>
                    </a:schemeClr>
                  </a:solidFill>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r>
                <a:rPr lang="en-US" b="1">
                  <a:solidFill>
                    <a:srgbClr val="E05529"/>
                  </a:solidFill>
                </a:rPr>
                <a:t>UNDERGRADUATE AND UP</a:t>
              </a:r>
            </a:p>
            <a:p>
              <a:r>
                <a:rPr lang="en-US">
                  <a:solidFill>
                    <a:schemeClr val="bg2">
                      <a:lumMod val="50000"/>
                    </a:schemeClr>
                  </a:solidFill>
                </a:rPr>
                <a:t>1301L +</a:t>
              </a:r>
            </a:p>
          </p:txBody>
        </p:sp>
      </p:grpSp>
    </p:spTree>
    <p:extLst>
      <p:ext uri="{BB962C8B-B14F-4D97-AF65-F5344CB8AC3E}">
        <p14:creationId xmlns:p14="http://schemas.microsoft.com/office/powerpoint/2010/main" val="216368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a:latin typeface="+mn-lt"/>
              </a:rPr>
              <a:t>SUPPORT CURRICULUM</a:t>
            </a:r>
          </a:p>
        </p:txBody>
      </p:sp>
    </p:spTree>
    <p:extLst>
      <p:ext uri="{BB962C8B-B14F-4D97-AF65-F5344CB8AC3E}">
        <p14:creationId xmlns:p14="http://schemas.microsoft.com/office/powerpoint/2010/main" val="298252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42390" y="9159"/>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algn="r"/>
            <a:r>
              <a:rPr lang="en-US" b="1" spc="-50">
                <a:solidFill>
                  <a:schemeClr val="bg1"/>
                </a:solidFill>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a:solidFill>
                  <a:schemeClr val="tx1"/>
                </a:solidFill>
                <a:latin typeface="+mn-lt"/>
              </a:rPr>
              <a:t>Anytime</a:t>
            </a:r>
          </a:p>
          <a:p>
            <a:pPr marL="0" indent="0">
              <a:lnSpc>
                <a:spcPct val="100000"/>
              </a:lnSpc>
              <a:spcBef>
                <a:spcPts val="0"/>
              </a:spcBef>
              <a:spcAft>
                <a:spcPts val="3700"/>
              </a:spcAft>
              <a:buNone/>
            </a:pPr>
            <a:r>
              <a:rPr lang="en-US">
                <a:solidFill>
                  <a:schemeClr val="tx1"/>
                </a:solidFill>
                <a:latin typeface="+mn-lt"/>
              </a:rPr>
              <a:t>Anywhere</a:t>
            </a:r>
          </a:p>
          <a:p>
            <a:pPr marL="0" indent="0">
              <a:lnSpc>
                <a:spcPct val="100000"/>
              </a:lnSpc>
              <a:spcBef>
                <a:spcPts val="0"/>
              </a:spcBef>
              <a:spcAft>
                <a:spcPts val="3700"/>
              </a:spcAft>
              <a:buNone/>
            </a:pPr>
            <a:r>
              <a:rPr lang="en-US">
                <a:solidFill>
                  <a:schemeClr val="tx1"/>
                </a:solidFill>
                <a:latin typeface="+mn-lt"/>
              </a:rPr>
              <a:t>Any Device</a:t>
            </a:r>
          </a:p>
          <a:p>
            <a:pPr marL="0" indent="0">
              <a:lnSpc>
                <a:spcPct val="100000"/>
              </a:lnSpc>
              <a:spcBef>
                <a:spcPts val="0"/>
              </a:spcBef>
              <a:spcAft>
                <a:spcPts val="3700"/>
              </a:spcAft>
              <a:buNone/>
            </a:pPr>
            <a:r>
              <a:rPr lang="en-US">
                <a:solidFill>
                  <a:schemeClr val="tx1"/>
                </a:solidFill>
                <a:latin typeface="+mn-lt"/>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lstStyle/>
          <a:p>
            <a:r>
              <a:rPr lang="en-US">
                <a:latin typeface="+mn-lt"/>
              </a:rPr>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pic>
        <p:nvPicPr>
          <p:cNvPr id="11" name="Picture 10">
            <a:extLst>
              <a:ext uri="{FF2B5EF4-FFF2-40B4-BE49-F238E27FC236}">
                <a16:creationId xmlns:a16="http://schemas.microsoft.com/office/drawing/2014/main" id="{2C9C3D47-B10F-1F8E-570B-E2577F7A0BF5}"/>
              </a:ext>
            </a:extLst>
          </p:cNvPr>
          <p:cNvPicPr>
            <a:picLocks noChangeAspect="1"/>
          </p:cNvPicPr>
          <p:nvPr/>
        </p:nvPicPr>
        <p:blipFill rotWithShape="1">
          <a:blip r:embed="rId12"/>
          <a:srcRect l="899" r="-1" b="8380"/>
          <a:stretch/>
        </p:blipFill>
        <p:spPr>
          <a:xfrm>
            <a:off x="7737158" y="1639211"/>
            <a:ext cx="3735371" cy="2318699"/>
          </a:xfrm>
          <a:prstGeom prst="rect">
            <a:avLst/>
          </a:prstGeom>
          <a:ln w="28575">
            <a:noFill/>
          </a:ln>
        </p:spPr>
      </p:pic>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sp>
        <p:nvSpPr>
          <p:cNvPr id="4" name="Rectangle 3">
            <a:extLst>
              <a:ext uri="{FF2B5EF4-FFF2-40B4-BE49-F238E27FC236}">
                <a16:creationId xmlns:a16="http://schemas.microsoft.com/office/drawing/2014/main" id="{7844359A-4739-8FE9-1ADA-AAFD05B67FA7}"/>
              </a:ext>
            </a:extLst>
          </p:cNvPr>
          <p:cNvSpPr/>
          <p:nvPr/>
        </p:nvSpPr>
        <p:spPr>
          <a:xfrm>
            <a:off x="5576992" y="2587455"/>
            <a:ext cx="2571585" cy="1868798"/>
          </a:xfrm>
          <a:prstGeom prst="rect">
            <a:avLst/>
          </a:prstGeom>
          <a:solidFill>
            <a:srgbClr val="F5F5F5"/>
          </a:solidFill>
          <a:ln>
            <a:solidFill>
              <a:srgbClr val="F5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40B34E1-57CF-1580-A2DE-8A141BD1E9A5}"/>
              </a:ext>
            </a:extLst>
          </p:cNvPr>
          <p:cNvPicPr>
            <a:picLocks noChangeAspect="1"/>
          </p:cNvPicPr>
          <p:nvPr/>
        </p:nvPicPr>
        <p:blipFill rotWithShape="1">
          <a:blip r:embed="rId12"/>
          <a:srcRect l="899" r="-1"/>
          <a:stretch/>
        </p:blipFill>
        <p:spPr>
          <a:xfrm>
            <a:off x="5648915" y="2698336"/>
            <a:ext cx="2412748" cy="1634682"/>
          </a:xfrm>
          <a:prstGeom prst="rect">
            <a:avLst/>
          </a:prstGeom>
          <a:ln w="28575">
            <a:noFill/>
          </a:ln>
        </p:spPr>
      </p:pic>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EFF6840-9F95-4E45-AAF7-A3E874B8786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86128" y="4054945"/>
            <a:ext cx="701759" cy="1248196"/>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8F35A61-91EC-FD45-B16B-F680BCC11FA6}"/>
              </a:ext>
            </a:extLst>
          </p:cNvPr>
          <p:cNvPicPr>
            <a:picLocks noChangeAspect="1"/>
          </p:cNvPicPr>
          <p:nvPr/>
        </p:nvPicPr>
        <p:blipFill rotWithShape="1">
          <a:blip r:embed="rId16"/>
          <a:srcRect b="24326"/>
          <a:stretch/>
        </p:blipFill>
        <p:spPr>
          <a:xfrm>
            <a:off x="7686128" y="4245474"/>
            <a:ext cx="704734" cy="944557"/>
          </a:xfrm>
          <a:prstGeom prst="rect">
            <a:avLst/>
          </a:prstGeom>
        </p:spPr>
      </p:pic>
      <p:pic>
        <p:nvPicPr>
          <p:cNvPr id="8" name="Picture 7">
            <a:extLst>
              <a:ext uri="{FF2B5EF4-FFF2-40B4-BE49-F238E27FC236}">
                <a16:creationId xmlns:a16="http://schemas.microsoft.com/office/drawing/2014/main" id="{1A6C2201-2F2B-2A2E-F509-5DAD44E14E38}"/>
              </a:ext>
            </a:extLst>
          </p:cNvPr>
          <p:cNvPicPr>
            <a:picLocks noChangeAspect="1"/>
          </p:cNvPicPr>
          <p:nvPr/>
        </p:nvPicPr>
        <p:blipFill rotWithShape="1">
          <a:blip r:embed="rId17"/>
          <a:srcRect t="7327"/>
          <a:stretch/>
        </p:blipFill>
        <p:spPr>
          <a:xfrm>
            <a:off x="7737159" y="4573961"/>
            <a:ext cx="324504" cy="66262"/>
          </a:xfrm>
          <a:prstGeom prst="rect">
            <a:avLst/>
          </a:prstGeom>
        </p:spPr>
      </p:pic>
      <p:pic>
        <p:nvPicPr>
          <p:cNvPr id="10" name="Picture 9">
            <a:extLst>
              <a:ext uri="{FF2B5EF4-FFF2-40B4-BE49-F238E27FC236}">
                <a16:creationId xmlns:a16="http://schemas.microsoft.com/office/drawing/2014/main" id="{58F68001-F74D-AB24-2810-7EA7DCC97222}"/>
              </a:ext>
            </a:extLst>
          </p:cNvPr>
          <p:cNvPicPr>
            <a:picLocks noChangeAspect="1"/>
          </p:cNvPicPr>
          <p:nvPr/>
        </p:nvPicPr>
        <p:blipFill>
          <a:blip r:embed="rId18"/>
          <a:stretch>
            <a:fillRect/>
          </a:stretch>
        </p:blipFill>
        <p:spPr>
          <a:xfrm>
            <a:off x="7756452" y="4682066"/>
            <a:ext cx="224810" cy="47400"/>
          </a:xfrm>
          <a:prstGeom prst="rect">
            <a:avLst/>
          </a:prstGeom>
        </p:spPr>
      </p:pic>
    </p:spTree>
    <p:extLst>
      <p:ext uri="{BB962C8B-B14F-4D97-AF65-F5344CB8AC3E}">
        <p14:creationId xmlns:p14="http://schemas.microsoft.com/office/powerpoint/2010/main" val="256922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831A3-2D2A-074C-80AD-121458C501C6}"/>
              </a:ext>
            </a:extLst>
          </p:cNvPr>
          <p:cNvSpPr/>
          <p:nvPr/>
        </p:nvSpPr>
        <p:spPr>
          <a:xfrm>
            <a:off x="721893" y="1696943"/>
            <a:ext cx="3272579" cy="1363133"/>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a:t>HISTORY</a:t>
            </a:r>
          </a:p>
        </p:txBody>
      </p:sp>
      <p:sp>
        <p:nvSpPr>
          <p:cNvPr id="2" name="Rectangle 1">
            <a:extLst>
              <a:ext uri="{FF2B5EF4-FFF2-40B4-BE49-F238E27FC236}">
                <a16:creationId xmlns:a16="http://schemas.microsoft.com/office/drawing/2014/main" id="{06DDBE40-1D95-F244-8804-588BFEFCB686}"/>
              </a:ext>
            </a:extLst>
          </p:cNvPr>
          <p:cNvSpPr/>
          <p:nvPr/>
        </p:nvSpPr>
        <p:spPr>
          <a:xfrm>
            <a:off x="721893" y="3060076"/>
            <a:ext cx="3272579"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40080">
              <a:spcAft>
                <a:spcPts val="600"/>
              </a:spcAft>
            </a:pPr>
            <a:r>
              <a:rPr lang="en-US" sz="2000" dirty="0">
                <a:solidFill>
                  <a:schemeClr val="tx1"/>
                </a:solidFill>
                <a:cs typeface="Arial"/>
              </a:rPr>
              <a:t>Events and Periods</a:t>
            </a:r>
          </a:p>
          <a:p>
            <a:pPr marL="640080">
              <a:spcAft>
                <a:spcPts val="600"/>
              </a:spcAft>
            </a:pPr>
            <a:r>
              <a:rPr lang="en-US" sz="2000" dirty="0">
                <a:solidFill>
                  <a:schemeClr val="tx1"/>
                </a:solidFill>
              </a:rPr>
              <a:t>War and Conflicts</a:t>
            </a:r>
          </a:p>
          <a:p>
            <a:pPr marL="640080">
              <a:spcAft>
                <a:spcPts val="600"/>
              </a:spcAft>
            </a:pPr>
            <a:r>
              <a:rPr lang="en-US" sz="2000" dirty="0">
                <a:solidFill>
                  <a:schemeClr val="tx1"/>
                </a:solidFill>
              </a:rPr>
              <a:t>Science and Technology</a:t>
            </a:r>
          </a:p>
        </p:txBody>
      </p:sp>
      <p:cxnSp>
        <p:nvCxnSpPr>
          <p:cNvPr id="5" name="Straight Connector 4">
            <a:extLst>
              <a:ext uri="{FF2B5EF4-FFF2-40B4-BE49-F238E27FC236}">
                <a16:creationId xmlns:a16="http://schemas.microsoft.com/office/drawing/2014/main" id="{868FE413-08FF-0D48-959E-E75D5216AD3F}"/>
              </a:ext>
            </a:extLst>
          </p:cNvPr>
          <p:cNvCxnSpPr>
            <a:cxnSpLocks/>
          </p:cNvCxnSpPr>
          <p:nvPr/>
        </p:nvCxnSpPr>
        <p:spPr>
          <a:xfrm>
            <a:off x="1188720" y="3410675"/>
            <a:ext cx="0" cy="1420368"/>
          </a:xfrm>
          <a:prstGeom prst="line">
            <a:avLst/>
          </a:prstGeom>
          <a:ln w="57150">
            <a:solidFill>
              <a:srgbClr val="03619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2F8E52-39EC-5C47-9ECD-EADCB42E0DDE}"/>
              </a:ext>
            </a:extLst>
          </p:cNvPr>
          <p:cNvSpPr/>
          <p:nvPr/>
        </p:nvSpPr>
        <p:spPr>
          <a:xfrm>
            <a:off x="4541920" y="1696943"/>
            <a:ext cx="3272579" cy="1363133"/>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a:t>GOVERNMENT</a:t>
            </a:r>
          </a:p>
        </p:txBody>
      </p:sp>
      <p:sp>
        <p:nvSpPr>
          <p:cNvPr id="18" name="Rectangle 17">
            <a:extLst>
              <a:ext uri="{FF2B5EF4-FFF2-40B4-BE49-F238E27FC236}">
                <a16:creationId xmlns:a16="http://schemas.microsoft.com/office/drawing/2014/main" id="{5167D127-B5E5-6545-8624-447DA83C4F95}"/>
              </a:ext>
            </a:extLst>
          </p:cNvPr>
          <p:cNvSpPr/>
          <p:nvPr/>
        </p:nvSpPr>
        <p:spPr>
          <a:xfrm>
            <a:off x="4541920" y="3060076"/>
            <a:ext cx="3272579"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a:solidFill>
                  <a:schemeClr val="tx1"/>
                </a:solidFill>
              </a:rPr>
              <a:t>Political Systems</a:t>
            </a:r>
          </a:p>
          <a:p>
            <a:pPr marL="640080">
              <a:spcAft>
                <a:spcPts val="600"/>
              </a:spcAft>
            </a:pPr>
            <a:r>
              <a:rPr lang="en-US" sz="2000">
                <a:solidFill>
                  <a:schemeClr val="tx1"/>
                </a:solidFill>
              </a:rPr>
              <a:t>Economics</a:t>
            </a:r>
          </a:p>
          <a:p>
            <a:pPr marL="640080">
              <a:spcAft>
                <a:spcPts val="600"/>
              </a:spcAft>
            </a:pPr>
            <a:r>
              <a:rPr lang="en-US" sz="2000" spc="-100">
                <a:solidFill>
                  <a:schemeClr val="tx1"/>
                </a:solidFill>
              </a:rPr>
              <a:t>Law</a:t>
            </a:r>
          </a:p>
        </p:txBody>
      </p:sp>
      <p:cxnSp>
        <p:nvCxnSpPr>
          <p:cNvPr id="19" name="Straight Connector 18">
            <a:extLst>
              <a:ext uri="{FF2B5EF4-FFF2-40B4-BE49-F238E27FC236}">
                <a16:creationId xmlns:a16="http://schemas.microsoft.com/office/drawing/2014/main" id="{65EBE61F-1041-4E46-841C-D51D809213E8}"/>
              </a:ext>
            </a:extLst>
          </p:cNvPr>
          <p:cNvCxnSpPr>
            <a:cxnSpLocks/>
          </p:cNvCxnSpPr>
          <p:nvPr/>
        </p:nvCxnSpPr>
        <p:spPr>
          <a:xfrm>
            <a:off x="5008747" y="3410675"/>
            <a:ext cx="0" cy="1420368"/>
          </a:xfrm>
          <a:prstGeom prst="line">
            <a:avLst/>
          </a:prstGeom>
          <a:ln w="57150">
            <a:solidFill>
              <a:srgbClr val="65993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B4D5D-2308-8643-A6DE-D419C4C39EC0}"/>
              </a:ext>
            </a:extLst>
          </p:cNvPr>
          <p:cNvSpPr/>
          <p:nvPr/>
        </p:nvSpPr>
        <p:spPr>
          <a:xfrm>
            <a:off x="8361947" y="1696943"/>
            <a:ext cx="3272579" cy="1363133"/>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a:t>SOCIAL STUDIES</a:t>
            </a:r>
          </a:p>
        </p:txBody>
      </p:sp>
      <p:sp>
        <p:nvSpPr>
          <p:cNvPr id="21" name="Rectangle 20">
            <a:extLst>
              <a:ext uri="{FF2B5EF4-FFF2-40B4-BE49-F238E27FC236}">
                <a16:creationId xmlns:a16="http://schemas.microsoft.com/office/drawing/2014/main" id="{09CC7FE3-198F-1345-90E1-58DFAB0C9529}"/>
              </a:ext>
            </a:extLst>
          </p:cNvPr>
          <p:cNvSpPr/>
          <p:nvPr/>
        </p:nvSpPr>
        <p:spPr>
          <a:xfrm>
            <a:off x="8361947" y="3060076"/>
            <a:ext cx="3272579"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40080">
              <a:spcAft>
                <a:spcPts val="600"/>
              </a:spcAft>
            </a:pPr>
            <a:r>
              <a:rPr lang="en-US" sz="2000" dirty="0">
                <a:solidFill>
                  <a:schemeClr val="tx1"/>
                </a:solidFill>
              </a:rPr>
              <a:t>Biographies</a:t>
            </a:r>
          </a:p>
          <a:p>
            <a:pPr marL="640080">
              <a:spcAft>
                <a:spcPts val="600"/>
              </a:spcAft>
            </a:pPr>
            <a:r>
              <a:rPr lang="en-US" sz="2000" dirty="0">
                <a:solidFill>
                  <a:schemeClr val="tx1"/>
                </a:solidFill>
              </a:rPr>
              <a:t>Civilizations</a:t>
            </a:r>
            <a:endParaRPr lang="en-US" sz="2000" dirty="0">
              <a:solidFill>
                <a:schemeClr val="tx1"/>
              </a:solidFill>
              <a:cs typeface="Arial"/>
            </a:endParaRPr>
          </a:p>
          <a:p>
            <a:pPr marL="640080">
              <a:spcAft>
                <a:spcPts val="600"/>
              </a:spcAft>
            </a:pPr>
            <a:r>
              <a:rPr lang="en-US" sz="2000" dirty="0">
                <a:solidFill>
                  <a:schemeClr val="tx1"/>
                </a:solidFill>
              </a:rPr>
              <a:t>Religions</a:t>
            </a:r>
            <a:endParaRPr lang="en-US" sz="2000" dirty="0">
              <a:solidFill>
                <a:schemeClr val="tx1"/>
              </a:solidFill>
              <a:cs typeface="Arial"/>
            </a:endParaRPr>
          </a:p>
        </p:txBody>
      </p:sp>
      <p:cxnSp>
        <p:nvCxnSpPr>
          <p:cNvPr id="22" name="Straight Connector 21">
            <a:extLst>
              <a:ext uri="{FF2B5EF4-FFF2-40B4-BE49-F238E27FC236}">
                <a16:creationId xmlns:a16="http://schemas.microsoft.com/office/drawing/2014/main" id="{699E6E15-0D18-8F4A-BEAF-6DB8A525D025}"/>
              </a:ext>
            </a:extLst>
          </p:cNvPr>
          <p:cNvCxnSpPr>
            <a:cxnSpLocks/>
          </p:cNvCxnSpPr>
          <p:nvPr/>
        </p:nvCxnSpPr>
        <p:spPr>
          <a:xfrm>
            <a:off x="8828774" y="3410675"/>
            <a:ext cx="0" cy="1420368"/>
          </a:xfrm>
          <a:prstGeom prst="line">
            <a:avLst/>
          </a:prstGeom>
          <a:ln w="57150">
            <a:solidFill>
              <a:srgbClr val="5F2165"/>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lstStyle/>
          <a:p>
            <a:r>
              <a:rPr lang="en-US">
                <a:latin typeface="+mn-lt"/>
              </a:rPr>
              <a:t>COVER KEY TOPICS ACROSS SUBJECTS</a:t>
            </a:r>
          </a:p>
        </p:txBody>
      </p:sp>
    </p:spTree>
    <p:extLst>
      <p:ext uri="{BB962C8B-B14F-4D97-AF65-F5344CB8AC3E}">
        <p14:creationId xmlns:p14="http://schemas.microsoft.com/office/powerpoint/2010/main" val="403835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a:t>HISTORY</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lIns="91440" tIns="45720" rIns="91440" bIns="45720" anchor="t">
              <a:spAutoFit/>
            </a:bodyPr>
            <a:lstStyle/>
            <a:p>
              <a:pPr marL="182880">
                <a:spcAft>
                  <a:spcPts val="1200"/>
                </a:spcAft>
              </a:pPr>
              <a:r>
                <a:rPr lang="en-US" sz="2000" b="1" dirty="0">
                  <a:solidFill>
                    <a:srgbClr val="036198"/>
                  </a:solidFill>
                </a:rPr>
                <a:t>Events and Periods</a:t>
              </a:r>
            </a:p>
            <a:p>
              <a:pPr marL="365760">
                <a:spcAft>
                  <a:spcPts val="600"/>
                </a:spcAft>
              </a:pPr>
              <a:r>
                <a:rPr lang="en-US" dirty="0">
                  <a:solidFill>
                    <a:schemeClr val="bg2">
                      <a:lumMod val="25000"/>
                    </a:schemeClr>
                  </a:solidFill>
                </a:rPr>
                <a:t>Prehistory, Agricultural Revolution, Bronze Age, Caste System, Middle Ages, Renaissance</a:t>
              </a:r>
              <a:endParaRPr lang="en-US" dirty="0">
                <a:solidFill>
                  <a:schemeClr val="bg2">
                    <a:lumMod val="25000"/>
                  </a:schemeClr>
                </a:solidFill>
                <a:cs typeface="Arial"/>
              </a:endParaRP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2015936"/>
            <a:chOff x="685800" y="1621220"/>
            <a:chExt cx="4495800" cy="2015936"/>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2015936"/>
            </a:xfrm>
            <a:prstGeom prst="rect">
              <a:avLst/>
            </a:prstGeom>
          </p:spPr>
          <p:txBody>
            <a:bodyPr wrap="square" lIns="91440" tIns="45720" rIns="91440" bIns="45720" anchor="t">
              <a:spAutoFit/>
            </a:bodyPr>
            <a:lstStyle/>
            <a:p>
              <a:pPr marL="182880">
                <a:spcAft>
                  <a:spcPts val="1200"/>
                </a:spcAft>
              </a:pPr>
              <a:r>
                <a:rPr lang="en-US" sz="2000" b="1" dirty="0">
                  <a:solidFill>
                    <a:srgbClr val="036198"/>
                  </a:solidFill>
                </a:rPr>
                <a:t>War and Conflicts</a:t>
              </a:r>
            </a:p>
            <a:p>
              <a:pPr marL="365760">
                <a:spcAft>
                  <a:spcPts val="600"/>
                </a:spcAft>
              </a:pPr>
              <a:r>
                <a:rPr lang="en-US" dirty="0">
                  <a:solidFill>
                    <a:schemeClr val="bg2">
                      <a:lumMod val="25000"/>
                    </a:schemeClr>
                  </a:solidFill>
                  <a:cs typeface="Arial"/>
                </a:rPr>
                <a:t>English Civil War, French Revolution, Haitian Revolution, Hundred Years' War, Napoleonic War, Peloponnesian War</a:t>
              </a:r>
            </a:p>
            <a:p>
              <a:pPr marL="365760">
                <a:spcAft>
                  <a:spcPts val="600"/>
                </a:spcAft>
              </a:pPr>
              <a:endParaRPr lang="en-US">
                <a:solidFill>
                  <a:schemeClr val="bg2">
                    <a:lumMod val="25000"/>
                  </a:schemeClr>
                </a:solidFill>
              </a:endParaRP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661993"/>
            <a:chOff x="685800" y="1621220"/>
            <a:chExt cx="4495800" cy="1661993"/>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661993"/>
            </a:xfrm>
            <a:prstGeom prst="rect">
              <a:avLst/>
            </a:prstGeom>
          </p:spPr>
          <p:txBody>
            <a:bodyPr wrap="square" lIns="91440" tIns="45720" rIns="91440" bIns="45720" anchor="t">
              <a:spAutoFit/>
            </a:bodyPr>
            <a:lstStyle/>
            <a:p>
              <a:pPr marL="182880">
                <a:spcAft>
                  <a:spcPts val="1200"/>
                </a:spcAft>
              </a:pPr>
              <a:r>
                <a:rPr lang="en-US" sz="2000" b="1" dirty="0">
                  <a:solidFill>
                    <a:srgbClr val="036198"/>
                  </a:solidFill>
                </a:rPr>
                <a:t>Science and Technology</a:t>
              </a:r>
            </a:p>
            <a:p>
              <a:pPr marL="365760">
                <a:spcAft>
                  <a:spcPts val="600"/>
                </a:spcAft>
              </a:pPr>
              <a:r>
                <a:rPr lang="en-US" dirty="0">
                  <a:solidFill>
                    <a:schemeClr val="bg2">
                      <a:lumMod val="25000"/>
                    </a:schemeClr>
                  </a:solidFill>
                </a:rPr>
                <a:t>Astronomy, Calendar, Gunpowder, Industrial Revolution, Mathematics, Navigation and Seafaring, Scientific Revolution</a:t>
              </a:r>
              <a:endParaRPr lang="en-US" dirty="0">
                <a:solidFill>
                  <a:schemeClr val="bg2">
                    <a:lumMod val="25000"/>
                  </a:schemeClr>
                </a:solidFill>
                <a:cs typeface="Arial"/>
              </a:endParaRP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2" name="Picture 1" descr="A screenshot of a computer&#10;&#10;Description automatically generated">
            <a:extLst>
              <a:ext uri="{FF2B5EF4-FFF2-40B4-BE49-F238E27FC236}">
                <a16:creationId xmlns:a16="http://schemas.microsoft.com/office/drawing/2014/main" id="{9AB7B96A-4BAF-B42E-29C3-70567A11C3D5}"/>
              </a:ext>
            </a:extLst>
          </p:cNvPr>
          <p:cNvPicPr>
            <a:picLocks noChangeAspect="1"/>
          </p:cNvPicPr>
          <p:nvPr/>
        </p:nvPicPr>
        <p:blipFill>
          <a:blip r:embed="rId3"/>
          <a:stretch>
            <a:fillRect/>
          </a:stretch>
        </p:blipFill>
        <p:spPr>
          <a:xfrm>
            <a:off x="5652655" y="1971306"/>
            <a:ext cx="6172199" cy="3504204"/>
          </a:xfrm>
          <a:prstGeom prst="rect">
            <a:avLst/>
          </a:prstGeom>
        </p:spPr>
      </p:pic>
    </p:spTree>
    <p:extLst>
      <p:ext uri="{BB962C8B-B14F-4D97-AF65-F5344CB8AC3E}">
        <p14:creationId xmlns:p14="http://schemas.microsoft.com/office/powerpoint/2010/main" val="3564691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880"/>
            <a:r>
              <a:rPr lang="en-US" sz="2800" b="1" dirty="0"/>
              <a:t>GOVERNMENTS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2015936"/>
            <a:chOff x="685800" y="1621220"/>
            <a:chExt cx="4495800" cy="2015936"/>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2015936"/>
            </a:xfrm>
            <a:prstGeom prst="rect">
              <a:avLst/>
            </a:prstGeom>
          </p:spPr>
          <p:txBody>
            <a:bodyPr wrap="square" lIns="91440" tIns="45720" rIns="91440" bIns="45720" anchor="t">
              <a:spAutoFit/>
            </a:bodyPr>
            <a:lstStyle/>
            <a:p>
              <a:pPr marL="182880">
                <a:spcAft>
                  <a:spcPts val="1200"/>
                </a:spcAft>
              </a:pPr>
              <a:r>
                <a:rPr lang="en-US" sz="2000" b="1" dirty="0">
                  <a:solidFill>
                    <a:srgbClr val="659933"/>
                  </a:solidFill>
                </a:rPr>
                <a:t>Political Systems</a:t>
              </a:r>
            </a:p>
            <a:p>
              <a:pPr marL="365760">
                <a:spcAft>
                  <a:spcPts val="600"/>
                </a:spcAft>
              </a:pPr>
              <a:r>
                <a:rPr lang="en-US" dirty="0">
                  <a:solidFill>
                    <a:schemeClr val="bg2">
                      <a:lumMod val="25000"/>
                    </a:schemeClr>
                  </a:solidFill>
                </a:rPr>
                <a:t>Absolutism, Conservatism, Democracy, Fascism, Feudal System, Marxism, Nationalism, Socialism, Totalitarianism</a:t>
              </a:r>
              <a:endParaRPr lang="en-US" dirty="0">
                <a:solidFill>
                  <a:schemeClr val="bg2">
                    <a:lumMod val="25000"/>
                  </a:schemeClr>
                </a:solidFill>
                <a:cs typeface="Arial"/>
              </a:endParaRPr>
            </a:p>
            <a:p>
              <a:pPr marL="365760">
                <a:spcAft>
                  <a:spcPts val="600"/>
                </a:spcAft>
              </a:pPr>
              <a:endParaRPr lang="en-US">
                <a:solidFill>
                  <a:schemeClr val="bg2">
                    <a:lumMod val="25000"/>
                  </a:schemeClr>
                </a:solidFill>
              </a:endParaRP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89813"/>
            <a:ext cx="4584032" cy="1384995"/>
            <a:chOff x="685800" y="1621220"/>
            <a:chExt cx="4584032"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584032" cy="1384995"/>
            </a:xfrm>
            <a:prstGeom prst="rect">
              <a:avLst/>
            </a:prstGeom>
          </p:spPr>
          <p:txBody>
            <a:bodyPr wrap="square" lIns="91440" tIns="45720" rIns="91440" bIns="45720" anchor="t">
              <a:spAutoFit/>
            </a:bodyPr>
            <a:lstStyle/>
            <a:p>
              <a:pPr marL="182880">
                <a:spcAft>
                  <a:spcPts val="1200"/>
                </a:spcAft>
              </a:pPr>
              <a:r>
                <a:rPr lang="en-US" sz="2000" b="1" dirty="0">
                  <a:solidFill>
                    <a:srgbClr val="659933"/>
                  </a:solidFill>
                </a:rPr>
                <a:t>Economics</a:t>
              </a:r>
            </a:p>
            <a:p>
              <a:pPr marL="365760">
                <a:spcAft>
                  <a:spcPts val="600"/>
                </a:spcAft>
              </a:pPr>
              <a:r>
                <a:rPr lang="en-US" dirty="0">
                  <a:solidFill>
                    <a:schemeClr val="bg2">
                      <a:lumMod val="25000"/>
                    </a:schemeClr>
                  </a:solidFill>
                </a:rPr>
                <a:t>Capitalism, Globalization, Mercantilism, Property Rights, Silk Road, Trade Routes, Fairs and Markets</a:t>
              </a:r>
              <a:endParaRPr lang="en-US" dirty="0">
                <a:solidFill>
                  <a:schemeClr val="bg2">
                    <a:lumMod val="25000"/>
                  </a:schemeClr>
                </a:solidFill>
                <a:cs typeface="Arial"/>
              </a:endParaRP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799" y="4645104"/>
            <a:ext cx="4704347" cy="1384995"/>
            <a:chOff x="685799" y="1621220"/>
            <a:chExt cx="4704347"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799" y="1621220"/>
              <a:ext cx="4704347" cy="1384995"/>
            </a:xfrm>
            <a:prstGeom prst="rect">
              <a:avLst/>
            </a:prstGeom>
          </p:spPr>
          <p:txBody>
            <a:bodyPr wrap="square" lIns="91440" tIns="45720" rIns="91440" bIns="45720" anchor="t">
              <a:spAutoFit/>
            </a:bodyPr>
            <a:lstStyle/>
            <a:p>
              <a:pPr marL="182880">
                <a:spcAft>
                  <a:spcPts val="1200"/>
                </a:spcAft>
              </a:pPr>
              <a:r>
                <a:rPr lang="en-US" sz="2000" b="1" dirty="0">
                  <a:solidFill>
                    <a:srgbClr val="659933"/>
                  </a:solidFill>
                </a:rPr>
                <a:t>Legal Issues</a:t>
              </a:r>
            </a:p>
            <a:p>
              <a:pPr marL="365760">
                <a:spcAft>
                  <a:spcPts val="600"/>
                </a:spcAft>
              </a:pPr>
              <a:r>
                <a:rPr lang="en-US" dirty="0">
                  <a:solidFill>
                    <a:schemeClr val="bg2">
                      <a:lumMod val="25000"/>
                    </a:schemeClr>
                  </a:solidFill>
                  <a:cs typeface="Arial"/>
                </a:rPr>
                <a:t>Apartheid, Colonialism, Human Rights </a:t>
              </a:r>
              <a:r>
                <a:rPr lang="en-US">
                  <a:solidFill>
                    <a:schemeClr val="bg2">
                      <a:lumMod val="25000"/>
                    </a:schemeClr>
                  </a:solidFill>
                  <a:cs typeface="Arial"/>
                </a:rPr>
                <a:t>Movements, League of Nations, Women's Rights</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pic>
        <p:nvPicPr>
          <p:cNvPr id="2" name="Picture 1" descr="A screenshot of a computer&#10;&#10;Description automatically generated">
            <a:extLst>
              <a:ext uri="{FF2B5EF4-FFF2-40B4-BE49-F238E27FC236}">
                <a16:creationId xmlns:a16="http://schemas.microsoft.com/office/drawing/2014/main" id="{9B2F7187-4ABA-15DD-C5C0-C3579DCC58F6}"/>
              </a:ext>
            </a:extLst>
          </p:cNvPr>
          <p:cNvPicPr>
            <a:picLocks noChangeAspect="1"/>
          </p:cNvPicPr>
          <p:nvPr/>
        </p:nvPicPr>
        <p:blipFill>
          <a:blip r:embed="rId3"/>
          <a:stretch>
            <a:fillRect/>
          </a:stretch>
        </p:blipFill>
        <p:spPr>
          <a:xfrm>
            <a:off x="5687291" y="2012871"/>
            <a:ext cx="6248400" cy="3545768"/>
          </a:xfrm>
          <a:prstGeom prst="rect">
            <a:avLst/>
          </a:prstGeom>
        </p:spPr>
      </p:pic>
    </p:spTree>
    <p:extLst>
      <p:ext uri="{BB962C8B-B14F-4D97-AF65-F5344CB8AC3E}">
        <p14:creationId xmlns:p14="http://schemas.microsoft.com/office/powerpoint/2010/main" val="1899636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a:t>SOCIAL STUDIES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680284" cy="1661993"/>
            <a:chOff x="685800" y="1621220"/>
            <a:chExt cx="4680284" cy="1661993"/>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680284" cy="1661993"/>
            </a:xfrm>
            <a:prstGeom prst="rect">
              <a:avLst/>
            </a:prstGeom>
          </p:spPr>
          <p:txBody>
            <a:bodyPr wrap="square" lIns="91440" tIns="45720" rIns="91440" bIns="45720" anchor="t">
              <a:spAutoFit/>
            </a:bodyPr>
            <a:lstStyle/>
            <a:p>
              <a:pPr marL="182880">
                <a:spcAft>
                  <a:spcPts val="1200"/>
                </a:spcAft>
              </a:pPr>
              <a:r>
                <a:rPr lang="en-US" sz="2000" b="1" dirty="0">
                  <a:solidFill>
                    <a:srgbClr val="5F2165"/>
                  </a:solidFill>
                </a:rPr>
                <a:t>Biographies</a:t>
              </a:r>
            </a:p>
            <a:p>
              <a:pPr marL="365760">
                <a:spcAft>
                  <a:spcPts val="600"/>
                </a:spcAft>
              </a:pPr>
              <a:r>
                <a:rPr lang="en-US" dirty="0">
                  <a:solidFill>
                    <a:schemeClr val="bg2">
                      <a:lumMod val="25000"/>
                    </a:schemeClr>
                  </a:solidFill>
                </a:rPr>
                <a:t>Alexander the Great, Archimedes, Confucius, Genghis Khan, Thomas Hobbes, Martin Luther, Muhammad, Marco Polo, Adam Smith</a:t>
              </a:r>
              <a:endParaRPr lang="en-US" dirty="0">
                <a:solidFill>
                  <a:schemeClr val="bg2">
                    <a:lumMod val="25000"/>
                  </a:schemeClr>
                </a:solidFill>
                <a:cs typeface="Arial"/>
              </a:endParaRP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661993"/>
            <a:chOff x="685800" y="1621220"/>
            <a:chExt cx="4495800" cy="1661993"/>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661993"/>
            </a:xfrm>
            <a:prstGeom prst="rect">
              <a:avLst/>
            </a:prstGeom>
          </p:spPr>
          <p:txBody>
            <a:bodyPr wrap="square" lIns="91440" tIns="45720" rIns="91440" bIns="45720" anchor="t">
              <a:spAutoFit/>
            </a:bodyPr>
            <a:lstStyle/>
            <a:p>
              <a:pPr marL="182880">
                <a:spcAft>
                  <a:spcPts val="1200"/>
                </a:spcAft>
              </a:pPr>
              <a:r>
                <a:rPr lang="en-US" sz="2000" b="1" dirty="0">
                  <a:solidFill>
                    <a:srgbClr val="5F2165"/>
                  </a:solidFill>
                  <a:cs typeface="Arial"/>
                </a:rPr>
                <a:t>Civilizations</a:t>
              </a:r>
            </a:p>
            <a:p>
              <a:pPr marL="365760">
                <a:spcAft>
                  <a:spcPts val="600"/>
                </a:spcAft>
              </a:pPr>
              <a:r>
                <a:rPr lang="en-US" dirty="0">
                  <a:solidFill>
                    <a:schemeClr val="bg2">
                      <a:lumMod val="25000"/>
                    </a:schemeClr>
                  </a:solidFill>
                  <a:cs typeface="Arial"/>
                </a:rPr>
                <a:t>Austria-Hungary, Byzantine Empire, Mongol Empire, Ming Dynasty, Mayas, Indus Valley Civilization, Incas, Ottoman Empire </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661993"/>
            <a:chOff x="685800" y="1621220"/>
            <a:chExt cx="4495800" cy="1661993"/>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661993"/>
            </a:xfrm>
            <a:prstGeom prst="rect">
              <a:avLst/>
            </a:prstGeom>
          </p:spPr>
          <p:txBody>
            <a:bodyPr wrap="square" lIns="91440" tIns="45720" rIns="91440" bIns="45720" anchor="t">
              <a:spAutoFit/>
            </a:bodyPr>
            <a:lstStyle/>
            <a:p>
              <a:pPr marL="182880">
                <a:spcAft>
                  <a:spcPts val="1200"/>
                </a:spcAft>
              </a:pPr>
              <a:r>
                <a:rPr lang="en-US" sz="2000" b="1" dirty="0">
                  <a:solidFill>
                    <a:srgbClr val="5F2165"/>
                  </a:solidFill>
                </a:rPr>
                <a:t>Religions</a:t>
              </a:r>
            </a:p>
            <a:p>
              <a:pPr marL="365760">
                <a:spcAft>
                  <a:spcPts val="600"/>
                </a:spcAft>
              </a:pPr>
              <a:r>
                <a:rPr lang="en-US" dirty="0">
                  <a:solidFill>
                    <a:schemeClr val="bg2">
                      <a:lumMod val="25000"/>
                    </a:schemeClr>
                  </a:solidFill>
                </a:rPr>
                <a:t>Buddhism, Calvinism, Catholicism, Confucianism, Gnosticism, Hinduism, Islam, Judaism, Shinto, Sikhism, Taoism</a:t>
              </a:r>
              <a:endParaRPr lang="en-US" dirty="0">
                <a:solidFill>
                  <a:schemeClr val="bg2">
                    <a:lumMod val="25000"/>
                  </a:schemeClr>
                </a:solidFill>
                <a:cs typeface="Arial"/>
              </a:endParaRP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pic>
        <p:nvPicPr>
          <p:cNvPr id="2" name="Picture 1" descr="A screenshot of a computer&#10;&#10;Description automatically generated">
            <a:extLst>
              <a:ext uri="{FF2B5EF4-FFF2-40B4-BE49-F238E27FC236}">
                <a16:creationId xmlns:a16="http://schemas.microsoft.com/office/drawing/2014/main" id="{A953F99B-65AE-D4AC-928F-6593C8F4D8DB}"/>
              </a:ext>
            </a:extLst>
          </p:cNvPr>
          <p:cNvPicPr>
            <a:picLocks noChangeAspect="1"/>
          </p:cNvPicPr>
          <p:nvPr/>
        </p:nvPicPr>
        <p:blipFill>
          <a:blip r:embed="rId3"/>
          <a:stretch>
            <a:fillRect/>
          </a:stretch>
        </p:blipFill>
        <p:spPr>
          <a:xfrm>
            <a:off x="5860473" y="2040579"/>
            <a:ext cx="5957454" cy="3379513"/>
          </a:xfrm>
          <a:prstGeom prst="rect">
            <a:avLst/>
          </a:prstGeom>
        </p:spPr>
      </p:pic>
    </p:spTree>
    <p:extLst>
      <p:ext uri="{BB962C8B-B14F-4D97-AF65-F5344CB8AC3E}">
        <p14:creationId xmlns:p14="http://schemas.microsoft.com/office/powerpoint/2010/main" val="61068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a:latin typeface="+mn-lt"/>
              </a:rPr>
              <a:t>ENHANCE LEARNING</a:t>
            </a:r>
          </a:p>
        </p:txBody>
      </p:sp>
    </p:spTree>
    <p:extLst>
      <p:ext uri="{BB962C8B-B14F-4D97-AF65-F5344CB8AC3E}">
        <p14:creationId xmlns:p14="http://schemas.microsoft.com/office/powerpoint/2010/main" val="2534047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r>
              <a:rPr lang="en-US" sz="2000" b="1">
                <a:solidFill>
                  <a:schemeClr val="bg2">
                    <a:lumMod val="50000"/>
                  </a:schemeClr>
                </a:solidFill>
              </a:rPr>
              <a:t>Get Link, Share to Classroom, Send to…</a:t>
            </a:r>
          </a:p>
          <a:p>
            <a:r>
              <a:rPr lang="en-US">
                <a:solidFill>
                  <a:schemeClr val="bg2">
                    <a:lumMod val="50000"/>
                  </a:schemeClr>
                </a:solidFill>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r>
              <a:rPr lang="en-US" sz="2000" b="1">
                <a:solidFill>
                  <a:schemeClr val="bg2">
                    <a:lumMod val="50000"/>
                  </a:schemeClr>
                </a:solidFill>
              </a:rPr>
              <a:t>Translate, Text Manipulation, Listen</a:t>
            </a:r>
          </a:p>
          <a:p>
            <a:r>
              <a:rPr lang="en-US" spc="-30">
                <a:solidFill>
                  <a:schemeClr val="bg2">
                    <a:lumMod val="50000"/>
                  </a:schemeClr>
                </a:solidFill>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a:solidFill>
                  <a:schemeClr val="bg2">
                    <a:lumMod val="50000"/>
                  </a:schemeClr>
                </a:solidFill>
              </a:rPr>
              <a:t>Highlights and Notes</a:t>
            </a:r>
          </a:p>
          <a:p>
            <a:r>
              <a:rPr lang="en-US">
                <a:solidFill>
                  <a:schemeClr val="bg2">
                    <a:lumMod val="50000"/>
                  </a:schemeClr>
                </a:solidFill>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a:solidFill>
                  <a:schemeClr val="bg2">
                    <a:lumMod val="50000"/>
                  </a:schemeClr>
                </a:solidFill>
              </a:rPr>
              <a:t>Topic Pages, Topic Finder, Cite</a:t>
            </a:r>
          </a:p>
          <a:p>
            <a:r>
              <a:rPr lang="en-US">
                <a:solidFill>
                  <a:schemeClr val="bg2">
                    <a:lumMod val="50000"/>
                  </a:schemeClr>
                </a:solidFill>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C38BFBF-F978-F54C-73E7-AF31E392C98C}"/>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6828B42A-2C60-99DF-D22C-A4B477D936E5}"/>
                </a:ext>
              </a:extLst>
            </p:cNvPr>
            <p:cNvPicPr>
              <a:picLocks noChangeAspect="1"/>
            </p:cNvPicPr>
            <p:nvPr/>
          </p:nvPicPr>
          <p:blipFill>
            <a:blip r:embed="rId4"/>
            <a:stretch>
              <a:fillRect/>
            </a:stretch>
          </p:blipFill>
          <p:spPr>
            <a:xfrm>
              <a:off x="1436979" y="4657234"/>
              <a:ext cx="1935612" cy="438843"/>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GET LINK</a:t>
            </a:r>
          </a:p>
          <a:p>
            <a:r>
              <a:rPr lang="en-US" sz="1600">
                <a:solidFill>
                  <a:schemeClr val="bg2">
                    <a:lumMod val="50000"/>
                  </a:schemeClr>
                </a:solidFill>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SHARE TO CLASSROOM</a:t>
            </a:r>
          </a:p>
          <a:p>
            <a:r>
              <a:rPr lang="en-US" sz="1600">
                <a:solidFill>
                  <a:schemeClr val="bg2">
                    <a:lumMod val="50000"/>
                  </a:schemeClr>
                </a:solidFill>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56176" y="1513296"/>
            <a:ext cx="4784138" cy="3160304"/>
            <a:chOff x="6483302" y="1513296"/>
            <a:chExt cx="4784138" cy="3160304"/>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83302" y="3800215"/>
              <a:ext cx="478413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93356" y="3800215"/>
              <a:ext cx="0" cy="87338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228529" y="3310359"/>
              <a:ext cx="0" cy="5036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B195135-2C8D-F443-9BA1-F3CB792B16FB}"/>
              </a:ext>
            </a:extLst>
          </p:cNvPr>
          <p:cNvGrpSpPr/>
          <p:nvPr/>
        </p:nvGrpSpPr>
        <p:grpSpPr>
          <a:xfrm>
            <a:off x="7684820" y="1518872"/>
            <a:ext cx="755172" cy="677918"/>
            <a:chOff x="7611946" y="1518872"/>
            <a:chExt cx="755172" cy="677918"/>
          </a:xfrm>
        </p:grpSpPr>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a:off x="7621415" y="1518872"/>
              <a:ext cx="0" cy="67791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EBB62A-3314-C844-90B0-02A5322CDEFA}"/>
                </a:ext>
              </a:extLst>
            </p:cNvPr>
            <p:cNvCxnSpPr>
              <a:cxnSpLocks/>
            </p:cNvCxnSpPr>
            <p:nvPr/>
          </p:nvCxnSpPr>
          <p:spPr>
            <a:xfrm>
              <a:off x="7611946" y="2178846"/>
              <a:ext cx="755172"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5861948" cy="1403524"/>
            <a:chOff x="3978025" y="1513296"/>
            <a:chExt cx="5861948" cy="1403524"/>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586194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9839973" y="2665782"/>
              <a:ext cx="0" cy="2510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89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2"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GET LINK</a:t>
            </a:r>
          </a:p>
          <a:p>
            <a:r>
              <a:rPr lang="en-US" sz="1600">
                <a:solidFill>
                  <a:schemeClr val="bg2">
                    <a:lumMod val="50000"/>
                  </a:schemeClr>
                </a:solidFill>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61841627-BB10-2544-9442-67B27CB828D8}"/>
              </a:ext>
            </a:extLst>
          </p:cNvPr>
          <p:cNvPicPr>
            <a:picLocks noChangeAspect="1"/>
          </p:cNvPicPr>
          <p:nvPr/>
        </p:nvPicPr>
        <p:blipFill>
          <a:blip r:embed="rId5"/>
          <a:stretch>
            <a:fillRect/>
          </a:stretch>
        </p:blipFill>
        <p:spPr>
          <a:xfrm>
            <a:off x="2310344" y="3547642"/>
            <a:ext cx="7391400" cy="2019300"/>
          </a:xfrm>
          <a:prstGeom prst="rect">
            <a:avLst/>
          </a:prstGeom>
          <a:ln w="28575">
            <a:solidFill>
              <a:srgbClr val="009ECD"/>
            </a:solidFill>
          </a:ln>
        </p:spPr>
      </p:pic>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33716A2-57E7-434E-BB6B-2EF4F3CA0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075"/>
          <a:stretch/>
        </p:blipFill>
        <p:spPr>
          <a:xfrm>
            <a:off x="685800" y="2087747"/>
            <a:ext cx="10820400" cy="3817754"/>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GET LINK</a:t>
            </a:r>
          </a:p>
          <a:p>
            <a:r>
              <a:rPr lang="en-US" sz="1600">
                <a:solidFill>
                  <a:schemeClr val="bg2">
                    <a:lumMod val="50000"/>
                  </a:schemeClr>
                </a:solidFill>
              </a:rPr>
              <a:t>Drive learners to trusted sources </a:t>
            </a:r>
          </a:p>
        </p:txBody>
      </p:sp>
      <p:sp>
        <p:nvSpPr>
          <p:cNvPr id="63" name="Rectangle 62">
            <a:extLst>
              <a:ext uri="{FF2B5EF4-FFF2-40B4-BE49-F238E27FC236}">
                <a16:creationId xmlns:a16="http://schemas.microsoft.com/office/drawing/2014/main" id="{4F7604BC-755E-D04E-ADB2-D3BD3DE6BE26}"/>
              </a:ext>
            </a:extLst>
          </p:cNvPr>
          <p:cNvSpPr/>
          <p:nvPr/>
        </p:nvSpPr>
        <p:spPr>
          <a:xfrm flipV="1">
            <a:off x="2146852" y="5108713"/>
            <a:ext cx="6838122" cy="3975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3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9E9B74-DF30-98C8-C2E9-85CEA55F2D2F}"/>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480C533-4CED-6B20-F13D-B361A5A5F45A}"/>
                </a:ext>
              </a:extLst>
            </p:cNvPr>
            <p:cNvPicPr>
              <a:picLocks noChangeAspect="1"/>
            </p:cNvPicPr>
            <p:nvPr/>
          </p:nvPicPr>
          <p:blipFill>
            <a:blip r:embed="rId4"/>
            <a:stretch>
              <a:fillRect/>
            </a:stretch>
          </p:blipFill>
          <p:spPr>
            <a:xfrm>
              <a:off x="1506071" y="4634803"/>
              <a:ext cx="1713383" cy="388459"/>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SHARE TO CLASSROOM</a:t>
            </a:r>
          </a:p>
          <a:p>
            <a:r>
              <a:rPr lang="en-US" sz="160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B71FEC11-CE50-9749-AE94-BCC1449F54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4673" y="2629417"/>
            <a:ext cx="4794063" cy="2999094"/>
          </a:xfrm>
          <a:prstGeom prst="rect">
            <a:avLst/>
          </a:prstGeom>
          <a:ln w="28575">
            <a:solidFill>
              <a:srgbClr val="009ECD"/>
            </a:solidFill>
          </a:ln>
        </p:spPr>
      </p:pic>
      <p:sp>
        <p:nvSpPr>
          <p:cNvPr id="38" name="Rectangle 37">
            <a:extLst>
              <a:ext uri="{FF2B5EF4-FFF2-40B4-BE49-F238E27FC236}">
                <a16:creationId xmlns:a16="http://schemas.microsoft.com/office/drawing/2014/main" id="{0A986FA9-3F4F-3049-9F75-E916BD3BEA50}"/>
              </a:ext>
            </a:extLst>
          </p:cNvPr>
          <p:cNvSpPr/>
          <p:nvPr/>
        </p:nvSpPr>
        <p:spPr>
          <a:xfrm>
            <a:off x="5351352" y="3905402"/>
            <a:ext cx="1994328" cy="15505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9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52075A6-C260-6344-83AD-D4628E3BFC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752" y="2160105"/>
            <a:ext cx="10732573" cy="3745396"/>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SHARE TO CLASSROOM</a:t>
            </a:r>
          </a:p>
          <a:p>
            <a:r>
              <a:rPr lang="en-US" sz="160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2386433" y="5162309"/>
            <a:ext cx="3956493" cy="7431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B077132-5A48-7149-AB93-5E8759CD6538}"/>
              </a:ext>
            </a:extLst>
          </p:cNvPr>
          <p:cNvSpPr/>
          <p:nvPr/>
        </p:nvSpPr>
        <p:spPr>
          <a:xfrm>
            <a:off x="603504" y="1307504"/>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t>SHARE CONTENT</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a:solidFill>
                  <a:schemeClr val="tx2"/>
                </a:solidFill>
              </a:rPr>
              <a:t>Create Units of Learning</a:t>
            </a:r>
          </a:p>
          <a:p>
            <a:pPr marL="239713" lvl="1">
              <a:spcAft>
                <a:spcPts val="300"/>
              </a:spcAft>
            </a:pPr>
            <a:r>
              <a:rPr lang="en-US" sz="1600" spc="-40">
                <a:solidFill>
                  <a:schemeClr val="bg2">
                    <a:lumMod val="50000"/>
                  </a:schemeClr>
                </a:solidFill>
              </a:rPr>
              <a:t>Share topic pages to introduce then delve into themes</a:t>
            </a:r>
          </a:p>
        </p:txBody>
      </p:sp>
      <p:sp>
        <p:nvSpPr>
          <p:cNvPr id="8" name="Rectangle 7">
            <a:extLst>
              <a:ext uri="{FF2B5EF4-FFF2-40B4-BE49-F238E27FC236}">
                <a16:creationId xmlns:a16="http://schemas.microsoft.com/office/drawing/2014/main" id="{98A53F80-6493-552E-EA34-7270B76B61D3}"/>
              </a:ext>
            </a:extLst>
          </p:cNvPr>
          <p:cNvSpPr/>
          <p:nvPr/>
        </p:nvSpPr>
        <p:spPr>
          <a:xfrm>
            <a:off x="1270000" y="2029588"/>
            <a:ext cx="704850" cy="19228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social media post&#10;&#10;Description automatically generated">
            <a:extLst>
              <a:ext uri="{FF2B5EF4-FFF2-40B4-BE49-F238E27FC236}">
                <a16:creationId xmlns:a16="http://schemas.microsoft.com/office/drawing/2014/main" id="{CFC21FE7-3B7F-6D0C-52AA-BB4CC65084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504" y="1750188"/>
            <a:ext cx="7204054" cy="4144081"/>
          </a:xfrm>
          <a:prstGeom prst="rect">
            <a:avLst/>
          </a:prstGeom>
          <a:ln w="28575">
            <a:solidFill>
              <a:schemeClr val="bg2"/>
            </a:solidFill>
          </a:ln>
        </p:spPr>
      </p:pic>
    </p:spTree>
    <p:extLst>
      <p:ext uri="{BB962C8B-B14F-4D97-AF65-F5344CB8AC3E}">
        <p14:creationId xmlns:p14="http://schemas.microsoft.com/office/powerpoint/2010/main" val="2139188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bg1"/>
                </a:solidFill>
              </a:rPr>
              <a:t>Get Link and Share to Classroom on Topic Pages and Search Results</a:t>
            </a:r>
          </a:p>
        </p:txBody>
      </p:sp>
      <p:pic>
        <p:nvPicPr>
          <p:cNvPr id="12" name="Picture 11" descr="A screenshot of a social media post&#10;&#10;Description automatically generated">
            <a:extLst>
              <a:ext uri="{FF2B5EF4-FFF2-40B4-BE49-F238E27FC236}">
                <a16:creationId xmlns:a16="http://schemas.microsoft.com/office/drawing/2014/main" id="{6428DD33-4E63-784E-A10C-6B315BE6CA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761419"/>
            <a:ext cx="7204054" cy="4144081"/>
          </a:xfrm>
          <a:prstGeom prst="rect">
            <a:avLst/>
          </a:prstGeom>
          <a:ln w="28575">
            <a:solidFill>
              <a:schemeClr val="bg2"/>
            </a:solidFill>
          </a:ln>
        </p:spPr>
      </p:pic>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a:solidFill>
                  <a:schemeClr val="tx2"/>
                </a:solidFill>
              </a:rPr>
              <a:t>Create Units of Learning</a:t>
            </a:r>
          </a:p>
          <a:p>
            <a:pPr marL="239713" lvl="1">
              <a:spcAft>
                <a:spcPts val="300"/>
              </a:spcAft>
            </a:pPr>
            <a:r>
              <a:rPr lang="en-US" sz="1600" spc="-40">
                <a:solidFill>
                  <a:schemeClr val="bg2">
                    <a:lumMod val="50000"/>
                  </a:schemeClr>
                </a:solidFill>
              </a:rPr>
              <a:t>Share topic pages to introduce then delve into themes</a:t>
            </a:r>
          </a:p>
        </p:txBody>
      </p:sp>
      <p:cxnSp>
        <p:nvCxnSpPr>
          <p:cNvPr id="41" name="Straight Connector 40">
            <a:extLst>
              <a:ext uri="{FF2B5EF4-FFF2-40B4-BE49-F238E27FC236}">
                <a16:creationId xmlns:a16="http://schemas.microsoft.com/office/drawing/2014/main" id="{2A487213-E598-0440-A4E7-BBD0D7E65A60}"/>
              </a:ext>
            </a:extLst>
          </p:cNvPr>
          <p:cNvCxnSpPr>
            <a:cxnSpLocks/>
          </p:cNvCxnSpPr>
          <p:nvPr/>
        </p:nvCxnSpPr>
        <p:spPr>
          <a:xfrm>
            <a:off x="8095135" y="3386229"/>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2C4A9A-C495-6743-8966-9E7B361DA06E}"/>
              </a:ext>
            </a:extLst>
          </p:cNvPr>
          <p:cNvSpPr txBox="1"/>
          <p:nvPr/>
        </p:nvSpPr>
        <p:spPr>
          <a:xfrm>
            <a:off x="8122029" y="3730515"/>
            <a:ext cx="3390900" cy="869469"/>
          </a:xfrm>
          <a:prstGeom prst="rect">
            <a:avLst/>
          </a:prstGeom>
          <a:noFill/>
        </p:spPr>
        <p:txBody>
          <a:bodyPr wrap="square" rtlCol="0">
            <a:spAutoFit/>
          </a:bodyPr>
          <a:lstStyle/>
          <a:p>
            <a:pPr>
              <a:spcAft>
                <a:spcPts val="300"/>
              </a:spcAft>
            </a:pPr>
            <a:r>
              <a:rPr lang="en-US" sz="1600" b="1" spc="-40">
                <a:solidFill>
                  <a:schemeClr val="tx2"/>
                </a:solidFill>
              </a:rPr>
              <a:t>Provide Learning Choices</a:t>
            </a:r>
          </a:p>
          <a:p>
            <a:pPr marL="239713" lvl="1">
              <a:spcAft>
                <a:spcPts val="300"/>
              </a:spcAft>
            </a:pPr>
            <a:r>
              <a:rPr lang="en-US" sz="1600" spc="-40">
                <a:solidFill>
                  <a:schemeClr val="bg2">
                    <a:lumMod val="50000"/>
                  </a:schemeClr>
                </a:solidFill>
              </a:rPr>
              <a:t>Ask students to select 1-2 readings from list of options </a:t>
            </a:r>
          </a:p>
        </p:txBody>
      </p:sp>
      <p:sp>
        <p:nvSpPr>
          <p:cNvPr id="8" name="Rectangle 7">
            <a:extLst>
              <a:ext uri="{FF2B5EF4-FFF2-40B4-BE49-F238E27FC236}">
                <a16:creationId xmlns:a16="http://schemas.microsoft.com/office/drawing/2014/main" id="{CDEB182C-2579-B741-9A16-BA93CCC74C93}"/>
              </a:ext>
            </a:extLst>
          </p:cNvPr>
          <p:cNvSpPr/>
          <p:nvPr/>
        </p:nvSpPr>
        <p:spPr>
          <a:xfrm>
            <a:off x="6799890" y="2289396"/>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AFF12A-F2A9-C043-AEC7-ADE1FB6B4E8B}"/>
              </a:ext>
            </a:extLst>
          </p:cNvPr>
          <p:cNvSpPr/>
          <p:nvPr/>
        </p:nvSpPr>
        <p:spPr>
          <a:xfrm>
            <a:off x="5874761"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AED333-B8AC-EE45-E500-C39C1F130F1E}"/>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2DF5701-17E3-58D2-BD90-416A6BD0CCC1}"/>
                </a:ext>
              </a:extLst>
            </p:cNvPr>
            <p:cNvPicPr>
              <a:picLocks noChangeAspect="1"/>
            </p:cNvPicPr>
            <p:nvPr/>
          </p:nvPicPr>
          <p:blipFill>
            <a:blip r:embed="rId4"/>
            <a:stretch>
              <a:fillRect/>
            </a:stretch>
          </p:blipFill>
          <p:spPr>
            <a:xfrm>
              <a:off x="1381621" y="4654084"/>
              <a:ext cx="1646587" cy="373315"/>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9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56C313-4830-0D42-BD99-81CE928A9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Share document with students or ask students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125776" y="2209000"/>
            <a:ext cx="797175" cy="39643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E23013-F161-E14B-8F5F-5F79D08738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SEND TO…</a:t>
            </a:r>
          </a:p>
          <a:p>
            <a:r>
              <a:rPr lang="en-US" sz="1600" spc="-30">
                <a:solidFill>
                  <a:schemeClr val="bg2">
                    <a:lumMod val="50000"/>
                  </a:schemeClr>
                </a:solidFill>
              </a:rPr>
              <a:t>Share document with students or ask students to share and comment on results</a:t>
            </a:r>
            <a:endParaRPr lang="en-US" spc="-30">
              <a:solidFill>
                <a:schemeClr val="bg2">
                  <a:lumMod val="50000"/>
                </a:schemeClr>
              </a:solidFill>
            </a:endParaRP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9858639" y="2503448"/>
            <a:ext cx="679264" cy="3258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TRANSLATE</a:t>
              </a:r>
            </a:p>
            <a:p>
              <a:r>
                <a:rPr lang="en-US" sz="160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spTree>
    <p:extLst>
      <p:ext uri="{BB962C8B-B14F-4D97-AF65-F5344CB8AC3E}">
        <p14:creationId xmlns:p14="http://schemas.microsoft.com/office/powerpoint/2010/main" val="4115149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FONT SIZE</a:t>
              </a:r>
            </a:p>
            <a:p>
              <a:r>
                <a:rPr lang="en-US" sz="1600">
                  <a:solidFill>
                    <a:schemeClr val="bg2">
                      <a:lumMod val="50000"/>
                    </a:schemeClr>
                  </a:solidFill>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spTree>
    <p:extLst>
      <p:ext uri="{BB962C8B-B14F-4D97-AF65-F5344CB8AC3E}">
        <p14:creationId xmlns:p14="http://schemas.microsoft.com/office/powerpoint/2010/main" val="363502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TEXT MANIPULATION</a:t>
              </a:r>
            </a:p>
            <a:p>
              <a:r>
                <a:rPr lang="en-US" sz="1600">
                  <a:solidFill>
                    <a:schemeClr val="bg2">
                      <a:lumMod val="50000"/>
                    </a:schemeClr>
                  </a:solidFill>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spTree>
    <p:extLst>
      <p:ext uri="{BB962C8B-B14F-4D97-AF65-F5344CB8AC3E}">
        <p14:creationId xmlns:p14="http://schemas.microsoft.com/office/powerpoint/2010/main" val="224854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03504"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LISTEN</a:t>
              </a:r>
            </a:p>
            <a:p>
              <a:r>
                <a:rPr lang="en-US" sz="1600">
                  <a:solidFill>
                    <a:schemeClr val="bg2">
                      <a:lumMod val="50000"/>
                    </a:schemeClr>
                  </a:solidFill>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39256"/>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8"/>
          <a:stretch>
            <a:fillRect/>
          </a:stretch>
        </p:blipFill>
        <p:spPr>
          <a:xfrm>
            <a:off x="663425" y="4983582"/>
            <a:ext cx="663979" cy="676275"/>
          </a:xfrm>
          <a:prstGeom prst="rect">
            <a:avLst/>
          </a:prstGeom>
        </p:spPr>
      </p:pic>
    </p:spTree>
    <p:extLst>
      <p:ext uri="{BB962C8B-B14F-4D97-AF65-F5344CB8AC3E}">
        <p14:creationId xmlns:p14="http://schemas.microsoft.com/office/powerpoint/2010/main" val="297632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grpSp>
        <p:nvGrpSpPr>
          <p:cNvPr id="10" name="Group 9">
            <a:extLst>
              <a:ext uri="{FF2B5EF4-FFF2-40B4-BE49-F238E27FC236}">
                <a16:creationId xmlns:a16="http://schemas.microsoft.com/office/drawing/2014/main" id="{8D60BC45-8278-2D5C-8CF7-109EAEA71581}"/>
              </a:ext>
            </a:extLst>
          </p:cNvPr>
          <p:cNvGrpSpPr/>
          <p:nvPr/>
        </p:nvGrpSpPr>
        <p:grpSpPr>
          <a:xfrm>
            <a:off x="6096000" y="1242622"/>
            <a:ext cx="5648990" cy="4467758"/>
            <a:chOff x="6096000" y="1242622"/>
            <a:chExt cx="5648990" cy="4467758"/>
          </a:xfrm>
        </p:grpSpPr>
        <p:pic>
          <p:nvPicPr>
            <p:cNvPr id="7" name="Picture 6" descr="Graphical user interface, text, application, email&#10;&#10;Description automatically generated">
              <a:extLst>
                <a:ext uri="{FF2B5EF4-FFF2-40B4-BE49-F238E27FC236}">
                  <a16:creationId xmlns:a16="http://schemas.microsoft.com/office/drawing/2014/main" id="{F2F17778-28D4-9B2B-C24D-E4B69F617ADF}"/>
                </a:ext>
              </a:extLst>
            </p:cNvPr>
            <p:cNvPicPr>
              <a:picLocks noChangeAspect="1"/>
            </p:cNvPicPr>
            <p:nvPr/>
          </p:nvPicPr>
          <p:blipFill>
            <a:blip r:embed="rId3"/>
            <a:stretch>
              <a:fillRect/>
            </a:stretch>
          </p:blipFill>
          <p:spPr>
            <a:xfrm>
              <a:off x="6096000" y="1242622"/>
              <a:ext cx="5648990" cy="4372756"/>
            </a:xfrm>
            <a:prstGeom prst="rect">
              <a:avLst/>
            </a:prstGeom>
            <a:ln w="28575">
              <a:solidFill>
                <a:schemeClr val="bg2"/>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4"/>
            <a:stretch>
              <a:fillRect/>
            </a:stretch>
          </p:blipFill>
          <p:spPr>
            <a:xfrm>
              <a:off x="6251765" y="2967633"/>
              <a:ext cx="1421372" cy="2742747"/>
            </a:xfrm>
            <a:prstGeom prst="rect">
              <a:avLst/>
            </a:prstGeom>
            <a:ln w="28575">
              <a:solidFill>
                <a:srgbClr val="009ECD"/>
              </a:solidFill>
            </a:ln>
          </p:spPr>
        </p:pic>
      </p:gr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Your integrated Gale resources will appear in the tool bar on the left.</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5"/>
          <a:stretch>
            <a:fillRect/>
          </a:stretch>
        </p:blipFill>
        <p:spPr>
          <a:xfrm>
            <a:off x="405938" y="2591486"/>
            <a:ext cx="1134820" cy="1138774"/>
          </a:xfrm>
          <a:prstGeom prst="rect">
            <a:avLst/>
          </a:prstGeom>
        </p:spPr>
      </p:pic>
    </p:spTree>
    <p:extLst>
      <p:ext uri="{BB962C8B-B14F-4D97-AF65-F5344CB8AC3E}">
        <p14:creationId xmlns:p14="http://schemas.microsoft.com/office/powerpoint/2010/main" val="3122674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37403F-E046-02AC-FDEF-91AB1E404ED5}"/>
              </a:ext>
            </a:extLst>
          </p:cNvPr>
          <p:cNvGrpSpPr/>
          <p:nvPr/>
        </p:nvGrpSpPr>
        <p:grpSpPr>
          <a:xfrm>
            <a:off x="685800" y="1460795"/>
            <a:ext cx="6075350" cy="4444704"/>
            <a:chOff x="685800" y="1460795"/>
            <a:chExt cx="6075350" cy="4444704"/>
          </a:xfrm>
        </p:grpSpPr>
        <p:pic>
          <p:nvPicPr>
            <p:cNvPr id="18" name="Picture 17" descr="A screenshot of a social media post&#10;&#10;Description automatically generated">
              <a:extLst>
                <a:ext uri="{FF2B5EF4-FFF2-40B4-BE49-F238E27FC236}">
                  <a16:creationId xmlns:a16="http://schemas.microsoft.com/office/drawing/2014/main" id="{A6C1C5D5-5AA8-B244-810C-CECAF0EAC1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3" name="Picture 2" descr="Shape, circle&#10;&#10;Description automatically generated">
              <a:extLst>
                <a:ext uri="{FF2B5EF4-FFF2-40B4-BE49-F238E27FC236}">
                  <a16:creationId xmlns:a16="http://schemas.microsoft.com/office/drawing/2014/main" id="{975E2369-8E4A-5415-40A3-F80AFD99158E}"/>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ENCOURAGE ANALYSIS</a:t>
            </a:r>
          </a:p>
        </p:txBody>
      </p:sp>
      <p:pic>
        <p:nvPicPr>
          <p:cNvPr id="21" name="Picture 20">
            <a:extLst>
              <a:ext uri="{FF2B5EF4-FFF2-40B4-BE49-F238E27FC236}">
                <a16:creationId xmlns:a16="http://schemas.microsoft.com/office/drawing/2014/main" id="{F661B91E-2D18-8349-8C5A-A138E9164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452" y="3960622"/>
            <a:ext cx="5924956" cy="317085"/>
          </a:xfrm>
          <a:prstGeom prst="rect">
            <a:avLst/>
          </a:prstGeom>
          <a:ln w="28575">
            <a:solidFill>
              <a:srgbClr val="009ECD"/>
            </a:solidFill>
          </a:ln>
        </p:spPr>
      </p:pic>
      <p:grpSp>
        <p:nvGrpSpPr>
          <p:cNvPr id="10" name="Group 9">
            <a:extLst>
              <a:ext uri="{FF2B5EF4-FFF2-40B4-BE49-F238E27FC236}">
                <a16:creationId xmlns:a16="http://schemas.microsoft.com/office/drawing/2014/main" id="{DF192177-1F7E-1545-8224-8F60E72791FC}"/>
              </a:ext>
            </a:extLst>
          </p:cNvPr>
          <p:cNvGrpSpPr/>
          <p:nvPr/>
        </p:nvGrpSpPr>
        <p:grpSpPr>
          <a:xfrm>
            <a:off x="7138382" y="1394401"/>
            <a:ext cx="4403639" cy="1200582"/>
            <a:chOff x="7138382" y="1394401"/>
            <a:chExt cx="4403639" cy="1200582"/>
          </a:xfrm>
        </p:grpSpPr>
        <p:sp>
          <p:nvSpPr>
            <p:cNvPr id="11" name="Rectangle 10">
              <a:extLst>
                <a:ext uri="{FF2B5EF4-FFF2-40B4-BE49-F238E27FC236}">
                  <a16:creationId xmlns:a16="http://schemas.microsoft.com/office/drawing/2014/main" id="{5F5DDD81-49F6-8E45-B659-C9F7B067A492}"/>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SELECT TEXT</a:t>
              </a:r>
            </a:p>
            <a:p>
              <a:r>
                <a:rPr lang="en-US" sz="1600" b="1" spc="-30">
                  <a:solidFill>
                    <a:schemeClr val="bg2">
                      <a:lumMod val="50000"/>
                    </a:schemeClr>
                  </a:solidFill>
                </a:rPr>
                <a:t>Click and drag </a:t>
              </a:r>
              <a:r>
                <a:rPr lang="en-US" sz="1600" spc="-30">
                  <a:solidFill>
                    <a:schemeClr val="bg2">
                      <a:lumMod val="50000"/>
                    </a:schemeClr>
                  </a:solidFill>
                </a:rPr>
                <a:t>mouse on computer;</a:t>
              </a:r>
            </a:p>
            <a:p>
              <a:r>
                <a:rPr lang="en-US" sz="1600" spc="-30">
                  <a:solidFill>
                    <a:schemeClr val="bg2">
                      <a:lumMod val="50000"/>
                    </a:schemeClr>
                  </a:solidFill>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1</a:t>
              </a:r>
            </a:p>
          </p:txBody>
        </p:sp>
      </p:grpSp>
    </p:spTree>
    <p:extLst>
      <p:ext uri="{BB962C8B-B14F-4D97-AF65-F5344CB8AC3E}">
        <p14:creationId xmlns:p14="http://schemas.microsoft.com/office/powerpoint/2010/main" val="77498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A9D84-A186-7BD5-0699-ED9A8D41A3E9}"/>
              </a:ext>
            </a:extLst>
          </p:cNvPr>
          <p:cNvGrpSpPr/>
          <p:nvPr/>
        </p:nvGrpSpPr>
        <p:grpSpPr>
          <a:xfrm>
            <a:off x="685801" y="1460795"/>
            <a:ext cx="6075350" cy="4444705"/>
            <a:chOff x="685801" y="1460795"/>
            <a:chExt cx="6075350" cy="4444705"/>
          </a:xfrm>
        </p:grpSpPr>
        <p:pic>
          <p:nvPicPr>
            <p:cNvPr id="3" name="Picture 2" descr="A screenshot of a social media post&#10;&#10;Description automatically generated">
              <a:extLst>
                <a:ext uri="{FF2B5EF4-FFF2-40B4-BE49-F238E27FC236}">
                  <a16:creationId xmlns:a16="http://schemas.microsoft.com/office/drawing/2014/main" id="{7BE48504-7D46-0545-93F6-60CEE94B1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460795"/>
              <a:ext cx="6075350" cy="4444705"/>
            </a:xfrm>
            <a:prstGeom prst="rect">
              <a:avLst/>
            </a:prstGeom>
            <a:ln w="28575">
              <a:solidFill>
                <a:schemeClr val="bg2"/>
              </a:solidFill>
            </a:ln>
          </p:spPr>
        </p:pic>
        <p:pic>
          <p:nvPicPr>
            <p:cNvPr id="13" name="Picture 12" descr="Shape, circle&#10;&#10;Description automatically generated">
              <a:extLst>
                <a:ext uri="{FF2B5EF4-FFF2-40B4-BE49-F238E27FC236}">
                  <a16:creationId xmlns:a16="http://schemas.microsoft.com/office/drawing/2014/main" id="{C34183A2-1E7E-2200-94A7-FF0474DAC34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mn-lt"/>
              </a:rPr>
              <a:t>ENCOURAGE ANALYSIS</a:t>
            </a:r>
          </a:p>
        </p:txBody>
      </p:sp>
      <p:pic>
        <p:nvPicPr>
          <p:cNvPr id="19" name="Picture 18" descr="A screenshot of a social media post&#10;&#10;Description automatically generated">
            <a:extLst>
              <a:ext uri="{FF2B5EF4-FFF2-40B4-BE49-F238E27FC236}">
                <a16:creationId xmlns:a16="http://schemas.microsoft.com/office/drawing/2014/main" id="{8C3AE1B2-27E0-9646-BB2E-E1B164BBD7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6535" y="4124851"/>
            <a:ext cx="6075350" cy="1552471"/>
          </a:xfrm>
          <a:prstGeom prst="rect">
            <a:avLst/>
          </a:prstGeom>
          <a:ln w="28575">
            <a:solidFill>
              <a:srgbClr val="009ECD"/>
            </a:solidFill>
          </a:ln>
        </p:spPr>
      </p:pic>
      <p:grpSp>
        <p:nvGrpSpPr>
          <p:cNvPr id="28" name="Group 27">
            <a:extLst>
              <a:ext uri="{FF2B5EF4-FFF2-40B4-BE49-F238E27FC236}">
                <a16:creationId xmlns:a16="http://schemas.microsoft.com/office/drawing/2014/main" id="{B6CBFEA2-86F9-684C-B0C5-A64022DEAF65}"/>
              </a:ext>
            </a:extLst>
          </p:cNvPr>
          <p:cNvGrpSpPr/>
          <p:nvPr/>
        </p:nvGrpSpPr>
        <p:grpSpPr>
          <a:xfrm>
            <a:off x="7138382" y="1394401"/>
            <a:ext cx="4403639" cy="1200582"/>
            <a:chOff x="7138382" y="1394401"/>
            <a:chExt cx="4403639" cy="1200582"/>
          </a:xfrm>
        </p:grpSpPr>
        <p:sp>
          <p:nvSpPr>
            <p:cNvPr id="29" name="Rectangle 28">
              <a:extLst>
                <a:ext uri="{FF2B5EF4-FFF2-40B4-BE49-F238E27FC236}">
                  <a16:creationId xmlns:a16="http://schemas.microsoft.com/office/drawing/2014/main" id="{8B86AD94-F074-754B-85B1-65A35C89CAC6}"/>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SELECT TEXT</a:t>
              </a:r>
            </a:p>
            <a:p>
              <a:r>
                <a:rPr lang="en-US" sz="1600" b="1" spc="-30">
                  <a:solidFill>
                    <a:schemeClr val="bg2">
                      <a:lumMod val="50000"/>
                    </a:schemeClr>
                  </a:solidFill>
                </a:rPr>
                <a:t>Click and drag </a:t>
              </a:r>
              <a:r>
                <a:rPr lang="en-US" sz="1600" spc="-30">
                  <a:solidFill>
                    <a:schemeClr val="bg2">
                      <a:lumMod val="50000"/>
                    </a:schemeClr>
                  </a:solidFill>
                </a:rPr>
                <a:t>mouse on computer;</a:t>
              </a:r>
            </a:p>
            <a:p>
              <a:r>
                <a:rPr lang="en-US" sz="1600" spc="-30">
                  <a:solidFill>
                    <a:schemeClr val="bg2">
                      <a:lumMod val="50000"/>
                    </a:schemeClr>
                  </a:solidFill>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ADD HIGHLIGHTS AND NOTES</a:t>
              </a:r>
            </a:p>
            <a:p>
              <a:r>
                <a:rPr lang="en-US" sz="1600" b="1">
                  <a:solidFill>
                    <a:schemeClr val="bg2">
                      <a:lumMod val="50000"/>
                    </a:schemeClr>
                  </a:solidFill>
                </a:rPr>
                <a:t>Choose color </a:t>
              </a:r>
              <a:r>
                <a:rPr lang="en-US" sz="1600">
                  <a:solidFill>
                    <a:schemeClr val="bg2">
                      <a:lumMod val="50000"/>
                    </a:schemeClr>
                  </a:solidFill>
                </a:rPr>
                <a:t>and </a:t>
              </a:r>
              <a:r>
                <a:rPr lang="en-US" sz="1600" b="1">
                  <a:solidFill>
                    <a:schemeClr val="bg2">
                      <a:lumMod val="50000"/>
                    </a:schemeClr>
                  </a:solidFill>
                </a:rPr>
                <a:t>type annotations </a:t>
              </a:r>
              <a:r>
                <a:rPr lang="en-US" sz="1600">
                  <a:solidFill>
                    <a:schemeClr val="bg2">
                      <a:lumMod val="50000"/>
                    </a:schemeClr>
                  </a:solidFill>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2</a:t>
              </a:r>
            </a:p>
          </p:txBody>
        </p:sp>
      </p:grpSp>
    </p:spTree>
    <p:extLst>
      <p:ext uri="{BB962C8B-B14F-4D97-AF65-F5344CB8AC3E}">
        <p14:creationId xmlns:p14="http://schemas.microsoft.com/office/powerpoint/2010/main" val="1895572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5EBFAE-BF76-ECB3-58D5-A40ED1DA98DB}"/>
              </a:ext>
            </a:extLst>
          </p:cNvPr>
          <p:cNvGrpSpPr/>
          <p:nvPr/>
        </p:nvGrpSpPr>
        <p:grpSpPr>
          <a:xfrm>
            <a:off x="685800" y="1460795"/>
            <a:ext cx="6075350" cy="4444704"/>
            <a:chOff x="685800" y="1460795"/>
            <a:chExt cx="6075350" cy="4444704"/>
          </a:xfrm>
        </p:grpSpPr>
        <p:pic>
          <p:nvPicPr>
            <p:cNvPr id="3" name="Picture 2" descr="A screenshot of a cell phone&#10;&#10;Description automatically generated">
              <a:extLst>
                <a:ext uri="{FF2B5EF4-FFF2-40B4-BE49-F238E27FC236}">
                  <a16:creationId xmlns:a16="http://schemas.microsoft.com/office/drawing/2014/main" id="{FDBA11AE-AD35-9F46-BF31-CBDD8188B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17" name="Picture 16" descr="Shape, circle&#10;&#10;Description automatically generated">
              <a:extLst>
                <a:ext uri="{FF2B5EF4-FFF2-40B4-BE49-F238E27FC236}">
                  <a16:creationId xmlns:a16="http://schemas.microsoft.com/office/drawing/2014/main" id="{335FDD64-855D-1022-CBBD-5E967577185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mn-lt"/>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394401"/>
            <a:ext cx="4403639" cy="1200582"/>
            <a:chOff x="7138382" y="1394401"/>
            <a:chExt cx="4403639" cy="1200582"/>
          </a:xfrm>
        </p:grpSpPr>
        <p:sp>
          <p:nvSpPr>
            <p:cNvPr id="7" name="Rectangle 6">
              <a:extLst>
                <a:ext uri="{FF2B5EF4-FFF2-40B4-BE49-F238E27FC236}">
                  <a16:creationId xmlns:a16="http://schemas.microsoft.com/office/drawing/2014/main" id="{B91C7995-BD0B-474B-883A-7FF53F1034DB}"/>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SELECT TEXT</a:t>
              </a:r>
            </a:p>
            <a:p>
              <a:r>
                <a:rPr lang="en-US" sz="1600" b="1" spc="-30">
                  <a:solidFill>
                    <a:schemeClr val="bg2">
                      <a:lumMod val="50000"/>
                    </a:schemeClr>
                  </a:solidFill>
                </a:rPr>
                <a:t>Click and drag </a:t>
              </a:r>
              <a:r>
                <a:rPr lang="en-US" sz="1600" spc="-30">
                  <a:solidFill>
                    <a:schemeClr val="bg2">
                      <a:lumMod val="50000"/>
                    </a:schemeClr>
                  </a:solidFill>
                </a:rPr>
                <a:t>mouse on computer;</a:t>
              </a:r>
            </a:p>
            <a:p>
              <a:r>
                <a:rPr lang="en-US" sz="1600" spc="-30">
                  <a:solidFill>
                    <a:schemeClr val="bg2">
                      <a:lumMod val="50000"/>
                    </a:schemeClr>
                  </a:solidFill>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ADD HIGHLIGHTS AND NOTES</a:t>
              </a:r>
            </a:p>
            <a:p>
              <a:r>
                <a:rPr lang="en-US" sz="1600" b="1">
                  <a:solidFill>
                    <a:schemeClr val="bg2">
                      <a:lumMod val="50000"/>
                    </a:schemeClr>
                  </a:solidFill>
                </a:rPr>
                <a:t>Choose color </a:t>
              </a:r>
              <a:r>
                <a:rPr lang="en-US" sz="1600">
                  <a:solidFill>
                    <a:schemeClr val="bg2">
                      <a:lumMod val="50000"/>
                    </a:schemeClr>
                  </a:solidFill>
                </a:rPr>
                <a:t>and </a:t>
              </a:r>
              <a:r>
                <a:rPr lang="en-US" sz="1600" b="1">
                  <a:solidFill>
                    <a:schemeClr val="bg2">
                      <a:lumMod val="50000"/>
                    </a:schemeClr>
                  </a:solidFill>
                </a:rPr>
                <a:t>type annotations </a:t>
              </a:r>
              <a:r>
                <a:rPr lang="en-US" sz="1600">
                  <a:solidFill>
                    <a:schemeClr val="bg2">
                      <a:lumMod val="50000"/>
                    </a:schemeClr>
                  </a:solidFill>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EXPORT</a:t>
              </a:r>
            </a:p>
            <a:p>
              <a:r>
                <a:rPr lang="en-US" sz="1600">
                  <a:solidFill>
                    <a:schemeClr val="bg2">
                      <a:lumMod val="50000"/>
                    </a:schemeClr>
                  </a:solidFill>
                </a:rPr>
                <a:t>Add as many notes as desired</a:t>
              </a:r>
              <a:br>
                <a:rPr lang="en-US" sz="1600">
                  <a:solidFill>
                    <a:schemeClr val="bg2">
                      <a:lumMod val="50000"/>
                    </a:schemeClr>
                  </a:solidFill>
                </a:rPr>
              </a:br>
              <a:r>
                <a:rPr lang="en-US" sz="1600" b="1">
                  <a:solidFill>
                    <a:schemeClr val="bg2">
                      <a:lumMod val="50000"/>
                    </a:schemeClr>
                  </a:solidFill>
                </a:rPr>
                <a:t>Download</a:t>
              </a:r>
              <a:r>
                <a:rPr lang="en-US" sz="1600">
                  <a:solidFill>
                    <a:schemeClr val="bg2">
                      <a:lumMod val="50000"/>
                    </a:schemeClr>
                  </a:solidFill>
                </a:rPr>
                <a:t>, </a:t>
              </a:r>
              <a:r>
                <a:rPr lang="en-US" sz="1600" b="1">
                  <a:solidFill>
                    <a:schemeClr val="bg2">
                      <a:lumMod val="50000"/>
                    </a:schemeClr>
                  </a:solidFill>
                </a:rPr>
                <a:t>Print</a:t>
              </a:r>
              <a:r>
                <a:rPr lang="en-US" sz="1600">
                  <a:solidFill>
                    <a:schemeClr val="bg2">
                      <a:lumMod val="50000"/>
                    </a:schemeClr>
                  </a:solidFill>
                </a:rPr>
                <a:t>, or </a:t>
              </a:r>
              <a:r>
                <a:rPr lang="en-US" sz="1600" b="1">
                  <a:solidFill>
                    <a:schemeClr val="bg2">
                      <a:lumMod val="50000"/>
                    </a:schemeClr>
                  </a:solidFill>
                </a:rPr>
                <a:t>Send to… </a:t>
              </a:r>
              <a:r>
                <a:rPr lang="en-US" sz="1600">
                  <a:solidFill>
                    <a:schemeClr val="bg2">
                      <a:lumMod val="50000"/>
                    </a:schemeClr>
                  </a:solidFill>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STEP 3</a:t>
              </a:r>
            </a:p>
          </p:txBody>
        </p:sp>
      </p:grpSp>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37105" y="2090817"/>
            <a:ext cx="1412303" cy="370079"/>
          </a:xfrm>
          <a:prstGeom prst="rect">
            <a:avLst/>
          </a:prstGeom>
          <a:ln w="28575">
            <a:solidFill>
              <a:srgbClr val="009ECD"/>
            </a:solidFill>
          </a:ln>
        </p:spPr>
      </p:pic>
    </p:spTree>
    <p:extLst>
      <p:ext uri="{BB962C8B-B14F-4D97-AF65-F5344CB8AC3E}">
        <p14:creationId xmlns:p14="http://schemas.microsoft.com/office/powerpoint/2010/main" val="3618723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a:solidFill>
                  <a:srgbClr val="009ECD"/>
                </a:solidFill>
              </a:rPr>
              <a:t>Highlight Potential Projects</a:t>
            </a:r>
          </a:p>
          <a:p>
            <a:r>
              <a:rPr lang="en-US" sz="1600">
                <a:solidFill>
                  <a:schemeClr val="bg2">
                    <a:lumMod val="50000"/>
                  </a:schemeClr>
                </a:solidFill>
              </a:rPr>
              <a:t>Browse Topics to see frequently investigated topics</a:t>
            </a:r>
          </a:p>
        </p:txBody>
      </p:sp>
      <p:pic>
        <p:nvPicPr>
          <p:cNvPr id="3" name="Picture 2">
            <a:extLst>
              <a:ext uri="{FF2B5EF4-FFF2-40B4-BE49-F238E27FC236}">
                <a16:creationId xmlns:a16="http://schemas.microsoft.com/office/drawing/2014/main" id="{979A8A2E-BEE4-92D9-A101-054648312302}"/>
              </a:ext>
            </a:extLst>
          </p:cNvPr>
          <p:cNvPicPr>
            <a:picLocks noChangeAspect="1"/>
          </p:cNvPicPr>
          <p:nvPr/>
        </p:nvPicPr>
        <p:blipFill>
          <a:blip r:embed="rId3"/>
          <a:stretch>
            <a:fillRect/>
          </a:stretch>
        </p:blipFill>
        <p:spPr>
          <a:xfrm>
            <a:off x="4355123" y="1517455"/>
            <a:ext cx="7520357" cy="3536204"/>
          </a:xfrm>
          <a:prstGeom prst="rect">
            <a:avLst/>
          </a:prstGeom>
        </p:spPr>
      </p:pic>
      <p:pic>
        <p:nvPicPr>
          <p:cNvPr id="14" name="Picture 13" descr="A drawing of a person&#10;&#10;Description automatically generated">
            <a:extLst>
              <a:ext uri="{FF2B5EF4-FFF2-40B4-BE49-F238E27FC236}">
                <a16:creationId xmlns:a16="http://schemas.microsoft.com/office/drawing/2014/main" id="{59D4E5F7-A37D-BC4C-A692-738438FE9D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6866" y="1907051"/>
            <a:ext cx="817060" cy="520764"/>
          </a:xfrm>
          <a:prstGeom prst="rect">
            <a:avLst/>
          </a:prstGeom>
          <a:ln w="28575">
            <a:solidFill>
              <a:srgbClr val="009ECD"/>
            </a:solidFill>
          </a:ln>
        </p:spPr>
      </p:pic>
    </p:spTree>
    <p:extLst>
      <p:ext uri="{BB962C8B-B14F-4D97-AF65-F5344CB8AC3E}">
        <p14:creationId xmlns:p14="http://schemas.microsoft.com/office/powerpoint/2010/main" val="131267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a:solidFill>
                  <a:srgbClr val="009ECD"/>
                </a:solidFill>
              </a:rPr>
              <a:t>Highlight Potential Projects</a:t>
            </a:r>
          </a:p>
          <a:p>
            <a:r>
              <a:rPr lang="en-US" sz="1600">
                <a:solidFill>
                  <a:schemeClr val="bg2">
                    <a:lumMod val="50000"/>
                  </a:schemeClr>
                </a:solidFill>
              </a:rPr>
              <a:t>Browse Topics to see frequently investigated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685800" y="3773449"/>
            <a:ext cx="3416969" cy="1474763"/>
          </a:xfrm>
          <a:prstGeom prst="rect">
            <a:avLst/>
          </a:prstGeom>
          <a:noFill/>
        </p:spPr>
        <p:txBody>
          <a:bodyPr wrap="square" rtlCol="0">
            <a:spAutoFit/>
          </a:bodyPr>
          <a:lstStyle/>
          <a:p>
            <a:pPr>
              <a:spcAft>
                <a:spcPts val="300"/>
              </a:spcAft>
            </a:pPr>
            <a:r>
              <a:rPr lang="en-US" sz="1600" b="1" spc="-40">
                <a:solidFill>
                  <a:srgbClr val="009ECD"/>
                </a:solidFill>
              </a:rPr>
              <a:t>Curate Variety of Premium Sources</a:t>
            </a:r>
          </a:p>
          <a:p>
            <a:pPr>
              <a:spcAft>
                <a:spcPts val="150"/>
              </a:spcAft>
            </a:pPr>
            <a:r>
              <a:rPr lang="en-US" sz="1600">
                <a:solidFill>
                  <a:schemeClr val="bg2">
                    <a:lumMod val="50000"/>
                  </a:schemeClr>
                </a:solidFill>
              </a:rPr>
              <a:t>Scaffold the research process</a:t>
            </a:r>
          </a:p>
          <a:p>
            <a:pPr>
              <a:spcAft>
                <a:spcPts val="150"/>
              </a:spcAft>
            </a:pPr>
            <a:r>
              <a:rPr lang="en-US" sz="1600">
                <a:solidFill>
                  <a:schemeClr val="bg2">
                    <a:lumMod val="50000"/>
                  </a:schemeClr>
                </a:solidFill>
              </a:rPr>
              <a:t>Introduce new source types</a:t>
            </a:r>
          </a:p>
          <a:p>
            <a:endParaRPr lang="en-US">
              <a:solidFill>
                <a:schemeClr val="bg2">
                  <a:lumMod val="50000"/>
                </a:schemeClr>
              </a:solidFill>
              <a:latin typeface="+mj-lt"/>
            </a:endParaRPr>
          </a:p>
          <a:p>
            <a:endParaRPr lang="en-US">
              <a:solidFill>
                <a:schemeClr val="bg2">
                  <a:lumMod val="50000"/>
                </a:schemeClr>
              </a:solidFill>
              <a:latin typeface="+mj-lt"/>
            </a:endParaRPr>
          </a:p>
        </p:txBody>
      </p:sp>
      <p:pic>
        <p:nvPicPr>
          <p:cNvPr id="3" name="Picture 2" descr="A screenshot of a social media post&#10;&#10;Description automatically generated">
            <a:extLst>
              <a:ext uri="{FF2B5EF4-FFF2-40B4-BE49-F238E27FC236}">
                <a16:creationId xmlns:a16="http://schemas.microsoft.com/office/drawing/2014/main" id="{2B0A3CFD-5581-C74A-8154-1BC0FFE13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1368" y="1517455"/>
            <a:ext cx="6946232" cy="4388043"/>
          </a:xfrm>
          <a:prstGeom prst="rect">
            <a:avLst/>
          </a:prstGeom>
          <a:ln w="28575">
            <a:solidFill>
              <a:schemeClr val="bg2"/>
            </a:solidFill>
          </a:ln>
        </p:spPr>
      </p:pic>
      <p:pic>
        <p:nvPicPr>
          <p:cNvPr id="10" name="Picture 9" descr="A screenshot of a cell phone&#10;&#10;Description automatically generated">
            <a:extLst>
              <a:ext uri="{FF2B5EF4-FFF2-40B4-BE49-F238E27FC236}">
                <a16:creationId xmlns:a16="http://schemas.microsoft.com/office/drawing/2014/main" id="{74065929-2B86-904C-9A30-6F8157B59A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431583"/>
            <a:ext cx="5410199" cy="1754088"/>
          </a:xfrm>
          <a:prstGeom prst="rect">
            <a:avLst/>
          </a:prstGeom>
          <a:ln w="28575">
            <a:solidFill>
              <a:srgbClr val="009ECD"/>
            </a:solidFill>
          </a:ln>
        </p:spPr>
      </p:pic>
      <p:pic>
        <p:nvPicPr>
          <p:cNvPr id="12" name="Picture 11" descr="A drawing of a face&#10;&#10;Description automatically generated">
            <a:extLst>
              <a:ext uri="{FF2B5EF4-FFF2-40B4-BE49-F238E27FC236}">
                <a16:creationId xmlns:a16="http://schemas.microsoft.com/office/drawing/2014/main" id="{9C4DF4BD-756F-5E46-8DE1-10D1EA6279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1120" y="3053924"/>
            <a:ext cx="2538180" cy="346579"/>
          </a:xfrm>
          <a:prstGeom prst="rect">
            <a:avLst/>
          </a:prstGeom>
          <a:ln w="28575">
            <a:solidFill>
              <a:srgbClr val="009ECD"/>
            </a:solidFill>
          </a:ln>
        </p:spPr>
      </p:pic>
      <p:cxnSp>
        <p:nvCxnSpPr>
          <p:cNvPr id="14" name="Straight Connector 13">
            <a:extLst>
              <a:ext uri="{FF2B5EF4-FFF2-40B4-BE49-F238E27FC236}">
                <a16:creationId xmlns:a16="http://schemas.microsoft.com/office/drawing/2014/main" id="{59EB1F7E-7AB2-F342-A1CC-89B9919808AC}"/>
              </a:ext>
            </a:extLst>
          </p:cNvPr>
          <p:cNvCxnSpPr>
            <a:cxnSpLocks/>
          </p:cNvCxnSpPr>
          <p:nvPr/>
        </p:nvCxnSpPr>
        <p:spPr>
          <a:xfrm>
            <a:off x="685800" y="3470507"/>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6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pic>
        <p:nvPicPr>
          <p:cNvPr id="8" name="Picture 7" descr="A screenshot of a social media post&#10;&#10;Description automatically generated">
            <a:extLst>
              <a:ext uri="{FF2B5EF4-FFF2-40B4-BE49-F238E27FC236}">
                <a16:creationId xmlns:a16="http://schemas.microsoft.com/office/drawing/2014/main" id="{25C5C3F1-9BE1-CA49-BC9E-89B6B453C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160" y="1517455"/>
            <a:ext cx="4344746" cy="4390810"/>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575B8CD5-D567-D847-8ACE-A098E9BAA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835" y="1714350"/>
            <a:ext cx="3949365" cy="3891576"/>
          </a:xfrm>
          <a:prstGeom prst="rect">
            <a:avLst/>
          </a:prstGeom>
          <a:ln w="28575">
            <a:solidFill>
              <a:srgbClr val="009ECD"/>
            </a:solidFill>
          </a:ln>
        </p:spPr>
      </p:pic>
    </p:spTree>
    <p:extLst>
      <p:ext uri="{BB962C8B-B14F-4D97-AF65-F5344CB8AC3E}">
        <p14:creationId xmlns:p14="http://schemas.microsoft.com/office/powerpoint/2010/main" val="1650234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ell phone&#10;&#10;Description automatically generated">
            <a:extLst>
              <a:ext uri="{FF2B5EF4-FFF2-40B4-BE49-F238E27FC236}">
                <a16:creationId xmlns:a16="http://schemas.microsoft.com/office/drawing/2014/main" id="{3E50911C-3EBB-4E45-9A57-17E04C1093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7195471" cy="4388046"/>
          </a:xfrm>
          <a:prstGeom prst="rect">
            <a:avLst/>
          </a:prstGeom>
          <a:ln w="28575">
            <a:solidFill>
              <a:schemeClr val="bg2"/>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sp>
        <p:nvSpPr>
          <p:cNvPr id="20" name="Rectangle 19">
            <a:extLst>
              <a:ext uri="{FF2B5EF4-FFF2-40B4-BE49-F238E27FC236}">
                <a16:creationId xmlns:a16="http://schemas.microsoft.com/office/drawing/2014/main" id="{C701C913-5537-7544-8CE5-D43FFC607491}"/>
              </a:ext>
            </a:extLst>
          </p:cNvPr>
          <p:cNvSpPr/>
          <p:nvPr/>
        </p:nvSpPr>
        <p:spPr>
          <a:xfrm>
            <a:off x="4421875" y="2706806"/>
            <a:ext cx="2815988" cy="37758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B8AEAB-3933-264A-A722-96D9DA452D43}"/>
              </a:ext>
            </a:extLst>
          </p:cNvPr>
          <p:cNvSpPr txBox="1"/>
          <p:nvPr/>
        </p:nvSpPr>
        <p:spPr>
          <a:xfrm>
            <a:off x="909917" y="3126432"/>
            <a:ext cx="3166781" cy="925894"/>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endParaRPr lang="en-US">
              <a:solidFill>
                <a:schemeClr val="bg2">
                  <a:lumMod val="50000"/>
                </a:schemeClr>
              </a:solidFill>
              <a:latin typeface="+mj-lt"/>
            </a:endParaRPr>
          </a:p>
        </p:txBody>
      </p:sp>
      <p:cxnSp>
        <p:nvCxnSpPr>
          <p:cNvPr id="12" name="Straight Connector 11">
            <a:extLst>
              <a:ext uri="{FF2B5EF4-FFF2-40B4-BE49-F238E27FC236}">
                <a16:creationId xmlns:a16="http://schemas.microsoft.com/office/drawing/2014/main" id="{CEFB9B06-0DE7-BB4E-8E83-4F157BF537DE}"/>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pic>
        <p:nvPicPr>
          <p:cNvPr id="3" name="Picture 2" descr="A screenshot of a social media post&#10;&#10;Description automatically generated">
            <a:extLst>
              <a:ext uri="{FF2B5EF4-FFF2-40B4-BE49-F238E27FC236}">
                <a16:creationId xmlns:a16="http://schemas.microsoft.com/office/drawing/2014/main" id="{E1A506AD-BB4C-6B4A-9A44-2D5154109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6976782" cy="4388045"/>
          </a:xfrm>
          <a:prstGeom prst="rect">
            <a:avLst/>
          </a:prstGeom>
          <a:ln w="28575">
            <a:solidFill>
              <a:schemeClr val="bg2"/>
            </a:solidFill>
          </a:ln>
        </p:spPr>
      </p:pic>
      <p:pic>
        <p:nvPicPr>
          <p:cNvPr id="8" name="Picture 7" descr="A picture containing bird&#10;&#10;Description automatically generated">
            <a:extLst>
              <a:ext uri="{FF2B5EF4-FFF2-40B4-BE49-F238E27FC236}">
                <a16:creationId xmlns:a16="http://schemas.microsoft.com/office/drawing/2014/main" id="{81AA25D5-1A71-C84A-B8F4-9D09ED4869F7}"/>
              </a:ext>
            </a:extLst>
          </p:cNvPr>
          <p:cNvPicPr>
            <a:picLocks noChangeAspect="1"/>
          </p:cNvPicPr>
          <p:nvPr/>
        </p:nvPicPr>
        <p:blipFill>
          <a:blip r:embed="rId4"/>
          <a:stretch>
            <a:fillRect/>
          </a:stretch>
        </p:blipFill>
        <p:spPr>
          <a:xfrm>
            <a:off x="7268882" y="4044312"/>
            <a:ext cx="4241800" cy="1066800"/>
          </a:xfrm>
          <a:prstGeom prst="rect">
            <a:avLst/>
          </a:prstGeom>
          <a:ln w="28575">
            <a:solidFill>
              <a:srgbClr val="009ECD"/>
            </a:solidFill>
          </a:ln>
        </p:spPr>
      </p:pic>
      <p:sp>
        <p:nvSpPr>
          <p:cNvPr id="10" name="Rectangle 9">
            <a:extLst>
              <a:ext uri="{FF2B5EF4-FFF2-40B4-BE49-F238E27FC236}">
                <a16:creationId xmlns:a16="http://schemas.microsoft.com/office/drawing/2014/main" id="{3EDC6E0A-0DFA-B047-AD73-BDB6B0DFEC7D}"/>
              </a:ext>
            </a:extLst>
          </p:cNvPr>
          <p:cNvSpPr/>
          <p:nvPr/>
        </p:nvSpPr>
        <p:spPr>
          <a:xfrm>
            <a:off x="7292896" y="4602480"/>
            <a:ext cx="2057896" cy="4490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FF9C3B-3A2C-6045-9D26-A12CC0E9F0C3}"/>
              </a:ext>
            </a:extLst>
          </p:cNvPr>
          <p:cNvSpPr txBox="1"/>
          <p:nvPr/>
        </p:nvSpPr>
        <p:spPr>
          <a:xfrm>
            <a:off x="909917" y="3126432"/>
            <a:ext cx="3166781" cy="1726114"/>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pPr>
              <a:spcBef>
                <a:spcPts val="2000"/>
              </a:spcBef>
              <a:spcAft>
                <a:spcPts val="150"/>
              </a:spcAft>
            </a:pPr>
            <a:r>
              <a:rPr lang="en-US" sz="1600" b="1">
                <a:solidFill>
                  <a:srgbClr val="009ECD"/>
                </a:solidFill>
              </a:rPr>
              <a:t>STEP TWO</a:t>
            </a:r>
          </a:p>
          <a:p>
            <a:pPr>
              <a:spcAft>
                <a:spcPts val="150"/>
              </a:spcAft>
            </a:pPr>
            <a:r>
              <a:rPr lang="en-US" sz="1600">
                <a:solidFill>
                  <a:schemeClr val="bg2">
                    <a:lumMod val="50000"/>
                  </a:schemeClr>
                </a:solidFill>
              </a:rPr>
              <a:t>Start the Topic Finder</a:t>
            </a:r>
          </a:p>
          <a:p>
            <a:endParaRPr lang="en-US">
              <a:solidFill>
                <a:schemeClr val="bg2">
                  <a:lumMod val="50000"/>
                </a:schemeClr>
              </a:solidFill>
              <a:latin typeface="+mj-lt"/>
            </a:endParaRPr>
          </a:p>
        </p:txBody>
      </p:sp>
      <p:cxnSp>
        <p:nvCxnSpPr>
          <p:cNvPr id="13" name="Straight Connector 12">
            <a:extLst>
              <a:ext uri="{FF2B5EF4-FFF2-40B4-BE49-F238E27FC236}">
                <a16:creationId xmlns:a16="http://schemas.microsoft.com/office/drawing/2014/main" id="{09B51014-9196-4A40-AE17-D33874842821}"/>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AEC00-A991-624A-9A9B-7911A2870ABA}"/>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6414A33-63D3-D84E-8693-17C1732B559B}"/>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pPr>
              <a:spcBef>
                <a:spcPts val="2000"/>
              </a:spcBef>
              <a:spcAft>
                <a:spcPts val="150"/>
              </a:spcAft>
            </a:pPr>
            <a:r>
              <a:rPr lang="en-US" sz="1600" b="1">
                <a:solidFill>
                  <a:srgbClr val="009ECD"/>
                </a:solidFill>
              </a:rPr>
              <a:t>STEP TWO</a:t>
            </a:r>
          </a:p>
          <a:p>
            <a:pPr>
              <a:spcAft>
                <a:spcPts val="150"/>
              </a:spcAft>
            </a:pPr>
            <a:r>
              <a:rPr lang="en-US" sz="1600">
                <a:solidFill>
                  <a:schemeClr val="bg2">
                    <a:lumMod val="50000"/>
                  </a:schemeClr>
                </a:solidFill>
              </a:rPr>
              <a:t>Start the Topic Finder</a:t>
            </a:r>
          </a:p>
          <a:p>
            <a:pPr>
              <a:spcBef>
                <a:spcPts val="2000"/>
              </a:spcBef>
              <a:spcAft>
                <a:spcPts val="150"/>
              </a:spcAft>
            </a:pPr>
            <a:r>
              <a:rPr lang="en-US" sz="1600" b="1">
                <a:solidFill>
                  <a:srgbClr val="009ECD"/>
                </a:solidFill>
              </a:rPr>
              <a:t>STEP THREE</a:t>
            </a:r>
          </a:p>
          <a:p>
            <a:r>
              <a:rPr lang="en-US" sz="1600">
                <a:solidFill>
                  <a:schemeClr val="bg2">
                    <a:lumMod val="50000"/>
                  </a:schemeClr>
                </a:solidFill>
              </a:rPr>
              <a:t>Click to explore sections and link to results</a:t>
            </a:r>
          </a:p>
          <a:p>
            <a:endParaRPr lang="en-US">
              <a:solidFill>
                <a:schemeClr val="bg2">
                  <a:lumMod val="50000"/>
                </a:schemeClr>
              </a:solidFill>
              <a:latin typeface="+mj-lt"/>
            </a:endParaRPr>
          </a:p>
        </p:txBody>
      </p:sp>
      <p:cxnSp>
        <p:nvCxnSpPr>
          <p:cNvPr id="15" name="Straight Connector 14">
            <a:extLst>
              <a:ext uri="{FF2B5EF4-FFF2-40B4-BE49-F238E27FC236}">
                <a16:creationId xmlns:a16="http://schemas.microsoft.com/office/drawing/2014/main" id="{D0A95D0B-1113-B64F-BBFB-EF78ABFBBCE8}"/>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CB34FF-7B68-3242-9BC7-3353D6325C3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0911AA-BB6A-9C4E-9E96-5C75728C1BC1}"/>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a:solidFill>
                  <a:schemeClr val="bg2">
                    <a:lumMod val="50000"/>
                  </a:schemeClr>
                </a:solidFill>
              </a:rPr>
              <a:t>Visually Map Search Results</a:t>
            </a:r>
          </a:p>
          <a:p>
            <a:r>
              <a:rPr lang="en-US" sz="1600">
                <a:solidFill>
                  <a:schemeClr val="bg2">
                    <a:lumMod val="50000"/>
                  </a:schemeClr>
                </a:solidFill>
              </a:rPr>
              <a:t>Interact to narrow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a:solidFill>
                  <a:srgbClr val="009ECD"/>
                </a:solidFill>
              </a:rPr>
              <a:t>STEP ONE</a:t>
            </a:r>
          </a:p>
          <a:p>
            <a:pPr>
              <a:spcAft>
                <a:spcPts val="150"/>
              </a:spcAft>
            </a:pPr>
            <a:r>
              <a:rPr lang="en-US" sz="1600">
                <a:solidFill>
                  <a:schemeClr val="bg2">
                    <a:lumMod val="50000"/>
                  </a:schemeClr>
                </a:solidFill>
              </a:rPr>
              <a:t>Run search</a:t>
            </a:r>
          </a:p>
          <a:p>
            <a:pPr>
              <a:spcBef>
                <a:spcPts val="2000"/>
              </a:spcBef>
              <a:spcAft>
                <a:spcPts val="150"/>
              </a:spcAft>
            </a:pPr>
            <a:r>
              <a:rPr lang="en-US" sz="1600" b="1">
                <a:solidFill>
                  <a:srgbClr val="009ECD"/>
                </a:solidFill>
              </a:rPr>
              <a:t>STEP TWO</a:t>
            </a:r>
          </a:p>
          <a:p>
            <a:pPr>
              <a:spcAft>
                <a:spcPts val="150"/>
              </a:spcAft>
            </a:pPr>
            <a:r>
              <a:rPr lang="en-US" sz="1600">
                <a:solidFill>
                  <a:schemeClr val="bg2">
                    <a:lumMod val="50000"/>
                  </a:schemeClr>
                </a:solidFill>
              </a:rPr>
              <a:t>Start the Topic Finder</a:t>
            </a:r>
          </a:p>
          <a:p>
            <a:pPr>
              <a:spcBef>
                <a:spcPts val="2000"/>
              </a:spcBef>
              <a:spcAft>
                <a:spcPts val="150"/>
              </a:spcAft>
            </a:pPr>
            <a:r>
              <a:rPr lang="en-US" sz="1600" b="1">
                <a:solidFill>
                  <a:srgbClr val="009ECD"/>
                </a:solidFill>
              </a:rPr>
              <a:t>STEP THREE</a:t>
            </a:r>
          </a:p>
          <a:p>
            <a:r>
              <a:rPr lang="en-US" sz="1600">
                <a:solidFill>
                  <a:schemeClr val="bg2">
                    <a:lumMod val="50000"/>
                  </a:schemeClr>
                </a:solidFill>
              </a:rPr>
              <a:t>Click to explore sections and link to results</a:t>
            </a:r>
          </a:p>
          <a:p>
            <a:endParaRPr lang="en-US">
              <a:solidFill>
                <a:schemeClr val="bg2">
                  <a:lumMod val="50000"/>
                </a:schemeClr>
              </a:solidFill>
              <a:latin typeface="+mj-lt"/>
            </a:endParaRP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46DB3-700D-5945-B84C-EC08B8976429}"/>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ell phone&#10;&#10;Description automatically generated">
            <a:extLst>
              <a:ext uri="{FF2B5EF4-FFF2-40B4-BE49-F238E27FC236}">
                <a16:creationId xmlns:a16="http://schemas.microsoft.com/office/drawing/2014/main" id="{93A218FC-2361-BA44-920A-E6E158E27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7831" y="2618601"/>
            <a:ext cx="6812327" cy="3042082"/>
          </a:xfrm>
          <a:prstGeom prst="rect">
            <a:avLst/>
          </a:prstGeom>
          <a:ln w="28575">
            <a:solidFill>
              <a:srgbClr val="009ECD"/>
            </a:solidFill>
          </a:ln>
        </p:spPr>
      </p:pic>
      <p:sp>
        <p:nvSpPr>
          <p:cNvPr id="19" name="Rectangle 18">
            <a:extLst>
              <a:ext uri="{FF2B5EF4-FFF2-40B4-BE49-F238E27FC236}">
                <a16:creationId xmlns:a16="http://schemas.microsoft.com/office/drawing/2014/main" id="{A2388C86-8551-8A4B-91D9-9166AD452EAE}"/>
              </a:ext>
            </a:extLst>
          </p:cNvPr>
          <p:cNvSpPr/>
          <p:nvPr/>
        </p:nvSpPr>
        <p:spPr>
          <a:xfrm>
            <a:off x="8112549" y="3906765"/>
            <a:ext cx="1632098" cy="14885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80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Selecting a resource will open it within the Schoology interface.</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CBBBF668-9902-0E73-AE45-2EB7A5B5A144}"/>
              </a:ext>
            </a:extLst>
          </p:cNvPr>
          <p:cNvPicPr>
            <a:picLocks noChangeAspect="1"/>
          </p:cNvPicPr>
          <p:nvPr/>
        </p:nvPicPr>
        <p:blipFill>
          <a:blip r:embed="rId4"/>
          <a:stretch>
            <a:fillRect/>
          </a:stretch>
        </p:blipFill>
        <p:spPr>
          <a:xfrm>
            <a:off x="5796385" y="987552"/>
            <a:ext cx="6264551" cy="4608974"/>
          </a:xfrm>
          <a:prstGeom prst="rect">
            <a:avLst/>
          </a:prstGeom>
          <a:ln w="28575">
            <a:solidFill>
              <a:schemeClr val="bg2"/>
            </a:solidFill>
          </a:ln>
        </p:spPr>
      </p:pic>
      <p:pic>
        <p:nvPicPr>
          <p:cNvPr id="2" name="Picture 1">
            <a:extLst>
              <a:ext uri="{FF2B5EF4-FFF2-40B4-BE49-F238E27FC236}">
                <a16:creationId xmlns:a16="http://schemas.microsoft.com/office/drawing/2014/main" id="{A3861BA9-F85F-5955-18AC-0A712D2B1AE7}"/>
              </a:ext>
            </a:extLst>
          </p:cNvPr>
          <p:cNvPicPr>
            <a:picLocks noChangeAspect="1"/>
          </p:cNvPicPr>
          <p:nvPr/>
        </p:nvPicPr>
        <p:blipFill rotWithShape="1">
          <a:blip r:embed="rId5"/>
          <a:srcRect l="899" r="16704"/>
          <a:stretch/>
        </p:blipFill>
        <p:spPr>
          <a:xfrm>
            <a:off x="6929075" y="1457207"/>
            <a:ext cx="5131861" cy="4181849"/>
          </a:xfrm>
          <a:prstGeom prst="rect">
            <a:avLst/>
          </a:prstGeom>
          <a:ln w="28575">
            <a:noFill/>
          </a:ln>
        </p:spPr>
      </p:pic>
    </p:spTree>
    <p:extLst>
      <p:ext uri="{BB962C8B-B14F-4D97-AF65-F5344CB8AC3E}">
        <p14:creationId xmlns:p14="http://schemas.microsoft.com/office/powerpoint/2010/main" val="975586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7" name="Picture 6" descr="A screenshot of a cell phone&#10;&#10;Description automatically generated">
            <a:extLst>
              <a:ext uri="{FF2B5EF4-FFF2-40B4-BE49-F238E27FC236}">
                <a16:creationId xmlns:a16="http://schemas.microsoft.com/office/drawing/2014/main" id="{1DB2FE16-D2AA-3946-BE50-FBF9D33A3735}"/>
              </a:ext>
            </a:extLst>
          </p:cNvPr>
          <p:cNvPicPr>
            <a:picLocks noChangeAspect="1"/>
          </p:cNvPicPr>
          <p:nvPr/>
        </p:nvPicPr>
        <p:blipFill>
          <a:blip r:embed="rId4"/>
          <a:stretch>
            <a:fillRect/>
          </a:stretch>
        </p:blipFill>
        <p:spPr>
          <a:xfrm>
            <a:off x="4940298" y="2660523"/>
            <a:ext cx="5930900" cy="3009900"/>
          </a:xfrm>
          <a:prstGeom prst="rect">
            <a:avLst/>
          </a:prstGeom>
        </p:spPr>
      </p:pic>
      <p:sp>
        <p:nvSpPr>
          <p:cNvPr id="27" name="Rectangle 26">
            <a:extLst>
              <a:ext uri="{FF2B5EF4-FFF2-40B4-BE49-F238E27FC236}">
                <a16:creationId xmlns:a16="http://schemas.microsoft.com/office/drawing/2014/main" id="{667F8BA0-73B6-2945-A97A-DA5D684F796C}"/>
              </a:ext>
            </a:extLst>
          </p:cNvPr>
          <p:cNvSpPr/>
          <p:nvPr/>
        </p:nvSpPr>
        <p:spPr>
          <a:xfrm>
            <a:off x="9906000" y="4018844"/>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CCD6DE-2890-524F-BE2C-8DF41E48C07C}"/>
              </a:ext>
            </a:extLst>
          </p:cNvPr>
          <p:cNvSpPr/>
          <p:nvPr/>
        </p:nvSpPr>
        <p:spPr>
          <a:xfrm>
            <a:off x="5016285" y="4375305"/>
            <a:ext cx="3329552" cy="120140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7">
            <a:extLst>
              <a:ext uri="{FF2B5EF4-FFF2-40B4-BE49-F238E27FC236}">
                <a16:creationId xmlns:a16="http://schemas.microsoft.com/office/drawing/2014/main" id="{B4AC60EF-2D2F-6343-9A0A-9A5C1BBDD4E3}"/>
              </a:ext>
            </a:extLst>
          </p:cNvPr>
          <p:cNvCxnSpPr>
            <a:cxnSpLocks/>
            <a:endCxn id="27" idx="1"/>
          </p:cNvCxnSpPr>
          <p:nvPr/>
        </p:nvCxnSpPr>
        <p:spPr>
          <a:xfrm>
            <a:off x="3043646" y="2632166"/>
            <a:ext cx="6862354" cy="1544723"/>
          </a:xfrm>
          <a:prstGeom prst="bentConnector3">
            <a:avLst>
              <a:gd name="adj1" fmla="val 25635"/>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20"/>
            <a:ext cx="1319496" cy="2082588"/>
            <a:chOff x="3696789" y="2893420"/>
            <a:chExt cx="1319496" cy="2082588"/>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421777" y="2893420"/>
              <a:ext cx="594508" cy="2082588"/>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p:nvPr/>
          </p:nvCxnSpPr>
          <p:spPr>
            <a:xfrm flipH="1">
              <a:off x="3696789" y="2905107"/>
              <a:ext cx="72498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0327" y="1906617"/>
            <a:ext cx="466725" cy="515488"/>
          </a:xfrm>
          <a:prstGeom prst="rect">
            <a:avLst/>
          </a:prstGeom>
          <a:ln w="28575">
            <a:solidFill>
              <a:srgbClr val="009ECD"/>
            </a:solidFill>
          </a:ln>
        </p:spPr>
      </p:pic>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623248"/>
          </a:xfrm>
          <a:prstGeom prst="rect">
            <a:avLst/>
          </a:prstGeom>
          <a:noFill/>
        </p:spPr>
        <p:txBody>
          <a:bodyPr wrap="square" rtlCol="0">
            <a:spAutoFit/>
          </a:bodyPr>
          <a:lstStyle/>
          <a:p>
            <a:pPr>
              <a:spcAft>
                <a:spcPts val="300"/>
              </a:spcAft>
            </a:pPr>
            <a:r>
              <a:rPr lang="en-US" sz="1600" b="1" spc="-30">
                <a:solidFill>
                  <a:srgbClr val="009ECD"/>
                </a:solidFill>
              </a:rPr>
              <a:t>Or, Select Style and Export Result</a:t>
            </a:r>
          </a:p>
          <a:p>
            <a:pPr marL="239713" lvl="1">
              <a:spcAft>
                <a:spcPts val="300"/>
              </a:spcAft>
            </a:pPr>
            <a:r>
              <a:rPr lang="en-US" sz="1600" spc="-40">
                <a:solidFill>
                  <a:schemeClr val="bg2">
                    <a:lumMod val="50000"/>
                  </a:schemeClr>
                </a:solidFill>
              </a:rPr>
              <a:t>Scroll to bottom and choose style</a:t>
            </a:r>
          </a:p>
        </p:txBody>
      </p:sp>
      <p:pic>
        <p:nvPicPr>
          <p:cNvPr id="7" name="Picture 6" descr="A screenshot of a cell phone&#10;&#10;Description automatically generated">
            <a:extLst>
              <a:ext uri="{FF2B5EF4-FFF2-40B4-BE49-F238E27FC236}">
                <a16:creationId xmlns:a16="http://schemas.microsoft.com/office/drawing/2014/main" id="{65FECFDA-A7D2-BD47-A4F0-452D78E3285E}"/>
              </a:ext>
            </a:extLst>
          </p:cNvPr>
          <p:cNvPicPr>
            <a:picLocks noChangeAspect="1"/>
          </p:cNvPicPr>
          <p:nvPr/>
        </p:nvPicPr>
        <p:blipFill>
          <a:blip r:embed="rId4"/>
          <a:stretch>
            <a:fillRect/>
          </a:stretch>
        </p:blipFill>
        <p:spPr>
          <a:xfrm>
            <a:off x="4514848" y="3319846"/>
            <a:ext cx="6781800" cy="2794000"/>
          </a:xfrm>
          <a:prstGeom prst="rect">
            <a:avLst/>
          </a:prstGeom>
        </p:spPr>
      </p:pic>
      <p:sp>
        <p:nvSpPr>
          <p:cNvPr id="21" name="Rectangle 20">
            <a:extLst>
              <a:ext uri="{FF2B5EF4-FFF2-40B4-BE49-F238E27FC236}">
                <a16:creationId xmlns:a16="http://schemas.microsoft.com/office/drawing/2014/main" id="{7A7EC4F3-8DB5-7A43-897A-275AD3D3AB86}"/>
              </a:ext>
            </a:extLst>
          </p:cNvPr>
          <p:cNvSpPr/>
          <p:nvPr/>
        </p:nvSpPr>
        <p:spPr>
          <a:xfrm>
            <a:off x="4772445" y="4476905"/>
            <a:ext cx="2908515" cy="18653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a:extLst>
              <a:ext uri="{FF2B5EF4-FFF2-40B4-BE49-F238E27FC236}">
                <a16:creationId xmlns:a16="http://schemas.microsoft.com/office/drawing/2014/main" id="{69FBE73E-2A4A-CC40-9954-4B2BA49ED6B8}"/>
              </a:ext>
            </a:extLst>
          </p:cNvPr>
          <p:cNvCxnSpPr>
            <a:endCxn id="21" idx="1"/>
          </p:cNvCxnSpPr>
          <p:nvPr/>
        </p:nvCxnSpPr>
        <p:spPr>
          <a:xfrm>
            <a:off x="3962400" y="4328160"/>
            <a:ext cx="810045" cy="242013"/>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0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E7667E-DECA-9060-1378-D7A1437FF56B}"/>
              </a:ext>
            </a:extLst>
          </p:cNvPr>
          <p:cNvGrpSpPr/>
          <p:nvPr/>
        </p:nvGrpSpPr>
        <p:grpSpPr>
          <a:xfrm>
            <a:off x="4305300" y="1517456"/>
            <a:ext cx="7200899" cy="4388044"/>
            <a:chOff x="4305300" y="1517456"/>
            <a:chExt cx="7200899" cy="4388044"/>
          </a:xfrm>
        </p:grpSpPr>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11" name="Picture 10" descr="Shape, circle&#10;&#10;Description automatically generated">
              <a:extLst>
                <a:ext uri="{FF2B5EF4-FFF2-40B4-BE49-F238E27FC236}">
                  <a16:creationId xmlns:a16="http://schemas.microsoft.com/office/drawing/2014/main" id="{2F019BE7-94B1-87D6-2E54-4147A8973313}"/>
                </a:ext>
              </a:extLst>
            </p:cNvPr>
            <p:cNvPicPr>
              <a:picLocks noChangeAspect="1"/>
            </p:cNvPicPr>
            <p:nvPr/>
          </p:nvPicPr>
          <p:blipFill>
            <a:blip r:embed="rId4"/>
            <a:stretch>
              <a:fillRect/>
            </a:stretch>
          </p:blipFill>
          <p:spPr>
            <a:xfrm>
              <a:off x="4745923" y="3585579"/>
              <a:ext cx="1350077" cy="306090"/>
            </a:xfrm>
            <a:prstGeom prst="rect">
              <a:avLst/>
            </a:prstGeom>
          </p:spPr>
        </p:pic>
      </p:grpSp>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938719"/>
          </a:xfrm>
          <a:prstGeom prst="rect">
            <a:avLst/>
          </a:prstGeom>
          <a:noFill/>
        </p:spPr>
        <p:txBody>
          <a:bodyPr wrap="square" rtlCol="0">
            <a:spAutoFit/>
          </a:bodyPr>
          <a:lstStyle/>
          <a:p>
            <a:pPr>
              <a:spcAft>
                <a:spcPts val="300"/>
              </a:spcAft>
            </a:pPr>
            <a:r>
              <a:rPr lang="en-US" sz="1600" b="1" spc="-30">
                <a:solidFill>
                  <a:srgbClr val="009ECD"/>
                </a:solidFill>
              </a:rPr>
              <a:t>Or, Select Style and Export Result</a:t>
            </a:r>
          </a:p>
          <a:p>
            <a:pPr marL="239713" lvl="1">
              <a:spcAft>
                <a:spcPts val="300"/>
              </a:spcAft>
            </a:pPr>
            <a:r>
              <a:rPr lang="en-US" sz="1600" spc="-40">
                <a:solidFill>
                  <a:schemeClr val="bg2">
                    <a:lumMod val="50000"/>
                  </a:schemeClr>
                </a:solidFill>
              </a:rPr>
              <a:t>Scroll to bottom and choose style</a:t>
            </a:r>
          </a:p>
          <a:p>
            <a:pPr marL="239713" lvl="1">
              <a:spcAft>
                <a:spcPts val="300"/>
              </a:spcAft>
            </a:pPr>
            <a:r>
              <a:rPr lang="en-US" sz="1600" spc="-40">
                <a:solidFill>
                  <a:schemeClr val="bg2">
                    <a:lumMod val="50000"/>
                  </a:schemeClr>
                </a:solidFill>
              </a:rPr>
              <a:t>Export Document</a:t>
            </a:r>
          </a:p>
        </p:txBody>
      </p:sp>
      <p:pic>
        <p:nvPicPr>
          <p:cNvPr id="7" name="Picture 6" descr="A close up of a logo&#10;&#10;Description automatically generated">
            <a:extLst>
              <a:ext uri="{FF2B5EF4-FFF2-40B4-BE49-F238E27FC236}">
                <a16:creationId xmlns:a16="http://schemas.microsoft.com/office/drawing/2014/main" id="{8EC59C7C-D350-0E40-ADCF-7D9C99919D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0612" y="3499219"/>
            <a:ext cx="1859978" cy="336884"/>
          </a:xfrm>
          <a:prstGeom prst="rect">
            <a:avLst/>
          </a:prstGeom>
          <a:ln w="28575">
            <a:solidFill>
              <a:srgbClr val="009ECD"/>
            </a:solidFill>
          </a:ln>
        </p:spPr>
      </p:pic>
      <p:pic>
        <p:nvPicPr>
          <p:cNvPr id="15" name="Picture 14" descr="A screenshot of a cell phone&#10;&#10;Description automatically generated">
            <a:extLst>
              <a:ext uri="{FF2B5EF4-FFF2-40B4-BE49-F238E27FC236}">
                <a16:creationId xmlns:a16="http://schemas.microsoft.com/office/drawing/2014/main" id="{D525AD69-596F-A147-8EFB-028D6A9E52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05397" y="1826028"/>
            <a:ext cx="1767600" cy="475161"/>
          </a:xfrm>
          <a:prstGeom prst="rect">
            <a:avLst/>
          </a:prstGeom>
          <a:ln w="28575">
            <a:solidFill>
              <a:srgbClr val="009ECD"/>
            </a:solidFill>
          </a:ln>
        </p:spPr>
      </p:pic>
    </p:spTree>
    <p:extLst>
      <p:ext uri="{BB962C8B-B14F-4D97-AF65-F5344CB8AC3E}">
        <p14:creationId xmlns:p14="http://schemas.microsoft.com/office/powerpoint/2010/main" val="1558427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4E3E36-92AD-F34F-A33F-2246442E668C}"/>
              </a:ext>
            </a:extLst>
          </p:cNvPr>
          <p:cNvPicPr>
            <a:picLocks noChangeAspect="1"/>
          </p:cNvPicPr>
          <p:nvPr/>
        </p:nvPicPr>
        <p:blipFill>
          <a:blip r:embed="rId3"/>
          <a:stretch>
            <a:fillRect/>
          </a:stretch>
        </p:blipFill>
        <p:spPr>
          <a:xfrm>
            <a:off x="4273550" y="1499137"/>
            <a:ext cx="7264400" cy="4445000"/>
          </a:xfrm>
          <a:prstGeom prst="rect">
            <a:avLst/>
          </a:prstGeom>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a:solidFill>
                  <a:srgbClr val="009ECD"/>
                </a:solidFill>
              </a:rPr>
              <a:t>Click for MLA, APA, Chicago</a:t>
            </a:r>
          </a:p>
          <a:p>
            <a:pPr marL="239713" lvl="1">
              <a:spcAft>
                <a:spcPts val="300"/>
              </a:spcAft>
            </a:pPr>
            <a:r>
              <a:rPr lang="en-US" sz="1600" spc="-40">
                <a:solidFill>
                  <a:schemeClr val="bg2">
                    <a:lumMod val="50000"/>
                  </a:schemeClr>
                </a:solidFill>
              </a:rPr>
              <a:t>Select, copy, and paste</a:t>
            </a:r>
          </a:p>
          <a:p>
            <a:pPr marL="239713" lvl="1">
              <a:spcAft>
                <a:spcPts val="300"/>
              </a:spcAft>
            </a:pPr>
            <a:r>
              <a:rPr lang="en-US" sz="1600" spc="-40">
                <a:solidFill>
                  <a:schemeClr val="bg2">
                    <a:lumMod val="50000"/>
                  </a:schemeClr>
                </a:solidFill>
              </a:rPr>
              <a:t>Export – </a:t>
            </a:r>
            <a:r>
              <a:rPr lang="en-US" sz="1600" spc="-40" err="1">
                <a:solidFill>
                  <a:schemeClr val="bg2">
                    <a:lumMod val="50000"/>
                  </a:schemeClr>
                </a:solidFill>
              </a:rPr>
              <a:t>NoodleTools</a:t>
            </a:r>
            <a:r>
              <a:rPr lang="en-US" sz="1600" spc="-40">
                <a:solidFill>
                  <a:schemeClr val="bg2">
                    <a:lumMod val="50000"/>
                  </a:schemeClr>
                </a:solidFill>
              </a:rPr>
              <a:t>, </a:t>
            </a:r>
            <a:r>
              <a:rPr lang="en-US" sz="1600" spc="-40" err="1">
                <a:solidFill>
                  <a:schemeClr val="bg2">
                    <a:lumMod val="50000"/>
                  </a:schemeClr>
                </a:solidFill>
              </a:rPr>
              <a:t>EasyBib</a:t>
            </a:r>
            <a:r>
              <a:rPr lang="en-US" sz="1600" spc="-4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754326"/>
          </a:xfrm>
          <a:prstGeom prst="rect">
            <a:avLst/>
          </a:prstGeom>
          <a:noFill/>
        </p:spPr>
        <p:txBody>
          <a:bodyPr wrap="square" rtlCol="0">
            <a:spAutoFit/>
          </a:bodyPr>
          <a:lstStyle/>
          <a:p>
            <a:pPr>
              <a:spcAft>
                <a:spcPts val="300"/>
              </a:spcAft>
            </a:pPr>
            <a:r>
              <a:rPr lang="en-US" sz="1600" b="1" spc="-30">
                <a:solidFill>
                  <a:srgbClr val="009ECD"/>
                </a:solidFill>
              </a:rPr>
              <a:t>Or, Select Style and Export Result</a:t>
            </a:r>
          </a:p>
          <a:p>
            <a:pPr marL="239713" lvl="1">
              <a:spcAft>
                <a:spcPts val="300"/>
              </a:spcAft>
            </a:pPr>
            <a:r>
              <a:rPr lang="en-US" sz="1600" spc="-40">
                <a:solidFill>
                  <a:schemeClr val="bg2">
                    <a:lumMod val="50000"/>
                  </a:schemeClr>
                </a:solidFill>
              </a:rPr>
              <a:t>Scroll to bottom and choose style</a:t>
            </a:r>
          </a:p>
          <a:p>
            <a:pPr marL="239713" lvl="1">
              <a:spcAft>
                <a:spcPts val="300"/>
              </a:spcAft>
            </a:pPr>
            <a:r>
              <a:rPr lang="en-US" sz="1600" spc="-40">
                <a:solidFill>
                  <a:schemeClr val="bg2">
                    <a:lumMod val="50000"/>
                  </a:schemeClr>
                </a:solidFill>
              </a:rPr>
              <a:t>Export document</a:t>
            </a:r>
          </a:p>
          <a:p>
            <a:pPr marL="239713" lvl="1">
              <a:spcAft>
                <a:spcPts val="300"/>
              </a:spcAft>
            </a:pPr>
            <a:r>
              <a:rPr lang="en-US" sz="1600" spc="-40">
                <a:solidFill>
                  <a:schemeClr val="bg2">
                    <a:lumMod val="50000"/>
                  </a:schemeClr>
                </a:solidFill>
              </a:rPr>
              <a:t>View document text, highlights and notes, and selected citation</a:t>
            </a:r>
          </a:p>
          <a:p>
            <a:pPr marL="239713" lvl="1">
              <a:spcAft>
                <a:spcPts val="300"/>
              </a:spcAft>
            </a:pPr>
            <a:endParaRPr lang="en-US" spc="-40">
              <a:solidFill>
                <a:schemeClr val="bg2">
                  <a:lumMod val="50000"/>
                </a:schemeClr>
              </a:solidFill>
              <a:latin typeface="+mj-lt"/>
            </a:endParaRPr>
          </a:p>
        </p:txBody>
      </p:sp>
      <p:sp>
        <p:nvSpPr>
          <p:cNvPr id="13" name="Rectangle 12">
            <a:extLst>
              <a:ext uri="{FF2B5EF4-FFF2-40B4-BE49-F238E27FC236}">
                <a16:creationId xmlns:a16="http://schemas.microsoft.com/office/drawing/2014/main" id="{76D4F6B9-4B8A-404E-9B70-C45059C31944}"/>
              </a:ext>
            </a:extLst>
          </p:cNvPr>
          <p:cNvSpPr/>
          <p:nvPr/>
        </p:nvSpPr>
        <p:spPr>
          <a:xfrm>
            <a:off x="5609842" y="4058653"/>
            <a:ext cx="4384389" cy="85423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71B15FD9-8ACD-E441-B0EC-8A866B2375AE}"/>
              </a:ext>
            </a:extLst>
          </p:cNvPr>
          <p:cNvCxnSpPr>
            <a:cxnSpLocks/>
            <a:endCxn id="13" idx="1"/>
          </p:cNvCxnSpPr>
          <p:nvPr/>
        </p:nvCxnSpPr>
        <p:spPr>
          <a:xfrm flipV="1">
            <a:off x="4017364" y="4485768"/>
            <a:ext cx="1592478" cy="367298"/>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64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62146" y="798988"/>
            <a:ext cx="1676400" cy="3170099"/>
          </a:xfrm>
          <a:prstGeom prst="rect">
            <a:avLst/>
          </a:prstGeom>
          <a:noFill/>
        </p:spPr>
        <p:txBody>
          <a:bodyPr wrap="square" rtlCol="0">
            <a:spAutoFit/>
          </a:bodyPr>
          <a:lstStyle/>
          <a:p>
            <a:r>
              <a:rPr lang="en-US" sz="20000" b="1">
                <a:solidFill>
                  <a:schemeClr val="bg1"/>
                </a:solidFill>
                <a:latin typeface="Arial" panose="020B0604020202020204" pitchFamily="34" charset="0"/>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algn="r"/>
            <a:r>
              <a:rPr lang="en-US" sz="10000" b="1">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a:t>CONTACT THE LIBRARY!</a:t>
            </a:r>
          </a:p>
          <a:p>
            <a:pPr algn="ctr"/>
            <a:endParaRPr lang="en-US" sz="2000"/>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a:t>SHARE WITH STUDENTS</a:t>
            </a:r>
          </a:p>
          <a:p>
            <a:pPr algn="ctr"/>
            <a:endParaRPr lang="en-US">
              <a:solidFill>
                <a:schemeClr val="bg1"/>
              </a:solidFill>
            </a:endParaRPr>
          </a:p>
        </p:txBody>
      </p:sp>
      <p:sp>
        <p:nvSpPr>
          <p:cNvPr id="7" name="Rectangle 6"/>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EXPLORE </a:t>
            </a:r>
            <a:r>
              <a:rPr lang="en-US" b="1" i="1" dirty="0"/>
              <a:t>Gale In Context: World History </a:t>
            </a:r>
            <a:endParaRPr lang="en-US" b="1" dirty="0"/>
          </a:p>
        </p:txBody>
      </p:sp>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2503728-0122-3E91-841C-3A685B59F077}"/>
              </a:ext>
            </a:extLst>
          </p:cNvPr>
          <p:cNvPicPr>
            <a:picLocks noChangeAspect="1"/>
          </p:cNvPicPr>
          <p:nvPr/>
        </p:nvPicPr>
        <p:blipFill>
          <a:blip r:embed="rId9"/>
          <a:stretch>
            <a:fillRect/>
          </a:stretch>
        </p:blipFill>
        <p:spPr>
          <a:xfrm>
            <a:off x="987253" y="2405886"/>
            <a:ext cx="2160695" cy="1230048"/>
          </a:xfrm>
          <a:prstGeom prst="rect">
            <a:avLst/>
          </a:prstGeom>
        </p:spPr>
      </p:pic>
    </p:spTree>
    <p:extLst>
      <p:ext uri="{BB962C8B-B14F-4D97-AF65-F5344CB8AC3E}">
        <p14:creationId xmlns:p14="http://schemas.microsoft.com/office/powerpoint/2010/main" val="3051295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0F8F4A-761B-00AE-BA54-BB698040C2E8}"/>
              </a:ext>
            </a:extLst>
          </p:cNvPr>
          <p:cNvSpPr>
            <a:spLocks noGrp="1"/>
          </p:cNvSpPr>
          <p:nvPr>
            <p:ph type="sldNum" sz="quarter" idx="19"/>
          </p:nvPr>
        </p:nvSpPr>
        <p:spPr/>
        <p:txBody>
          <a:bodyPr/>
          <a:lstStyle/>
          <a:p>
            <a:fld id="{282A3021-2E9D-4A45-A228-088E67FB350E}" type="slidenum">
              <a:rPr lang="en-US" smtClean="0"/>
              <a:pPr/>
              <a:t>66</a:t>
            </a:fld>
            <a:endParaRPr lang="en-US"/>
          </a:p>
        </p:txBody>
      </p:sp>
      <p:sp>
        <p:nvSpPr>
          <p:cNvPr id="5" name="Title 4">
            <a:extLst>
              <a:ext uri="{FF2B5EF4-FFF2-40B4-BE49-F238E27FC236}">
                <a16:creationId xmlns:a16="http://schemas.microsoft.com/office/drawing/2014/main" id="{3FB7C642-A4CC-1308-5D89-62AF3FBF6102}"/>
              </a:ext>
            </a:extLst>
          </p:cNvPr>
          <p:cNvSpPr>
            <a:spLocks noGrp="1"/>
          </p:cNvSpPr>
          <p:nvPr>
            <p:ph type="title"/>
          </p:nvPr>
        </p:nvSpPr>
        <p:spPr/>
        <p:txBody>
          <a:bodyPr/>
          <a:lstStyle/>
          <a:p>
            <a:r>
              <a:rPr lang="en-US">
                <a:latin typeface="+mn-lt"/>
              </a:rPr>
              <a:t>CONNECT FOR MORE IDEAS</a:t>
            </a:r>
          </a:p>
        </p:txBody>
      </p:sp>
      <p:pic>
        <p:nvPicPr>
          <p:cNvPr id="6" name="Graphic 5" descr="Head with gears">
            <a:extLst>
              <a:ext uri="{FF2B5EF4-FFF2-40B4-BE49-F238E27FC236}">
                <a16:creationId xmlns:a16="http://schemas.microsoft.com/office/drawing/2014/main" id="{25A44212-2637-9635-E0FE-EDBA5CACF4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598" y="1956284"/>
            <a:ext cx="1987807" cy="1987807"/>
          </a:xfrm>
          <a:prstGeom prst="rect">
            <a:avLst/>
          </a:prstGeom>
        </p:spPr>
      </p:pic>
      <p:sp>
        <p:nvSpPr>
          <p:cNvPr id="7" name="TextBox 6">
            <a:extLst>
              <a:ext uri="{FF2B5EF4-FFF2-40B4-BE49-F238E27FC236}">
                <a16:creationId xmlns:a16="http://schemas.microsoft.com/office/drawing/2014/main" id="{6A78D4FA-6EE2-2F9F-D34D-DA2D1165648F}"/>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a:solidFill>
                  <a:schemeClr val="accent2"/>
                </a:solidFill>
                <a:latin typeface="+mn-lt"/>
              </a:rPr>
              <a:t>ENTER LIBRARIAN NAME</a:t>
            </a:r>
          </a:p>
          <a:p>
            <a:pPr marL="111125" lvl="0" algn="ctr">
              <a:spcBef>
                <a:spcPts val="600"/>
              </a:spcBef>
              <a:spcAft>
                <a:spcPts val="600"/>
              </a:spcAft>
              <a:buClr>
                <a:srgbClr val="FFFFFF"/>
              </a:buClr>
              <a:defRPr/>
            </a:pPr>
            <a:r>
              <a:rPr lang="en-US" sz="1600" b="1">
                <a:solidFill>
                  <a:schemeClr val="accent2"/>
                </a:solidFill>
                <a:latin typeface="+mn-lt"/>
              </a:rPr>
              <a:t> </a:t>
            </a:r>
            <a:r>
              <a:rPr lang="en-US" sz="1400" err="1">
                <a:solidFill>
                  <a:schemeClr val="accent2"/>
                </a:solidFill>
                <a:latin typeface="+mn-lt"/>
              </a:rPr>
              <a:t>emailaddress@school.edu</a:t>
            </a:r>
            <a:endParaRPr lang="en-US" sz="1400">
              <a:solidFill>
                <a:schemeClr val="accent2"/>
              </a:solidFill>
              <a:latin typeface="+mn-lt"/>
            </a:endParaRPr>
          </a:p>
        </p:txBody>
      </p:sp>
      <p:cxnSp>
        <p:nvCxnSpPr>
          <p:cNvPr id="8" name="Straight Connector 7">
            <a:extLst>
              <a:ext uri="{FF2B5EF4-FFF2-40B4-BE49-F238E27FC236}">
                <a16:creationId xmlns:a16="http://schemas.microsoft.com/office/drawing/2014/main" id="{B174EF4B-41E7-D41E-238A-D6FAB4762273}"/>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descr="Internet">
            <a:extLst>
              <a:ext uri="{FF2B5EF4-FFF2-40B4-BE49-F238E27FC236}">
                <a16:creationId xmlns:a16="http://schemas.microsoft.com/office/drawing/2014/main" id="{60EC9CB8-1D26-12A4-1755-651CF6D4EA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9242" y="1610903"/>
            <a:ext cx="2557557" cy="2557557"/>
          </a:xfrm>
          <a:prstGeom prst="rect">
            <a:avLst/>
          </a:prstGeom>
        </p:spPr>
      </p:pic>
      <p:sp>
        <p:nvSpPr>
          <p:cNvPr id="10" name="TextBox 9">
            <a:extLst>
              <a:ext uri="{FF2B5EF4-FFF2-40B4-BE49-F238E27FC236}">
                <a16:creationId xmlns:a16="http://schemas.microsoft.com/office/drawing/2014/main" id="{71DB037D-9FC3-5899-AD47-39ACB788AAA1}"/>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a:solidFill>
                  <a:schemeClr val="accent2"/>
                </a:solidFill>
                <a:latin typeface="+mn-lt"/>
              </a:rPr>
              <a:t>LIBRARY WEBSITE</a:t>
            </a:r>
          </a:p>
          <a:p>
            <a:pPr marL="234950" lvl="0" algn="ctr">
              <a:spcBef>
                <a:spcPts val="600"/>
              </a:spcBef>
              <a:spcAft>
                <a:spcPts val="600"/>
              </a:spcAft>
              <a:buClr>
                <a:srgbClr val="FFFFFF"/>
              </a:buClr>
              <a:defRPr/>
            </a:pPr>
            <a:r>
              <a:rPr lang="en-US" sz="1400" err="1">
                <a:solidFill>
                  <a:schemeClr val="accent2"/>
                </a:solidFill>
                <a:latin typeface="+mn-lt"/>
              </a:rPr>
              <a:t>www.librarysite.edu</a:t>
            </a:r>
            <a:endParaRPr lang="en-US" sz="1400">
              <a:solidFill>
                <a:schemeClr val="accent2"/>
              </a:solidFill>
              <a:latin typeface="+mn-lt"/>
            </a:endParaRPr>
          </a:p>
        </p:txBody>
      </p:sp>
      <p:cxnSp>
        <p:nvCxnSpPr>
          <p:cNvPr id="11" name="Straight Connector 10">
            <a:extLst>
              <a:ext uri="{FF2B5EF4-FFF2-40B4-BE49-F238E27FC236}">
                <a16:creationId xmlns:a16="http://schemas.microsoft.com/office/drawing/2014/main" id="{1F76D5AB-7547-60FB-28B3-E5CA5DDCCC4A}"/>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9600BF5-2C34-AFCA-27DD-87367D265B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3" name="TextBox 12">
            <a:extLst>
              <a:ext uri="{FF2B5EF4-FFF2-40B4-BE49-F238E27FC236}">
                <a16:creationId xmlns:a16="http://schemas.microsoft.com/office/drawing/2014/main" id="{10783139-D6F5-6553-62A1-6334603F9A29}"/>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a:solidFill>
                  <a:schemeClr val="accent2"/>
                </a:solidFill>
                <a:latin typeface="+mn-lt"/>
              </a:rPr>
              <a:t>SUPPORT.GALE.COM/TRAINING</a:t>
            </a:r>
          </a:p>
          <a:p>
            <a:pPr marL="234950" algn="ctr">
              <a:spcBef>
                <a:spcPts val="600"/>
              </a:spcBef>
              <a:spcAft>
                <a:spcPts val="600"/>
              </a:spcAft>
              <a:buClr>
                <a:srgbClr val="FFFFFF"/>
              </a:buClr>
              <a:defRPr/>
            </a:pPr>
            <a:r>
              <a:rPr lang="en-US" sz="1400">
                <a:solidFill>
                  <a:srgbClr val="002060"/>
                </a:solidFill>
                <a:latin typeface="+mn-lt"/>
              </a:rPr>
              <a:t>Lesson plans, tutorials, scavenger hunts, and more</a:t>
            </a:r>
            <a:endParaRPr lang="en-US" sz="1400">
              <a:solidFill>
                <a:schemeClr val="accent2"/>
              </a:solidFill>
              <a:latin typeface="+mn-lt"/>
            </a:endParaRPr>
          </a:p>
        </p:txBody>
      </p:sp>
    </p:spTree>
    <p:extLst>
      <p:ext uri="{BB962C8B-B14F-4D97-AF65-F5344CB8AC3E}">
        <p14:creationId xmlns:p14="http://schemas.microsoft.com/office/powerpoint/2010/main" val="381972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When creating or editing a material, select the </a:t>
            </a:r>
            <a:r>
              <a:rPr lang="en-US" sz="1600" b="1" spc="-50">
                <a:solidFill>
                  <a:srgbClr val="E7E6E6">
                    <a:lumMod val="25000"/>
                  </a:srgbClr>
                </a:solidFill>
                <a:latin typeface="Arial"/>
              </a:rPr>
              <a:t>Insert Content </a:t>
            </a:r>
            <a:r>
              <a:rPr lang="en-US" sz="1600" spc="-50">
                <a:solidFill>
                  <a:srgbClr val="E7E6E6">
                    <a:lumMod val="25000"/>
                  </a:srgbClr>
                </a:solidFill>
                <a:latin typeface="Arial"/>
              </a:rPr>
              <a:t>drop down in the </a:t>
            </a:r>
            <a:r>
              <a:rPr lang="en-US" sz="1600" b="1" spc="-50">
                <a:solidFill>
                  <a:srgbClr val="E7E6E6">
                    <a:lumMod val="25000"/>
                  </a:srgbClr>
                </a:solidFill>
                <a:latin typeface="Arial"/>
              </a:rPr>
              <a:t>Description</a:t>
            </a:r>
            <a:r>
              <a:rPr lang="en-US" sz="1600" spc="-50">
                <a:solidFill>
                  <a:srgbClr val="E7E6E6">
                    <a:lumMod val="25000"/>
                  </a:srgbClr>
                </a:solidFill>
                <a:latin typeface="Arial"/>
              </a:rPr>
              <a:t> section and choose your resource.</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59C65F12-7413-BB6F-C572-CFE5CB6AE157}"/>
              </a:ext>
            </a:extLst>
          </p:cNvPr>
          <p:cNvPicPr>
            <a:picLocks noChangeAspect="1"/>
          </p:cNvPicPr>
          <p:nvPr/>
        </p:nvPicPr>
        <p:blipFill rotWithShape="1">
          <a:blip r:embed="rId4"/>
          <a:srcRect r="825"/>
          <a:stretch/>
        </p:blipFill>
        <p:spPr>
          <a:xfrm>
            <a:off x="5640621" y="1092200"/>
            <a:ext cx="5911300" cy="4673600"/>
          </a:xfrm>
          <a:prstGeom prst="rect">
            <a:avLst/>
          </a:prstGeom>
          <a:ln w="28575">
            <a:solidFill>
              <a:schemeClr val="bg2"/>
            </a:solidFill>
          </a:ln>
        </p:spPr>
      </p:pic>
    </p:spTree>
    <p:extLst>
      <p:ext uri="{BB962C8B-B14F-4D97-AF65-F5344CB8AC3E}">
        <p14:creationId xmlns:p14="http://schemas.microsoft.com/office/powerpoint/2010/main" val="163114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The resource will open within Schoology. Utilize the </a:t>
            </a:r>
            <a:r>
              <a:rPr lang="en-US" sz="1600" b="1" spc="-50">
                <a:solidFill>
                  <a:srgbClr val="E7E6E6">
                    <a:lumMod val="25000"/>
                  </a:srgbClr>
                </a:solidFill>
                <a:latin typeface="Arial"/>
              </a:rPr>
              <a:t>Link to Document </a:t>
            </a:r>
            <a:r>
              <a:rPr lang="en-US" sz="1600" spc="-50">
                <a:solidFill>
                  <a:srgbClr val="E7E6E6">
                    <a:lumMod val="25000"/>
                  </a:srgbClr>
                </a:solidFill>
                <a:latin typeface="Arial"/>
              </a:rPr>
              <a:t>or </a:t>
            </a:r>
            <a:r>
              <a:rPr lang="en-US" sz="1600" b="1" spc="-50">
                <a:solidFill>
                  <a:srgbClr val="E7E6E6">
                    <a:lumMod val="25000"/>
                  </a:srgbClr>
                </a:solidFill>
                <a:latin typeface="Arial"/>
              </a:rPr>
              <a:t>Embed Document </a:t>
            </a:r>
            <a:r>
              <a:rPr lang="en-US" sz="1600" spc="-50">
                <a:solidFill>
                  <a:srgbClr val="E7E6E6">
                    <a:lumMod val="25000"/>
                  </a:srgbClr>
                </a:solidFill>
                <a:latin typeface="Arial"/>
              </a:rPr>
              <a:t>buttons to add content to your material.</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9" name="Group 8">
            <a:extLst>
              <a:ext uri="{FF2B5EF4-FFF2-40B4-BE49-F238E27FC236}">
                <a16:creationId xmlns:a16="http://schemas.microsoft.com/office/drawing/2014/main" id="{EE35FFFB-88E8-5E42-A5D6-EF014DD1F60B}"/>
              </a:ext>
            </a:extLst>
          </p:cNvPr>
          <p:cNvGrpSpPr/>
          <p:nvPr/>
        </p:nvGrpSpPr>
        <p:grpSpPr>
          <a:xfrm>
            <a:off x="5871666" y="1472756"/>
            <a:ext cx="6025694" cy="3912488"/>
            <a:chOff x="5871666" y="1492631"/>
            <a:chExt cx="6025694" cy="3912488"/>
          </a:xfrm>
        </p:grpSpPr>
        <p:pic>
          <p:nvPicPr>
            <p:cNvPr id="6" name="Picture 5">
              <a:extLst>
                <a:ext uri="{FF2B5EF4-FFF2-40B4-BE49-F238E27FC236}">
                  <a16:creationId xmlns:a16="http://schemas.microsoft.com/office/drawing/2014/main" id="{0BC1EDB7-4164-1921-5620-43B98D7FE763}"/>
                </a:ext>
              </a:extLst>
            </p:cNvPr>
            <p:cNvPicPr>
              <a:picLocks noChangeAspect="1"/>
            </p:cNvPicPr>
            <p:nvPr/>
          </p:nvPicPr>
          <p:blipFill rotWithShape="1">
            <a:blip r:embed="rId4"/>
            <a:srcRect l="1217" r="1392" b="1965"/>
            <a:stretch/>
          </p:blipFill>
          <p:spPr>
            <a:xfrm>
              <a:off x="5871666" y="1492631"/>
              <a:ext cx="6025694" cy="3912488"/>
            </a:xfrm>
            <a:prstGeom prst="rect">
              <a:avLst/>
            </a:prstGeom>
            <a:ln w="28575">
              <a:solidFill>
                <a:schemeClr val="bg2"/>
              </a:solidFill>
            </a:ln>
          </p:spPr>
        </p:pic>
        <p:sp>
          <p:nvSpPr>
            <p:cNvPr id="7" name="Rectangle 6">
              <a:extLst>
                <a:ext uri="{FF2B5EF4-FFF2-40B4-BE49-F238E27FC236}">
                  <a16:creationId xmlns:a16="http://schemas.microsoft.com/office/drawing/2014/main" id="{A7E1311B-71BD-5985-2E87-AD5C88797213}"/>
                </a:ext>
              </a:extLst>
            </p:cNvPr>
            <p:cNvSpPr/>
            <p:nvPr/>
          </p:nvSpPr>
          <p:spPr>
            <a:xfrm>
              <a:off x="7453662" y="2896613"/>
              <a:ext cx="2679358" cy="518050"/>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866C31A4-669D-73D1-51CB-F83F5859AFF1}"/>
              </a:ext>
            </a:extLst>
          </p:cNvPr>
          <p:cNvPicPr>
            <a:picLocks noChangeAspect="1"/>
          </p:cNvPicPr>
          <p:nvPr/>
        </p:nvPicPr>
        <p:blipFill>
          <a:blip r:embed="rId5"/>
          <a:stretch>
            <a:fillRect/>
          </a:stretch>
        </p:blipFill>
        <p:spPr>
          <a:xfrm>
            <a:off x="6440332" y="1854209"/>
            <a:ext cx="864236" cy="182220"/>
          </a:xfrm>
          <a:prstGeom prst="rect">
            <a:avLst/>
          </a:prstGeom>
        </p:spPr>
      </p:pic>
    </p:spTree>
    <p:extLst>
      <p:ext uri="{BB962C8B-B14F-4D97-AF65-F5344CB8AC3E}">
        <p14:creationId xmlns:p14="http://schemas.microsoft.com/office/powerpoint/2010/main" val="6320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Your integrated Gale resources will appear in the tool bar on the left.</a:t>
            </a:r>
          </a:p>
        </p:txBody>
      </p:sp>
      <p:grpSp>
        <p:nvGrpSpPr>
          <p:cNvPr id="11" name="Group 10">
            <a:extLst>
              <a:ext uri="{FF2B5EF4-FFF2-40B4-BE49-F238E27FC236}">
                <a16:creationId xmlns:a16="http://schemas.microsoft.com/office/drawing/2014/main" id="{4797CC0C-6B38-9353-9E6E-58C662A6CC78}"/>
              </a:ext>
            </a:extLst>
          </p:cNvPr>
          <p:cNvGrpSpPr/>
          <p:nvPr/>
        </p:nvGrpSpPr>
        <p:grpSpPr>
          <a:xfrm>
            <a:off x="5784820" y="1564574"/>
            <a:ext cx="6134779" cy="4765716"/>
            <a:chOff x="5784820" y="1564574"/>
            <a:chExt cx="6134779" cy="4765716"/>
          </a:xfrm>
        </p:grpSpPr>
        <p:pic>
          <p:nvPicPr>
            <p:cNvPr id="3" name="Picture 2" descr="Graphical user interface, application&#10;&#10;Description automatically generated">
              <a:extLst>
                <a:ext uri="{FF2B5EF4-FFF2-40B4-BE49-F238E27FC236}">
                  <a16:creationId xmlns:a16="http://schemas.microsoft.com/office/drawing/2014/main" id="{26D46234-AA14-DDAC-3FD0-6CBAC53CFA5B}"/>
                </a:ext>
              </a:extLst>
            </p:cNvPr>
            <p:cNvPicPr>
              <a:picLocks noChangeAspect="1"/>
            </p:cNvPicPr>
            <p:nvPr/>
          </p:nvPicPr>
          <p:blipFill>
            <a:blip r:embed="rId4"/>
            <a:stretch>
              <a:fillRect/>
            </a:stretch>
          </p:blipFill>
          <p:spPr>
            <a:xfrm>
              <a:off x="5784820" y="1564574"/>
              <a:ext cx="6134779" cy="4147456"/>
            </a:xfrm>
            <a:prstGeom prst="rect">
              <a:avLst/>
            </a:prstGeom>
            <a:ln w="28575">
              <a:solidFill>
                <a:schemeClr val="bg2"/>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6200534" y="2666973"/>
              <a:ext cx="1193763" cy="3663317"/>
            </a:xfrm>
            <a:prstGeom prst="rect">
              <a:avLst/>
            </a:prstGeom>
            <a:ln w="28575">
              <a:solidFill>
                <a:srgbClr val="009ECD"/>
              </a:solidFill>
            </a:ln>
          </p:spPr>
        </p:pic>
      </p:grpSp>
    </p:spTree>
    <p:extLst>
      <p:ext uri="{BB962C8B-B14F-4D97-AF65-F5344CB8AC3E}">
        <p14:creationId xmlns:p14="http://schemas.microsoft.com/office/powerpoint/2010/main" val="4750303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 PPT Template (3)" id="{36DAB888-8700-465D-ADC2-56BCC05EA5D3}" vid="{F6CAD7CF-7E63-4B5A-8647-45E828822D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AA64836B23042B4255729F4175D06" ma:contentTypeVersion="2" ma:contentTypeDescription="Create a new document." ma:contentTypeScope="" ma:versionID="42941360e0110ee6b6adce8f0a4336b6">
  <xsd:schema xmlns:xsd="http://www.w3.org/2001/XMLSchema" xmlns:xs="http://www.w3.org/2001/XMLSchema" xmlns:p="http://schemas.microsoft.com/office/2006/metadata/properties" xmlns:ns2="276082b3-7b2e-4bec-a8d2-36c740cd8826" targetNamespace="http://schemas.microsoft.com/office/2006/metadata/properties" ma:root="true" ma:fieldsID="7c074a47f279ebc1086c1a8ae331220b" ns2:_="">
    <xsd:import namespace="276082b3-7b2e-4bec-a8d2-36c740cd882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082b3-7b2e-4bec-a8d2-36c740cd88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pc="http://schemas.microsoft.com/office/infopath/2007/PartnerControls" xmlns:xsi="http://www.w3.org/2001/XMLSchema-instance">
  <documentManagement/>
</p:properties>
</file>

<file path=customXml/itemProps1.xml><?xml version="1.0" encoding="utf-8"?>
<ds:datastoreItem xmlns:ds="http://schemas.openxmlformats.org/officeDocument/2006/customXml" ds:itemID="{8CECC02D-1E82-4349-8FC1-2B5660E45BA3}">
  <ds:schemaRefs>
    <ds:schemaRef ds:uri="276082b3-7b2e-4bec-a8d2-36c740cd88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3.xml><?xml version="1.0" encoding="utf-8"?>
<ds:datastoreItem xmlns:ds="http://schemas.openxmlformats.org/officeDocument/2006/customXml" ds:itemID="{73CD8D0D-B28B-4D95-87BD-7D829E3115BB}">
  <ds:schemaRefs>
    <ds:schemaRef ds:uri="http://schemas.microsoft.com/office/2006/documentManagement/types"/>
    <ds:schemaRef ds:uri="http://purl.org/dc/dcmitype/"/>
    <ds:schemaRef ds:uri="http://www.w3.org/XML/1998/namespace"/>
    <ds:schemaRef ds:uri="276082b3-7b2e-4bec-a8d2-36c740cd8826"/>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Gale PPT Template (3)</Template>
  <TotalTime>145</TotalTime>
  <Words>5730</Words>
  <Application>Microsoft Office PowerPoint</Application>
  <PresentationFormat>Widescreen</PresentationFormat>
  <Paragraphs>547</Paragraphs>
  <Slides>66</Slides>
  <Notes>66</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DIN-Medium</vt:lpstr>
      <vt:lpstr>Open Sans</vt:lpstr>
      <vt:lpstr>Office Theme</vt:lpstr>
      <vt:lpstr>PowerPoint Presentation</vt:lpstr>
      <vt:lpstr>GALE IN CONTEXT: WORLD HISTORY</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SEARCH</vt:lpstr>
      <vt:lpstr>SEARCH</vt:lpstr>
      <vt:lpstr>BROWSE</vt:lpstr>
      <vt:lpstr>EXPLORE AND FILTER RESULTS</vt:lpstr>
      <vt:lpstr>EXPLORE AND FILTER RESULTS</vt:lpstr>
      <vt:lpstr>EXPLORE AND FILTER RESULTS</vt:lpstr>
      <vt:lpstr>EXPLORE CONTENT</vt:lpstr>
      <vt:lpstr>PowerPoint Presentation</vt:lpstr>
      <vt:lpstr>PowerPoint Presentation</vt:lpstr>
      <vt:lpstr>PowerPoint Presentation</vt:lpstr>
      <vt:lpstr>PowerPoint Presentation</vt:lpstr>
      <vt:lpstr>SUPPORT DEVELOPING AND ADVANCED READERS</vt:lpstr>
      <vt:lpstr>SUPPORT DEVELOPING AND ADVANCED READERS</vt:lpstr>
      <vt:lpstr>SUPPORT DEVELOPING AND ADVANCED READERS</vt:lpstr>
      <vt:lpstr>SUPPORT CURRICULUM</vt:lpstr>
      <vt:lpstr>COVER KEY TOPICS ACROSS SUBJECTS</vt:lpstr>
      <vt:lpstr>PowerPoint Presentation</vt:lpstr>
      <vt:lpstr>PowerPoint Presentation</vt:lpstr>
      <vt:lpstr>PowerPoint Presentation</vt:lpstr>
      <vt:lpstr>ENHANCE LEARNING</vt:lpstr>
      <vt:lpstr>PowerPoint Presentation</vt:lpstr>
      <vt:lpstr>SHARE CONTENT</vt:lpstr>
      <vt:lpstr>SHARE CONTENT</vt:lpstr>
      <vt:lpstr>SHARE CONTENT</vt:lpstr>
      <vt:lpstr>SHARE CONTENT</vt:lpstr>
      <vt:lpstr>SHARE CONTENT</vt:lpstr>
      <vt:lpstr>SHARE CONTENT</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CONNECT FOR MORE IDEAS</vt:lpstr>
    </vt:vector>
  </TitlesOfParts>
  <Manager/>
  <Company>Cengage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 Cynda</dc:creator>
  <cp:lastModifiedBy>Roudebush, Hannah</cp:lastModifiedBy>
  <cp:revision>169</cp:revision>
  <dcterms:created xsi:type="dcterms:W3CDTF">2022-09-26T17:24:00Z</dcterms:created>
  <dcterms:modified xsi:type="dcterms:W3CDTF">2023-10-18T18:35:55Z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0x010100373AA64836B23042B4255729F4175D06</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