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1"/>
  </p:notesMasterIdLst>
  <p:handoutMasterIdLst>
    <p:handoutMasterId r:id="rId72"/>
  </p:handoutMasterIdLst>
  <p:sldIdLst>
    <p:sldId id="279" r:id="rId5"/>
    <p:sldId id="842" r:id="rId6"/>
    <p:sldId id="839" r:id="rId7"/>
    <p:sldId id="929" r:id="rId8"/>
    <p:sldId id="930" r:id="rId9"/>
    <p:sldId id="931" r:id="rId10"/>
    <p:sldId id="932" r:id="rId11"/>
    <p:sldId id="933" r:id="rId12"/>
    <p:sldId id="934" r:id="rId13"/>
    <p:sldId id="935" r:id="rId14"/>
    <p:sldId id="936" r:id="rId15"/>
    <p:sldId id="937" r:id="rId16"/>
    <p:sldId id="844" r:id="rId17"/>
    <p:sldId id="850" r:id="rId18"/>
    <p:sldId id="871" r:id="rId19"/>
    <p:sldId id="922" r:id="rId20"/>
    <p:sldId id="872" r:id="rId21"/>
    <p:sldId id="919" r:id="rId22"/>
    <p:sldId id="920" r:id="rId23"/>
    <p:sldId id="921" r:id="rId24"/>
    <p:sldId id="861" r:id="rId25"/>
    <p:sldId id="870" r:id="rId26"/>
    <p:sldId id="905" r:id="rId27"/>
    <p:sldId id="864" r:id="rId28"/>
    <p:sldId id="867" r:id="rId29"/>
    <p:sldId id="855" r:id="rId30"/>
    <p:sldId id="858" r:id="rId31"/>
    <p:sldId id="859" r:id="rId32"/>
    <p:sldId id="835" r:id="rId33"/>
    <p:sldId id="879" r:id="rId34"/>
    <p:sldId id="848" r:id="rId35"/>
    <p:sldId id="880" r:id="rId36"/>
    <p:sldId id="881" r:id="rId37"/>
    <p:sldId id="845" r:id="rId38"/>
    <p:sldId id="882" r:id="rId39"/>
    <p:sldId id="938" r:id="rId40"/>
    <p:sldId id="888" r:id="rId41"/>
    <p:sldId id="912" r:id="rId42"/>
    <p:sldId id="939" r:id="rId43"/>
    <p:sldId id="913" r:id="rId44"/>
    <p:sldId id="891" r:id="rId45"/>
    <p:sldId id="914" r:id="rId46"/>
    <p:sldId id="940" r:id="rId47"/>
    <p:sldId id="915" r:id="rId48"/>
    <p:sldId id="918" r:id="rId49"/>
    <p:sldId id="941" r:id="rId50"/>
    <p:sldId id="942" r:id="rId51"/>
    <p:sldId id="943" r:id="rId52"/>
    <p:sldId id="944" r:id="rId53"/>
    <p:sldId id="945" r:id="rId54"/>
    <p:sldId id="946" r:id="rId55"/>
    <p:sldId id="947" r:id="rId56"/>
    <p:sldId id="896" r:id="rId57"/>
    <p:sldId id="897" r:id="rId58"/>
    <p:sldId id="898" r:id="rId59"/>
    <p:sldId id="900" r:id="rId60"/>
    <p:sldId id="901" r:id="rId61"/>
    <p:sldId id="903" r:id="rId62"/>
    <p:sldId id="902" r:id="rId63"/>
    <p:sldId id="907" r:id="rId64"/>
    <p:sldId id="908" r:id="rId65"/>
    <p:sldId id="948" r:id="rId66"/>
    <p:sldId id="911" r:id="rId67"/>
    <p:sldId id="326" r:id="rId68"/>
    <p:sldId id="321" r:id="rId69"/>
    <p:sldId id="949"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D"/>
    <a:srgbClr val="18324D"/>
    <a:srgbClr val="DC4405"/>
    <a:srgbClr val="71BEDA"/>
    <a:srgbClr val="E05529"/>
    <a:srgbClr val="FFC72C"/>
    <a:srgbClr val="F7C03B"/>
    <a:srgbClr val="84BD00"/>
    <a:srgbClr val="8F993E"/>
    <a:srgbClr val="768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A" userId="389caf7d-7f00-408e-a4e9-0c8935e7778a" providerId="ADAL" clId="{D1D78388-1454-44C8-8EB4-5E77F803C69C}"/>
    <pc:docChg chg="modSld">
      <pc:chgData name="Winters, Amber A" userId="389caf7d-7f00-408e-a4e9-0c8935e7778a" providerId="ADAL" clId="{D1D78388-1454-44C8-8EB4-5E77F803C69C}" dt="2022-11-09T18:05:29.419" v="24" actId="20577"/>
      <pc:docMkLst>
        <pc:docMk/>
      </pc:docMkLst>
      <pc:sldChg chg="modNotesTx">
        <pc:chgData name="Winters, Amber A" userId="389caf7d-7f00-408e-a4e9-0c8935e7778a" providerId="ADAL" clId="{D1D78388-1454-44C8-8EB4-5E77F803C69C}" dt="2022-11-09T18:05:29.419" v="24" actId="20577"/>
        <pc:sldMkLst>
          <pc:docMk/>
          <pc:sldMk cId="3316076401" sldId="9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11/9/2022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to introduce yourself and the presentation for </a:t>
            </a:r>
            <a:r>
              <a:rPr lang="en-US" i="0"/>
              <a:t>Gale In Context: U.S. History</a:t>
            </a:r>
            <a:r>
              <a:rPr lang="en-US" i="1"/>
              <a:t>, which provides </a:t>
            </a:r>
            <a:r>
              <a:rPr lang="en-US" sz="1200" b="0" i="1" kern="1200">
                <a:solidFill>
                  <a:schemeClr val="tx1"/>
                </a:solidFill>
                <a:effectLst/>
                <a:latin typeface="+mn-lt"/>
                <a:ea typeface="+mn-ea"/>
                <a:cs typeface="+mn-cs"/>
              </a:rPr>
              <a:t>information on hundreds of the most significant people, events, and topics in U.S. history from a variety of sources.</a:t>
            </a:r>
            <a:endParaRPr lang="en-US" i="1"/>
          </a:p>
          <a:p>
            <a:endParaRPr lang="en-US" i="1"/>
          </a:p>
          <a:p>
            <a:r>
              <a:rPr lang="en-US" i="1"/>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a:t>
            </a:r>
            <a:r>
              <a:rPr lang="en-US" i="0"/>
              <a:t>Gale In Context: U.S. History.</a:t>
            </a:r>
            <a:endParaRPr lang="en-US" i="1"/>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a:p>
            <a:r>
              <a:rPr lang="en-US"/>
              <a:t>Selecting the </a:t>
            </a:r>
            <a:r>
              <a:rPr lang="en-US" i="1"/>
              <a:t>Gale In Context: U.S. History</a:t>
            </a:r>
            <a:r>
              <a:rPr lang="en-US"/>
              <a:t> option will launch them straight into the resource, while keeping them in the Canvas interface. </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27538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Apps option at the top of the Details dialogue box. The drop down will have </a:t>
            </a:r>
            <a:r>
              <a:rPr lang="en-US" i="1"/>
              <a:t>Gale In Context: U.S. History </a:t>
            </a:r>
            <a:r>
              <a:rPr lang="en-US"/>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Apps option at the top of the Details dialogue box. The drop down will have </a:t>
            </a:r>
            <a:r>
              <a:rPr lang="en-US" i="1"/>
              <a:t>Gale In Context: U.S. History</a:t>
            </a:r>
            <a:r>
              <a:rPr lang="en-US"/>
              <a:t> 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13</a:t>
            </a:fld>
            <a:endParaRPr lang="en-US"/>
          </a:p>
        </p:txBody>
      </p:sp>
    </p:spTree>
    <p:extLst>
      <p:ext uri="{BB962C8B-B14F-4D97-AF65-F5344CB8AC3E}">
        <p14:creationId xmlns:p14="http://schemas.microsoft.com/office/powerpoint/2010/main" val="36419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access all the premium resources within </a:t>
            </a:r>
            <a:r>
              <a:rPr lang="en-US" i="1"/>
              <a:t>Gale In Context: U.S. History  </a:t>
            </a:r>
            <a:r>
              <a:rPr lang="en-US" i="0"/>
              <a:t>by browsing or searching for topics of interest, exploring </a:t>
            </a:r>
            <a:r>
              <a:rPr lang="en-US"/>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14</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perform a basic search, just enter key terms related to topics of interest in the search box on the homepage or at the top of every page throughout </a:t>
            </a:r>
            <a:r>
              <a:rPr lang="en-US" i="1"/>
              <a:t>Gale In Context: U.S. History </a:t>
            </a: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207545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a:t>The New </a:t>
            </a:r>
            <a:r>
              <a:rPr lang="en-US" i="0"/>
              <a:t>York </a:t>
            </a:r>
            <a:r>
              <a:rPr lang="en-US" i="1"/>
              <a:t>Times</a:t>
            </a:r>
            <a:r>
              <a:rPr lang="en-US" i="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16</a:t>
            </a:fld>
            <a:endParaRPr lang="en-US"/>
          </a:p>
        </p:txBody>
      </p:sp>
    </p:spTree>
    <p:extLst>
      <p:ext uri="{BB962C8B-B14F-4D97-AF65-F5344CB8AC3E}">
        <p14:creationId xmlns:p14="http://schemas.microsoft.com/office/powerpoint/2010/main" val="245324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searching, </a:t>
            </a:r>
            <a:r>
              <a:rPr lang="en-US" i="1"/>
              <a:t>Gale In Context: U.S. History </a:t>
            </a:r>
            <a:r>
              <a:rPr lang="en-US" i="0"/>
              <a:t>is designed to make it easy for you and your students to browse for topics of interest. Simply click the Browse Topics option in the upper right corner of the homepage and on many other pages throughout </a:t>
            </a:r>
            <a:r>
              <a:rPr lang="en-US" i="1"/>
              <a:t>Gale In Context: U.S. History </a:t>
            </a:r>
            <a:r>
              <a:rPr lang="en-US" i="0"/>
              <a:t>to access a list of all topics for which there are curated pages. If desired, you can use the drop-down menu at the top of this page to view pages based on categories of interest.</a:t>
            </a:r>
          </a:p>
          <a:p>
            <a:endParaRPr lang="en-US" i="0"/>
          </a:p>
          <a:p>
            <a:r>
              <a:rPr lang="en-US" i="0"/>
              <a:t>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Simply click the header for a content type to view all results of that format, and click the title of an individual result to view that specific article, video, etc.</a:t>
            </a:r>
          </a:p>
          <a:p>
            <a:endParaRPr lang="en-US" i="0"/>
          </a:p>
          <a:p>
            <a:r>
              <a:rPr lang="en-US" i="0"/>
              <a:t>Note that if you do not see a topic page related to something of interest, that just means that you can run a basic or advanced search within </a:t>
            </a:r>
            <a:r>
              <a:rPr lang="en-US" i="1"/>
              <a:t>Gale In Context: U.S. History  </a:t>
            </a:r>
            <a:r>
              <a:rPr lang="en-US" i="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fld id="{F3A9CC68-86F6-4C41-BB68-563FFE5D02C1}" type="slidenum">
              <a:rPr lang="en-US" smtClean="0"/>
              <a:t>17</a:t>
            </a:fld>
            <a:endParaRPr lang="en-US"/>
          </a:p>
        </p:txBody>
      </p:sp>
    </p:spTree>
    <p:extLst>
      <p:ext uri="{BB962C8B-B14F-4D97-AF65-F5344CB8AC3E}">
        <p14:creationId xmlns:p14="http://schemas.microsoft.com/office/powerpoint/2010/main" val="192034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run a search, or click a content type header on a topic page, you’ll find options to further pinpoint results of interest. At the top of the page, you can click to view results of specific types (videos, reference, primary sources, etc.) depending on what’s available for your search.</a:t>
            </a:r>
          </a:p>
          <a:p>
            <a:endParaRPr lang="en-US"/>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18</a:t>
            </a:fld>
            <a:endParaRPr lang="en-US"/>
          </a:p>
        </p:txBody>
      </p:sp>
    </p:spTree>
    <p:extLst>
      <p:ext uri="{BB962C8B-B14F-4D97-AF65-F5344CB8AC3E}">
        <p14:creationId xmlns:p14="http://schemas.microsoft.com/office/powerpoint/2010/main" val="94662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t>
            </a:r>
            <a:r>
              <a:rPr lang="en-US" b="1"/>
              <a:t>Filter Your Results </a:t>
            </a:r>
            <a:r>
              <a:rPr lang="en-US"/>
              <a:t>portion on the right-hand side of the results, you’ll find options to limit your search results further based on publication date, subjects, content level, etc. Simply click one of the filtering options, check the box next to specific filters of interest, and then click to </a:t>
            </a:r>
            <a:r>
              <a:rPr lang="en-US" b="1"/>
              <a:t>Apply</a:t>
            </a:r>
            <a:r>
              <a:rPr lang="en-US"/>
              <a:t> the filter. </a:t>
            </a:r>
          </a:p>
          <a:p>
            <a:endParaRPr lang="en-US"/>
          </a:p>
          <a:p>
            <a:r>
              <a:rPr lang="en-US"/>
              <a:t>Note that these are also great options to point out to students who are in the habit of running very broad searches. Many of these options directly align to the options available in the </a:t>
            </a:r>
            <a:r>
              <a:rPr lang="en-US" b="1"/>
              <a:t>Advanced Search</a:t>
            </a:r>
            <a:r>
              <a:rPr lang="en-US"/>
              <a:t>,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a:p>
        </p:txBody>
      </p:sp>
    </p:spTree>
    <p:extLst>
      <p:ext uri="{BB962C8B-B14F-4D97-AF65-F5344CB8AC3E}">
        <p14:creationId xmlns:p14="http://schemas.microsoft.com/office/powerpoint/2010/main" val="347530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a:t>Gale In Context U.S. History </a:t>
            </a:r>
            <a:r>
              <a:rPr lang="en-US">
                <a:highlight>
                  <a:srgbClr val="FFFF00"/>
                </a:highlight>
              </a:rPr>
              <a:t>provides </a:t>
            </a:r>
            <a:r>
              <a:rPr lang="en-US"/>
              <a:t>content </a:t>
            </a:r>
            <a:r>
              <a:rPr lang="en-US">
                <a:highlight>
                  <a:srgbClr val="FFFF00"/>
                </a:highlight>
              </a:rPr>
              <a:t>aligned with national and state curriculum standards</a:t>
            </a:r>
            <a:r>
              <a:rPr lang="en-US"/>
              <a:t> including </a:t>
            </a:r>
            <a:r>
              <a:rPr lang="en-US" b="1"/>
              <a:t>biographies, primary sources, and topic overviews of significant people, places, and events </a:t>
            </a:r>
            <a:r>
              <a:rPr lang="en-US"/>
              <a:t>allowing students to create connections to truly </a:t>
            </a:r>
            <a:r>
              <a:rPr lang="en-US" b="1">
                <a:highlight>
                  <a:srgbClr val="FFFF00"/>
                </a:highlight>
              </a:rPr>
              <a:t>put topics into larger cultural, social, and historical context</a:t>
            </a:r>
            <a:r>
              <a:rPr lang="en-US">
                <a:highlight>
                  <a:srgbClr val="FFFF00"/>
                </a:highlight>
              </a:rPr>
              <a:t>.​</a:t>
            </a:r>
          </a:p>
          <a:p>
            <a:pPr>
              <a:buFontTx/>
              <a:buNone/>
            </a:pPr>
            <a:endParaRPr lang="en-US">
              <a:highlight>
                <a:srgbClr val="FFFF00"/>
              </a:highlight>
            </a:endParaRPr>
          </a:p>
          <a:p>
            <a:pPr>
              <a:buFontTx/>
              <a:buNone/>
            </a:pPr>
            <a:r>
              <a:rPr lang="en-US"/>
              <a:t>Users will find a vast </a:t>
            </a:r>
            <a:r>
              <a:rPr lang="en-US">
                <a:highlight>
                  <a:srgbClr val="FFFF00"/>
                </a:highlight>
              </a:rPr>
              <a:t>array of resources for papers, projects, and presentations</a:t>
            </a:r>
            <a:r>
              <a:rPr lang="en-US"/>
              <a:t> that bolster the development of critical thinking, problem solving, and effective communication skills including </a:t>
            </a:r>
            <a:r>
              <a:rPr lang="en-US" b="1"/>
              <a:t>critical thinking questions, related topics, primary sources</a:t>
            </a:r>
            <a:r>
              <a:rPr lang="en-US"/>
              <a:t>, </a:t>
            </a:r>
            <a:r>
              <a:rPr lang="en-US" b="1"/>
              <a:t>case overviews</a:t>
            </a:r>
            <a:r>
              <a:rPr lang="en-US"/>
              <a:t>, and more.</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a:t>
            </a:fld>
            <a:endParaRPr lang="en-US"/>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20</a:t>
            </a:fld>
            <a:endParaRPr lang="en-US"/>
          </a:p>
        </p:txBody>
      </p:sp>
    </p:spTree>
    <p:extLst>
      <p:ext uri="{BB962C8B-B14F-4D97-AF65-F5344CB8AC3E}">
        <p14:creationId xmlns:p14="http://schemas.microsoft.com/office/powerpoint/2010/main" val="258535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a:p>
        </p:txBody>
      </p:sp>
    </p:spTree>
    <p:extLst>
      <p:ext uri="{BB962C8B-B14F-4D97-AF65-F5344CB8AC3E}">
        <p14:creationId xmlns:p14="http://schemas.microsoft.com/office/powerpoint/2010/main" val="298126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reference entries include vocabulary, main ideas, timelines, or critical thinking questions. You’ll find these in many of the Gale reference entries. They can be used to break down historical issues, develop assignments or spark discussions.</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Periodical feeds within Gale resources update multiple times per day, so you can be sure you’ll find recent coverage of trending topics from authoritative sources. These sources make great prompts, and also add a level of currency to student research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23</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multimedia content within </a:t>
            </a:r>
            <a:r>
              <a:rPr lang="en-US" i="1"/>
              <a:t>Gale In Context </a:t>
            </a:r>
            <a:r>
              <a:rPr lang="en-US" i="0"/>
              <a:t>resources support learner preferences, and can be used to enhance projects or break up instruction.</a:t>
            </a: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Case Overviews </a:t>
            </a:r>
            <a:r>
              <a:rPr lang="en-US"/>
              <a:t>include transcripts, applications for review, motions, petitions, supplements, and other official papers of the most-studied and talked-about cases in U.S. History, including many that resulted in landmark decisions. This collection serves the needs of students and researchers in American legal history, politics, society, and government.</a:t>
            </a:r>
          </a:p>
          <a:p>
            <a:endParaRPr lang="en-US"/>
          </a:p>
          <a:p>
            <a:r>
              <a:rPr lang="en-US" b="1"/>
              <a:t>Primary Sources</a:t>
            </a:r>
            <a:r>
              <a:rPr lang="en-US"/>
              <a:t> include speeches, letters, and personal accounts from key points in history. Many contain commentary or introductions to help students place these sources in context as shown in the pop-out on the right.</a:t>
            </a:r>
          </a:p>
          <a:p>
            <a:endParaRPr lang="en-US"/>
          </a:p>
          <a:p>
            <a:r>
              <a:rPr lang="en-US"/>
              <a:t>Depending on the topic of interest, you may also find topic overviews, critical essays, websites, and other results within </a:t>
            </a:r>
            <a:r>
              <a:rPr lang="en-US" i="1"/>
              <a:t>Gale In Context: U.S. History .</a:t>
            </a: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a:p>
        </p:txBody>
      </p:sp>
    </p:spTree>
    <p:extLst>
      <p:ext uri="{BB962C8B-B14F-4D97-AF65-F5344CB8AC3E}">
        <p14:creationId xmlns:p14="http://schemas.microsoft.com/office/powerpoint/2010/main" val="288901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Plus, the content is leveled,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2543719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2072853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a:p>
        </p:txBody>
      </p:sp>
    </p:spTree>
    <p:extLst>
      <p:ext uri="{BB962C8B-B14F-4D97-AF65-F5344CB8AC3E}">
        <p14:creationId xmlns:p14="http://schemas.microsoft.com/office/powerpoint/2010/main" val="492506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Gale In Context: U.S. History  </a:t>
            </a:r>
            <a:r>
              <a:rPr lang="en-US" i="0"/>
              <a:t>supports topics across the social studies curriculum</a:t>
            </a:r>
            <a:endParaRPr lang="en-US" i="1"/>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a:p>
        </p:txBody>
      </p:sp>
    </p:spTree>
    <p:extLst>
      <p:ext uri="{BB962C8B-B14F-4D97-AF65-F5344CB8AC3E}">
        <p14:creationId xmlns:p14="http://schemas.microsoft.com/office/powerpoint/2010/main" val="16044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Customize the library access URL on this slide before presenting.</a:t>
            </a:r>
          </a:p>
          <a:p>
            <a:endParaRPr lang="en-US" i="0"/>
          </a:p>
          <a:p>
            <a:r>
              <a:rPr lang="en-US" i="0"/>
              <a:t>All of the content in </a:t>
            </a:r>
            <a:r>
              <a:rPr lang="en-US" i="1"/>
              <a:t>Gale In Context: U.S. History </a:t>
            </a:r>
            <a:r>
              <a:rPr lang="en-US" i="0"/>
              <a:t>can be accessed by you and your learners 24/7 on any device, no matter where you are. Your entire class can look at the same article at once without problems, and there are no limits to the amount of content you can access. </a:t>
            </a:r>
          </a:p>
          <a:p>
            <a:endParaRPr lang="en-US" i="0"/>
          </a:p>
          <a:p>
            <a:r>
              <a:rPr lang="en-US" i="0"/>
              <a:t>Additionally, </a:t>
            </a:r>
            <a:r>
              <a:rPr lang="en-US" i="1"/>
              <a:t>Gale In Context: U.S. History </a:t>
            </a:r>
            <a:r>
              <a:rPr lang="en-US" i="0"/>
              <a:t>is an ad-free environment that provides full-text access without paywalls.</a:t>
            </a:r>
            <a:endParaRPr lang="en-US" i="1"/>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Including U.S. history, American government, and geography</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312215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of the many examples of topics covered within </a:t>
            </a:r>
            <a:r>
              <a:rPr lang="en-US" i="1"/>
              <a:t>Gale In Context: U.S. History</a:t>
            </a:r>
          </a:p>
          <a:p>
            <a:endParaRPr lang="en-US"/>
          </a:p>
          <a:p>
            <a:r>
              <a:rPr lang="en-US" i="1"/>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a:p>
        </p:txBody>
      </p:sp>
    </p:spTree>
    <p:extLst>
      <p:ext uri="{BB962C8B-B14F-4D97-AF65-F5344CB8AC3E}">
        <p14:creationId xmlns:p14="http://schemas.microsoft.com/office/powerpoint/2010/main" val="1441726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just a few of the many examples of topics covered within government in </a:t>
            </a:r>
            <a:r>
              <a:rPr lang="en-US" i="1"/>
              <a:t>Gale In Context: U.S. History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Feel free to hide slides, or feature different topic page subjects depending on the audience you present to.</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4146147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of the many examples of topics covered within social studies in </a:t>
            </a:r>
            <a:r>
              <a:rPr lang="en-US" i="1"/>
              <a:t>Gale In Context: U.S. History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Feel free to hide slides, or feature different topic page subjects depending on the audience you present to.</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930744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content within </a:t>
            </a:r>
            <a:r>
              <a:rPr lang="en-US" i="1"/>
              <a:t>Gale In Context: U.S. History </a:t>
            </a:r>
            <a:r>
              <a:rPr lang="en-US" i="0"/>
              <a:t> can not only be accessed anywhere 24/7 on any device with an internet connection with no limits to the number of students who can view the same article at the same time, but also provides helpful tools to transform the premium content found within into resources to support learning and the development of research skills.</a:t>
            </a:r>
            <a:endParaRPr lang="en-US"/>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34</a:t>
            </a:fld>
            <a:endParaRPr lang="en-US"/>
          </a:p>
        </p:txBody>
      </p:sp>
    </p:spTree>
    <p:extLst>
      <p:ext uri="{BB962C8B-B14F-4D97-AF65-F5344CB8AC3E}">
        <p14:creationId xmlns:p14="http://schemas.microsoft.com/office/powerpoint/2010/main" val="424872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previously mentioned, all of the content in the Gale resource 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36</a:t>
            </a:fld>
            <a:endParaRPr lang="en-US"/>
          </a:p>
        </p:txBody>
      </p:sp>
    </p:spTree>
    <p:extLst>
      <p:ext uri="{BB962C8B-B14F-4D97-AF65-F5344CB8AC3E}">
        <p14:creationId xmlns:p14="http://schemas.microsoft.com/office/powerpoint/2010/main" val="2022237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push content to students by clicking Get Link to create a persistent URL that you can copy and paste anywhere</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37</a:t>
            </a:fld>
            <a:endParaRPr lang="en-US"/>
          </a:p>
        </p:txBody>
      </p:sp>
    </p:spTree>
    <p:extLst>
      <p:ext uri="{BB962C8B-B14F-4D97-AF65-F5344CB8AC3E}">
        <p14:creationId xmlns:p14="http://schemas.microsoft.com/office/powerpoint/2010/main" val="3440966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a:p>
        </p:txBody>
      </p:sp>
    </p:spTree>
    <p:extLst>
      <p:ext uri="{BB962C8B-B14F-4D97-AF65-F5344CB8AC3E}">
        <p14:creationId xmlns:p14="http://schemas.microsoft.com/office/powerpoint/2010/main" val="1729167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also have the option to Share results to Google Classroom as assignments, announcements, etc. </a:t>
            </a:r>
          </a:p>
          <a:p>
            <a:endParaRPr lang="en-US"/>
          </a:p>
          <a:p>
            <a:r>
              <a:rPr lang="en-US"/>
              <a:t>Simply click the Share to Classroom button in the upper right portion of the screen. If you’re not already signed in to your Google Classroom account, you will be asked to do so.</a:t>
            </a:r>
          </a:p>
          <a:p>
            <a:endParaRPr lang="en-US"/>
          </a:p>
          <a:p>
            <a:r>
              <a:rPr lang="en-US"/>
              <a:t>From there, follow the Google prompts in the pop-up screen to decide which course you’d like to share the content to, and how.</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a:p>
        </p:txBody>
      </p:sp>
    </p:spTree>
    <p:extLst>
      <p:ext uri="{BB962C8B-B14F-4D97-AF65-F5344CB8AC3E}">
        <p14:creationId xmlns:p14="http://schemas.microsoft.com/office/powerpoint/2010/main" val="7148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U.S. History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a:p>
        </p:txBody>
      </p:sp>
    </p:spTree>
    <p:extLst>
      <p:ext uri="{BB962C8B-B14F-4D97-AF65-F5344CB8AC3E}">
        <p14:creationId xmlns:p14="http://schemas.microsoft.com/office/powerpoint/2010/main" val="74621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Both Get Link and Share to Classroom are also available on </a:t>
            </a:r>
            <a:r>
              <a:rPr lang="en-US" i="1"/>
              <a:t>Gale In Context: U.S. History  </a:t>
            </a:r>
            <a:r>
              <a:rPr lang="en-US"/>
              <a:t>topic pages. So, you could essentially share those topic pages as a full set of content supporting a specific topic you’re covering in class. Or, for example, ask students to read one reference article and one newspaper editorial on a topic page of choice so that they not only have background information to understand a topic, but can use that background knowledge to critique the validity of arguments made within their chosen editorial.</a:t>
            </a:r>
          </a:p>
          <a:p>
            <a:endParaRPr lang="en-US"/>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a:p>
        </p:txBody>
      </p:sp>
    </p:spTree>
    <p:extLst>
      <p:ext uri="{BB962C8B-B14F-4D97-AF65-F5344CB8AC3E}">
        <p14:creationId xmlns:p14="http://schemas.microsoft.com/office/powerpoint/2010/main" val="3476390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a:p>
        </p:txBody>
      </p:sp>
    </p:spTree>
    <p:extLst>
      <p:ext uri="{BB962C8B-B14F-4D97-AF65-F5344CB8AC3E}">
        <p14:creationId xmlns:p14="http://schemas.microsoft.com/office/powerpoint/2010/main" val="320009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a:p>
          <a:p>
            <a:r>
              <a:rPr lang="en-US"/>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a:p>
        </p:txBody>
      </p:sp>
    </p:spTree>
    <p:extLst>
      <p:ext uri="{BB962C8B-B14F-4D97-AF65-F5344CB8AC3E}">
        <p14:creationId xmlns:p14="http://schemas.microsoft.com/office/powerpoint/2010/main" val="140433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if your school/institution uses Google—</a:t>
            </a:r>
          </a:p>
          <a:p>
            <a:r>
              <a:rPr lang="en-US"/>
              <a:t>Gale content sent to Google Drive can be opened as a Google Doc. Content brought into Microsoft OneDrive can be opened as a Microsoft Word Online document.</a:t>
            </a:r>
          </a:p>
          <a:p>
            <a:endParaRPr lang="en-US"/>
          </a:p>
          <a:p>
            <a:r>
              <a:rPr lang="en-US"/>
              <a:t>These tools can help students stay organized when they perform research, and also provide easy options for sharing with other students, commenting, and collaborating when working on group projects or virtual discussions.  </a:t>
            </a:r>
            <a:endParaRPr lang="en-US" i="1"/>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a:p>
        </p:txBody>
      </p:sp>
    </p:spTree>
    <p:extLst>
      <p:ext uri="{BB962C8B-B14F-4D97-AF65-F5344CB8AC3E}">
        <p14:creationId xmlns:p14="http://schemas.microsoft.com/office/powerpoint/2010/main" val="373767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if your school/institution uses Microsoft OneDrive—</a:t>
            </a:r>
          </a:p>
          <a:p>
            <a:r>
              <a:rPr lang="en-US"/>
              <a:t>Gale content sent to Google Drive can be opened as a Google Doc. Content brought into Microsoft OneDrive can be opened as a Microsoft Word Online document.</a:t>
            </a:r>
          </a:p>
          <a:p>
            <a:endParaRPr lang="en-US"/>
          </a:p>
          <a:p>
            <a:r>
              <a:rPr lang="en-US"/>
              <a:t>These tools can help students stay organized when they perform research, and also provide easy options for sharing with other students, commenting, and collaborating when working on group projects or virtual discussions.  </a:t>
            </a:r>
            <a:endParaRPr lang="en-US" i="1"/>
          </a:p>
        </p:txBody>
      </p:sp>
      <p:sp>
        <p:nvSpPr>
          <p:cNvPr id="4" name="Slide Number Placeholder 3"/>
          <p:cNvSpPr>
            <a:spLocks noGrp="1"/>
          </p:cNvSpPr>
          <p:nvPr>
            <p:ph type="sldNum" sz="quarter" idx="5"/>
          </p:nvPr>
        </p:nvSpPr>
        <p:spPr/>
        <p:txBody>
          <a:bodyPr/>
          <a:lstStyle/>
          <a:p>
            <a:fld id="{F3A9CC68-86F6-4C41-BB68-563FFE5D02C1}" type="slidenum">
              <a:rPr lang="en-US" smtClean="0"/>
              <a:t>45</a:t>
            </a:fld>
            <a:endParaRPr lang="en-US"/>
          </a:p>
        </p:txBody>
      </p:sp>
    </p:spTree>
    <p:extLst>
      <p:ext uri="{BB962C8B-B14F-4D97-AF65-F5344CB8AC3E}">
        <p14:creationId xmlns:p14="http://schemas.microsoft.com/office/powerpoint/2010/main" val="3461800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can translate the platform (which include all navigation, buttons, and the search bar), or can translate the text of the entry only.</a:t>
            </a:r>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2352186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or decrease the font size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9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9295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a:p>
          <a:p>
            <a:r>
              <a:rPr lang="en-US"/>
              <a:t>To get started, you or your students can simply select text within the document as you normally would to copy or paste text (click and drag on your computer, or tap the first and last word on mobile devices).</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50</a:t>
            </a:fld>
            <a:endParaRPr lang="en-US"/>
          </a:p>
        </p:txBody>
      </p:sp>
    </p:spTree>
    <p:extLst>
      <p:ext uri="{BB962C8B-B14F-4D97-AF65-F5344CB8AC3E}">
        <p14:creationId xmlns:p14="http://schemas.microsoft.com/office/powerpoint/2010/main" val="877770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a:p>
          <a:p>
            <a:r>
              <a:rPr lang="en-US"/>
              <a:t>Choose the desired color for the highlight and add your thoughts or response to the notes field.</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51</a:t>
            </a:fld>
            <a:endParaRPr lang="en-US"/>
          </a:p>
        </p:txBody>
      </p:sp>
    </p:spTree>
    <p:extLst>
      <p:ext uri="{BB962C8B-B14F-4D97-AF65-F5344CB8AC3E}">
        <p14:creationId xmlns:p14="http://schemas.microsoft.com/office/powerpoint/2010/main" val="2199793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a:p>
          <a:p>
            <a:r>
              <a:rPr lang="en-US"/>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52</a:t>
            </a:fld>
            <a:endParaRPr lang="en-US"/>
          </a:p>
        </p:txBody>
      </p:sp>
    </p:spTree>
    <p:extLst>
      <p:ext uri="{BB962C8B-B14F-4D97-AF65-F5344CB8AC3E}">
        <p14:creationId xmlns:p14="http://schemas.microsoft.com/office/powerpoint/2010/main" val="247749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Gale resources are designed to help develop your students’ research skills, whether you are assigning a full research project, or just asking them to prepare for an in-class discussion.</a:t>
            </a:r>
          </a:p>
          <a:p>
            <a:endParaRPr lang="en-US"/>
          </a:p>
          <a:p>
            <a:r>
              <a:rPr lang="en-US"/>
              <a:t>At a basic level, topic pages within </a:t>
            </a:r>
            <a:r>
              <a:rPr lang="en-US" i="1"/>
              <a:t>Gale In Context </a:t>
            </a:r>
            <a:r>
              <a:rPr lang="en-US" i="0"/>
              <a:t>(available via the Browse Topics menu option or from the homepage) highlight potential topics for students who are having trouble picking a subject of interest. These students can even use the Topics dropdown on the Browse Topics page to focus on topics within larger areas of interest (for example, social issues).</a:t>
            </a: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53</a:t>
            </a:fld>
            <a:endParaRPr lang="en-US"/>
          </a:p>
        </p:txBody>
      </p:sp>
    </p:spTree>
    <p:extLst>
      <p:ext uri="{BB962C8B-B14F-4D97-AF65-F5344CB8AC3E}">
        <p14:creationId xmlns:p14="http://schemas.microsoft.com/office/powerpoint/2010/main" val="16200169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54</a:t>
            </a:fld>
            <a:endParaRPr lang="en-US"/>
          </a:p>
        </p:txBody>
      </p:sp>
    </p:spTree>
    <p:extLst>
      <p:ext uri="{BB962C8B-B14F-4D97-AF65-F5344CB8AC3E}">
        <p14:creationId xmlns:p14="http://schemas.microsoft.com/office/powerpoint/2010/main" val="42431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students have a topic in mind and begin searching the resource, topic finder provides a visual tool for them to better understand the divisions and connections within their larger topics in order to begin defining a more narrow, unique research direction.</a:t>
            </a:r>
          </a:p>
        </p:txBody>
      </p:sp>
      <p:sp>
        <p:nvSpPr>
          <p:cNvPr id="4" name="Slide Number Placeholder 3"/>
          <p:cNvSpPr>
            <a:spLocks noGrp="1"/>
          </p:cNvSpPr>
          <p:nvPr>
            <p:ph type="sldNum" sz="quarter" idx="5"/>
          </p:nvPr>
        </p:nvSpPr>
        <p:spPr/>
        <p:txBody>
          <a:bodyPr/>
          <a:lstStyle/>
          <a:p>
            <a:fld id="{F3A9CC68-86F6-4C41-BB68-563FFE5D02C1}" type="slidenum">
              <a:rPr lang="en-US" smtClean="0"/>
              <a:t>55</a:t>
            </a:fld>
            <a:endParaRPr lang="en-US"/>
          </a:p>
        </p:txBody>
      </p:sp>
    </p:spTree>
    <p:extLst>
      <p:ext uri="{BB962C8B-B14F-4D97-AF65-F5344CB8AC3E}">
        <p14:creationId xmlns:p14="http://schemas.microsoft.com/office/powerpoint/2010/main" val="2890494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 finder can be accessed after running a search within the Gale resource. </a:t>
            </a:r>
          </a:p>
        </p:txBody>
      </p:sp>
      <p:sp>
        <p:nvSpPr>
          <p:cNvPr id="4" name="Slide Number Placeholder 3"/>
          <p:cNvSpPr>
            <a:spLocks noGrp="1"/>
          </p:cNvSpPr>
          <p:nvPr>
            <p:ph type="sldNum" sz="quarter" idx="5"/>
          </p:nvPr>
        </p:nvSpPr>
        <p:spPr/>
        <p:txBody>
          <a:bodyPr/>
          <a:lstStyle/>
          <a:p>
            <a:fld id="{F3A9CC68-86F6-4C41-BB68-563FFE5D02C1}" type="slidenum">
              <a:rPr lang="en-US" smtClean="0"/>
              <a:t>56</a:t>
            </a:fld>
            <a:endParaRPr lang="en-US"/>
          </a:p>
        </p:txBody>
      </p:sp>
    </p:spTree>
    <p:extLst>
      <p:ext uri="{BB962C8B-B14F-4D97-AF65-F5344CB8AC3E}">
        <p14:creationId xmlns:p14="http://schemas.microsoft.com/office/powerpoint/2010/main" val="4054272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fld id="{F3A9CC68-86F6-4C41-BB68-563FFE5D02C1}" type="slidenum">
              <a:rPr lang="en-US" smtClean="0"/>
              <a:t>57</a:t>
            </a:fld>
            <a:endParaRPr lang="en-US"/>
          </a:p>
        </p:txBody>
      </p:sp>
    </p:spTree>
    <p:extLst>
      <p:ext uri="{BB962C8B-B14F-4D97-AF65-F5344CB8AC3E}">
        <p14:creationId xmlns:p14="http://schemas.microsoft.com/office/powerpoint/2010/main" val="1280902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or your students can then interact with either a tile (shown in this screenshot) or wheel visualization that maps out and breaks down major themes within the larger topic. Click to interact with the tiles or wheels</a:t>
            </a:r>
          </a:p>
        </p:txBody>
      </p:sp>
      <p:sp>
        <p:nvSpPr>
          <p:cNvPr id="4" name="Slide Number Placeholder 3"/>
          <p:cNvSpPr>
            <a:spLocks noGrp="1"/>
          </p:cNvSpPr>
          <p:nvPr>
            <p:ph type="sldNum" sz="quarter" idx="5"/>
          </p:nvPr>
        </p:nvSpPr>
        <p:spPr/>
        <p:txBody>
          <a:bodyPr/>
          <a:lstStyle/>
          <a:p>
            <a:fld id="{F3A9CC68-86F6-4C41-BB68-563FFE5D02C1}" type="slidenum">
              <a:rPr lang="en-US" smtClean="0"/>
              <a:t>58</a:t>
            </a:fld>
            <a:endParaRPr lang="en-US"/>
          </a:p>
        </p:txBody>
      </p:sp>
    </p:spTree>
    <p:extLst>
      <p:ext uri="{BB962C8B-B14F-4D97-AF65-F5344CB8AC3E}">
        <p14:creationId xmlns:p14="http://schemas.microsoft.com/office/powerpoint/2010/main" val="2140898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fld id="{F3A9CC68-86F6-4C41-BB68-563FFE5D02C1}" type="slidenum">
              <a:rPr lang="en-US" smtClean="0"/>
              <a:t>59</a:t>
            </a:fld>
            <a:endParaRPr lang="en-US"/>
          </a:p>
        </p:txBody>
      </p:sp>
    </p:spTree>
    <p:extLst>
      <p:ext uri="{BB962C8B-B14F-4D97-AF65-F5344CB8AC3E}">
        <p14:creationId xmlns:p14="http://schemas.microsoft.com/office/powerpoint/2010/main" val="187756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a:p>
            <a:r>
              <a:rPr lang="en-US"/>
              <a:t>Selecting the </a:t>
            </a:r>
            <a:r>
              <a:rPr lang="en-US" i="1"/>
              <a:t>Gale In Context: U.S. History </a:t>
            </a:r>
            <a:r>
              <a:rPr lang="en-US"/>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a seamless Cite tool is built into every item within the Gale resource to ensure that students have support in using and citing resources responsibly.</a:t>
            </a:r>
          </a:p>
          <a:p>
            <a:endParaRPr lang="en-US"/>
          </a:p>
          <a:p>
            <a:r>
              <a:rPr lang="en-US"/>
              <a:t>Simply click Cite to provide machine-generated MLA, APA (7</a:t>
            </a:r>
            <a:r>
              <a:rPr lang="en-US" baseline="30000"/>
              <a:t>th</a:t>
            </a:r>
            <a:r>
              <a:rPr lang="en-US"/>
              <a:t> edition is now available within the tool), and/or Chicago style citations. Use the Select button to select, then copy and paste the citation into a document, or Export the citation to services like </a:t>
            </a:r>
            <a:r>
              <a:rPr lang="en-US" err="1"/>
              <a:t>EasyBib</a:t>
            </a:r>
            <a:r>
              <a:rPr lang="en-US"/>
              <a:t> and </a:t>
            </a:r>
            <a:r>
              <a:rPr lang="en-US" err="1"/>
              <a:t>NoodleTools</a:t>
            </a:r>
            <a:r>
              <a:rPr lang="en-US"/>
              <a:t>.</a:t>
            </a:r>
          </a:p>
        </p:txBody>
      </p:sp>
      <p:sp>
        <p:nvSpPr>
          <p:cNvPr id="4" name="Slide Number Placeholder 3"/>
          <p:cNvSpPr>
            <a:spLocks noGrp="1"/>
          </p:cNvSpPr>
          <p:nvPr>
            <p:ph type="sldNum" sz="quarter" idx="5"/>
          </p:nvPr>
        </p:nvSpPr>
        <p:spPr/>
        <p:txBody>
          <a:bodyPr/>
          <a:lstStyle/>
          <a:p>
            <a:fld id="{F3A9CC68-86F6-4C41-BB68-563FFE5D02C1}" type="slidenum">
              <a:rPr lang="en-US" smtClean="0"/>
              <a:t>60</a:t>
            </a:fld>
            <a:endParaRPr lang="en-US"/>
          </a:p>
        </p:txBody>
      </p:sp>
    </p:spTree>
    <p:extLst>
      <p:ext uri="{BB962C8B-B14F-4D97-AF65-F5344CB8AC3E}">
        <p14:creationId xmlns:p14="http://schemas.microsoft.com/office/powerpoint/2010/main" val="401694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61</a:t>
            </a:fld>
            <a:endParaRPr lang="en-US"/>
          </a:p>
        </p:txBody>
      </p:sp>
    </p:spTree>
    <p:extLst>
      <p:ext uri="{BB962C8B-B14F-4D97-AF65-F5344CB8AC3E}">
        <p14:creationId xmlns:p14="http://schemas.microsoft.com/office/powerpoint/2010/main" val="3532430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fld id="{F3A9CC68-86F6-4C41-BB68-563FFE5D02C1}" type="slidenum">
              <a:rPr lang="en-US" smtClean="0"/>
              <a:t>62</a:t>
            </a:fld>
            <a:endParaRPr lang="en-US"/>
          </a:p>
        </p:txBody>
      </p:sp>
    </p:spTree>
    <p:extLst>
      <p:ext uri="{BB962C8B-B14F-4D97-AF65-F5344CB8AC3E}">
        <p14:creationId xmlns:p14="http://schemas.microsoft.com/office/powerpoint/2010/main" val="3406939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will appear at the bottom of the exported document.</a:t>
            </a:r>
          </a:p>
        </p:txBody>
      </p:sp>
      <p:sp>
        <p:nvSpPr>
          <p:cNvPr id="4" name="Slide Number Placeholder 3"/>
          <p:cNvSpPr>
            <a:spLocks noGrp="1"/>
          </p:cNvSpPr>
          <p:nvPr>
            <p:ph type="sldNum" sz="quarter" idx="5"/>
          </p:nvPr>
        </p:nvSpPr>
        <p:spPr/>
        <p:txBody>
          <a:bodyPr/>
          <a:lstStyle/>
          <a:p>
            <a:fld id="{F3A9CC68-86F6-4C41-BB68-563FFE5D02C1}" type="slidenum">
              <a:rPr lang="en-US" smtClean="0"/>
              <a:t>63</a:t>
            </a:fld>
            <a:endParaRPr lang="en-US"/>
          </a:p>
        </p:txBody>
      </p:sp>
    </p:spTree>
    <p:extLst>
      <p:ext uri="{BB962C8B-B14F-4D97-AF65-F5344CB8AC3E}">
        <p14:creationId xmlns:p14="http://schemas.microsoft.com/office/powerpoint/2010/main" val="3886421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3A9CC68-86F6-4C41-BB68-563FFE5D02C1}" type="slidenum">
              <a:rPr lang="en-US" smtClean="0"/>
              <a:t>64</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65</a:t>
            </a:fld>
            <a:endParaRPr lang="en-US"/>
          </a:p>
        </p:txBody>
      </p:sp>
    </p:spTree>
    <p:extLst>
      <p:ext uri="{BB962C8B-B14F-4D97-AF65-F5344CB8AC3E}">
        <p14:creationId xmlns:p14="http://schemas.microsoft.com/office/powerpoint/2010/main" val="37531478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Customize this concluding slide with your contact and site/access information.</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66</a:t>
            </a:fld>
            <a:endParaRPr lang="en-US"/>
          </a:p>
        </p:txBody>
      </p:sp>
    </p:spTree>
    <p:extLst>
      <p:ext uri="{BB962C8B-B14F-4D97-AF65-F5344CB8AC3E}">
        <p14:creationId xmlns:p14="http://schemas.microsoft.com/office/powerpoint/2010/main" val="400989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Insert Content option at the top of the description dialogue box. The drop down will have </a:t>
            </a:r>
            <a:r>
              <a:rPr lang="en-US" i="1"/>
              <a:t>Gale In Context: U.S. History </a:t>
            </a:r>
            <a:r>
              <a:rPr lang="en-US"/>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Selecting the Insert Content option pulls forward the </a:t>
            </a:r>
            <a:r>
              <a:rPr lang="en-US" i="1"/>
              <a:t>Gale In Context: U.S. History </a:t>
            </a:r>
            <a:r>
              <a:rPr lang="en-US"/>
              <a:t>interface while continuing to keep the user within Schoology.</a:t>
            </a:r>
          </a:p>
          <a:p>
            <a:endParaRPr lang="en-US"/>
          </a:p>
          <a:p>
            <a:r>
              <a:rPr lang="en-US"/>
              <a:t>While in </a:t>
            </a:r>
            <a:r>
              <a:rPr lang="en-US" i="1"/>
              <a:t>Gale In Context: U.S. History </a:t>
            </a:r>
            <a:r>
              <a:rPr lang="en-US"/>
              <a:t>users can choose either Link to Document or Embed Document. Selecting Link to Document will enter a URL into the material that others will be able to select. Embed Document creates an </a:t>
            </a:r>
            <a:r>
              <a:rPr lang="en-US" err="1"/>
              <a:t>iframe</a:t>
            </a:r>
            <a:r>
              <a:rPr lang="en-US"/>
              <a:t> in which the native </a:t>
            </a:r>
            <a:r>
              <a:rPr lang="en-US" i="1"/>
              <a:t>Gale In Context: U.S. History </a:t>
            </a:r>
            <a:r>
              <a:rPr lang="en-US"/>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a:p>
        </p:txBody>
      </p:sp>
    </p:spTree>
    <p:extLst>
      <p:ext uri="{BB962C8B-B14F-4D97-AF65-F5344CB8AC3E}">
        <p14:creationId xmlns:p14="http://schemas.microsoft.com/office/powerpoint/2010/main" val="257656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PRESENTATION</a:t>
            </a:r>
          </a:p>
          <a:p>
            <a:pPr lvl="0"/>
            <a:r>
              <a:rPr lang="en-US"/>
              <a:t>TITLE HERE</a:t>
            </a:r>
          </a:p>
          <a:p>
            <a:pPr lvl="0"/>
            <a:r>
              <a:rPr lang="en-US"/>
              <a:t>OPEN SANS 36 BOLD</a:t>
            </a:r>
          </a:p>
        </p:txBody>
      </p:sp>
      <p:sp>
        <p:nvSpPr>
          <p:cNvPr id="9" name="Rectangle 8">
            <a:extLst>
              <a:ext uri="{FF2B5EF4-FFF2-40B4-BE49-F238E27FC236}">
                <a16:creationId xmlns:a16="http://schemas.microsoft.com/office/drawing/2014/main" id="{ABBEC3A6-0A07-5114-1F2F-9E865648C637}"/>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F9805-9C3B-9974-7754-373339D49EDC}"/>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EFE02872-D66F-FD1C-0D75-11B008DFC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B9B0E7-1983-435F-E679-1436F879B5B6}"/>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B2EC3C-2EE8-12AE-8D64-EA3D276E0AB8}"/>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117F3BD4-8BD0-027C-0151-57FA5C30E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279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696244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665" r:id="rId4"/>
    <p:sldLayoutId id="2147483666" r:id="rId5"/>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6.svg"/><Relationship Id="rId11" Type="http://schemas.openxmlformats.org/officeDocument/2006/relationships/image" Target="../media/image72.png"/><Relationship Id="rId5" Type="http://schemas.openxmlformats.org/officeDocument/2006/relationships/image" Target="../media/image55.png"/><Relationship Id="rId10" Type="http://schemas.openxmlformats.org/officeDocument/2006/relationships/image" Target="../media/image71.png"/><Relationship Id="rId4" Type="http://schemas.openxmlformats.org/officeDocument/2006/relationships/image" Target="../media/image67.sv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7.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58.sv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tiff"/><Relationship Id="rId7" Type="http://schemas.openxmlformats.org/officeDocument/2006/relationships/image" Target="../media/image82.tif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81.tiff"/><Relationship Id="rId4" Type="http://schemas.openxmlformats.org/officeDocument/2006/relationships/image" Target="../media/image80.tiff"/></Relationships>
</file>

<file path=ppt/slides/_rels/slide2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85.tiff"/><Relationship Id="rId4" Type="http://schemas.openxmlformats.org/officeDocument/2006/relationships/image" Target="../media/image84.tiff"/></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5.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99.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09.tiff"/><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tiff"/><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112.tiff"/><Relationship Id="rId3" Type="http://schemas.openxmlformats.org/officeDocument/2006/relationships/image" Target="../media/image108.png"/><Relationship Id="rId7" Type="http://schemas.openxmlformats.org/officeDocument/2006/relationships/image" Target="../media/image111.tiff"/><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tiff"/></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tiff"/></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4.tiff"/></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4.tiff"/></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14.tiff"/></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 Id="rId9"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tiff"/><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pPr>
              <a:lnSpc>
                <a:spcPct val="100000"/>
              </a:lnSpc>
              <a:spcAft>
                <a:spcPts val="600"/>
              </a:spcAft>
            </a:pPr>
            <a:r>
              <a:rPr lang="en-US" sz="3200" spc="-50">
                <a:latin typeface="+mn-lt"/>
              </a:rPr>
              <a:t>GALE IN CONTEXT: U.S. HISTORY</a:t>
            </a:r>
            <a:br>
              <a:rPr lang="en-US" sz="3200" spc="-50">
                <a:latin typeface="+mn-lt"/>
              </a:rPr>
            </a:br>
            <a:endParaRPr lang="en-US" sz="3200" spc="-50">
              <a:latin typeface="+mn-lt"/>
            </a:endParaRPr>
          </a:p>
        </p:txBody>
      </p:sp>
    </p:spTree>
    <p:extLst>
      <p:ext uri="{BB962C8B-B14F-4D97-AF65-F5344CB8AC3E}">
        <p14:creationId xmlns:p14="http://schemas.microsoft.com/office/powerpoint/2010/main" val="53871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767171"/>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3EC55645-2031-7C9D-6FB1-4B8010D688FB}"/>
              </a:ext>
            </a:extLst>
          </p:cNvPr>
          <p:cNvPicPr>
            <a:picLocks noChangeAspect="1"/>
          </p:cNvPicPr>
          <p:nvPr/>
        </p:nvPicPr>
        <p:blipFill>
          <a:blip r:embed="rId4"/>
          <a:stretch>
            <a:fillRect/>
          </a:stretch>
        </p:blipFill>
        <p:spPr>
          <a:xfrm>
            <a:off x="5444176" y="1109472"/>
            <a:ext cx="6341886" cy="4488688"/>
          </a:xfrm>
          <a:prstGeom prst="rect">
            <a:avLst/>
          </a:prstGeom>
          <a:ln w="28575">
            <a:solidFill>
              <a:schemeClr val="bg2"/>
            </a:solidFill>
          </a:ln>
        </p:spPr>
      </p:pic>
    </p:spTree>
    <p:extLst>
      <p:ext uri="{BB962C8B-B14F-4D97-AF65-F5344CB8AC3E}">
        <p14:creationId xmlns:p14="http://schemas.microsoft.com/office/powerpoint/2010/main" val="145739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496E7E59-3B79-9117-C727-0D43BC36A704}"/>
              </a:ext>
            </a:extLst>
          </p:cNvPr>
          <p:cNvPicPr>
            <a:picLocks noChangeAspect="1"/>
          </p:cNvPicPr>
          <p:nvPr/>
        </p:nvPicPr>
        <p:blipFill>
          <a:blip r:embed="rId4"/>
          <a:stretch>
            <a:fillRect/>
          </a:stretch>
        </p:blipFill>
        <p:spPr>
          <a:xfrm>
            <a:off x="5455952" y="1316982"/>
            <a:ext cx="6241816" cy="4224035"/>
          </a:xfrm>
          <a:prstGeom prst="rect">
            <a:avLst/>
          </a:prstGeom>
          <a:ln w="28575">
            <a:solidFill>
              <a:schemeClr val="bg2"/>
            </a:solidFill>
          </a:ln>
        </p:spPr>
      </p:pic>
    </p:spTree>
    <p:extLst>
      <p:ext uri="{BB962C8B-B14F-4D97-AF65-F5344CB8AC3E}">
        <p14:creationId xmlns:p14="http://schemas.microsoft.com/office/powerpoint/2010/main" val="264915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a:p>
            <a:pPr>
              <a:spcAft>
                <a:spcPts val="1200"/>
              </a:spcAft>
              <a:defRPr/>
            </a:pPr>
            <a:r>
              <a:rPr lang="en-US" sz="1600" spc="-50">
                <a:solidFill>
                  <a:srgbClr val="E7E6E6">
                    <a:lumMod val="25000"/>
                  </a:srgbClr>
                </a:solidFill>
                <a:latin typeface="Arial"/>
              </a:rPr>
              <a:t>The resource will open within Canvas. Utilize the </a:t>
            </a:r>
            <a:r>
              <a:rPr lang="en-US" sz="1600" b="1" spc="-50">
                <a:solidFill>
                  <a:srgbClr val="E7E6E6">
                    <a:lumMod val="25000"/>
                  </a:srgbClr>
                </a:solidFill>
                <a:latin typeface="Arial"/>
              </a:rPr>
              <a:t>Link to Document </a:t>
            </a:r>
            <a:r>
              <a:rPr lang="en-US" sz="1600" spc="-50">
                <a:solidFill>
                  <a:srgbClr val="E7E6E6">
                    <a:lumMod val="25000"/>
                  </a:srgbClr>
                </a:solidFill>
                <a:latin typeface="Arial"/>
              </a:rPr>
              <a:t>or </a:t>
            </a:r>
            <a:r>
              <a:rPr lang="en-US" sz="1600" b="1" spc="-50">
                <a:solidFill>
                  <a:srgbClr val="E7E6E6">
                    <a:lumMod val="25000"/>
                  </a:srgbClr>
                </a:solidFill>
                <a:latin typeface="Arial"/>
              </a:rPr>
              <a:t>Embed Document </a:t>
            </a:r>
            <a:r>
              <a:rPr lang="en-US" sz="1600" spc="-50">
                <a:solidFill>
                  <a:srgbClr val="E7E6E6">
                    <a:lumMod val="25000"/>
                  </a:srgbClr>
                </a:solidFill>
                <a:latin typeface="Arial"/>
              </a:rPr>
              <a:t>buttons to add content to your material.</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B60D2C65-131D-18A2-8177-382317A51306}"/>
              </a:ext>
            </a:extLst>
          </p:cNvPr>
          <p:cNvPicPr>
            <a:picLocks noChangeAspect="1"/>
          </p:cNvPicPr>
          <p:nvPr/>
        </p:nvPicPr>
        <p:blipFill>
          <a:blip r:embed="rId4"/>
          <a:stretch>
            <a:fillRect/>
          </a:stretch>
        </p:blipFill>
        <p:spPr>
          <a:xfrm>
            <a:off x="5612193" y="1651656"/>
            <a:ext cx="6448743" cy="3696928"/>
          </a:xfrm>
          <a:prstGeom prst="rect">
            <a:avLst/>
          </a:prstGeom>
          <a:ln w="28575">
            <a:solidFill>
              <a:schemeClr val="bg2"/>
            </a:solidFill>
          </a:ln>
        </p:spPr>
      </p:pic>
    </p:spTree>
    <p:extLst>
      <p:ext uri="{BB962C8B-B14F-4D97-AF65-F5344CB8AC3E}">
        <p14:creationId xmlns:p14="http://schemas.microsoft.com/office/powerpoint/2010/main" val="38744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1455-4DB1-764A-9713-61174A48F5CF}"/>
              </a:ext>
            </a:extLst>
          </p:cNvPr>
          <p:cNvSpPr>
            <a:spLocks noGrp="1"/>
          </p:cNvSpPr>
          <p:nvPr>
            <p:ph type="title"/>
          </p:nvPr>
        </p:nvSpPr>
        <p:spPr/>
        <p:txBody>
          <a:bodyPr/>
          <a:lstStyle/>
          <a:p>
            <a:r>
              <a:rPr lang="en-US">
                <a:latin typeface="+mn-lt"/>
              </a:rPr>
              <a:t>DISCOVER PREMIUM RESOURCES</a:t>
            </a:r>
          </a:p>
        </p:txBody>
      </p:sp>
    </p:spTree>
    <p:extLst>
      <p:ext uri="{BB962C8B-B14F-4D97-AF65-F5344CB8AC3E}">
        <p14:creationId xmlns:p14="http://schemas.microsoft.com/office/powerpoint/2010/main" val="415243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a:solidFill>
                  <a:schemeClr val="bg1"/>
                </a:solidFill>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a:solidFill>
                  <a:schemeClr val="bg1"/>
                </a:solidFill>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a:solidFill>
                  <a:schemeClr val="bg1"/>
                </a:solidFill>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Enter simple search terms</a:t>
            </a:r>
          </a:p>
        </p:txBody>
      </p:sp>
      <p:pic>
        <p:nvPicPr>
          <p:cNvPr id="17" name="Picture 16">
            <a:extLst>
              <a:ext uri="{FF2B5EF4-FFF2-40B4-BE49-F238E27FC236}">
                <a16:creationId xmlns:a16="http://schemas.microsoft.com/office/drawing/2014/main" id="{32C8DC77-C971-8548-952E-15D7434C720B}"/>
              </a:ext>
            </a:extLst>
          </p:cNvPr>
          <p:cNvPicPr>
            <a:picLocks noChangeAspect="1"/>
          </p:cNvPicPr>
          <p:nvPr/>
        </p:nvPicPr>
        <p:blipFill>
          <a:blip r:embed="rId3"/>
          <a:srcRect/>
          <a:stretch/>
        </p:blipFill>
        <p:spPr>
          <a:xfrm>
            <a:off x="685800" y="1761419"/>
            <a:ext cx="4845872" cy="2349205"/>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a:latin typeface="+mn-lt"/>
              </a:rPr>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852825" y="3080083"/>
            <a:ext cx="3370258" cy="33688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Or, customize multiple fields and limiters</a:t>
            </a:r>
          </a:p>
        </p:txBody>
      </p:sp>
      <p:pic>
        <p:nvPicPr>
          <p:cNvPr id="17" name="Picture 16">
            <a:extLst>
              <a:ext uri="{FF2B5EF4-FFF2-40B4-BE49-F238E27FC236}">
                <a16:creationId xmlns:a16="http://schemas.microsoft.com/office/drawing/2014/main" id="{32C8DC77-C971-8548-952E-15D7434C720B}"/>
              </a:ext>
            </a:extLst>
          </p:cNvPr>
          <p:cNvPicPr>
            <a:picLocks noChangeAspect="1"/>
          </p:cNvPicPr>
          <p:nvPr/>
        </p:nvPicPr>
        <p:blipFill>
          <a:blip r:embed="rId3"/>
          <a:srcRect/>
          <a:stretch/>
        </p:blipFill>
        <p:spPr>
          <a:xfrm>
            <a:off x="685800" y="1751739"/>
            <a:ext cx="4845872" cy="2349205"/>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a:extLst>
              <a:ext uri="{FF2B5EF4-FFF2-40B4-BE49-F238E27FC236}">
                <a16:creationId xmlns:a16="http://schemas.microsoft.com/office/drawing/2014/main" id="{C7B2BBC8-4DAD-B14C-9A3D-5D073742F180}"/>
              </a:ext>
            </a:extLst>
          </p:cNvPr>
          <p:cNvPicPr>
            <a:picLocks noChangeAspect="1"/>
          </p:cNvPicPr>
          <p:nvPr/>
        </p:nvPicPr>
        <p:blipFill rotWithShape="1">
          <a:blip r:embed="rId5"/>
          <a:srcRect b="20009"/>
          <a:stretch/>
        </p:blipFill>
        <p:spPr>
          <a:xfrm>
            <a:off x="7634748" y="2576768"/>
            <a:ext cx="3871452" cy="3336117"/>
          </a:xfrm>
          <a:prstGeom prst="rect">
            <a:avLst/>
          </a:prstGeom>
          <a:ln w="28575">
            <a:solidFill>
              <a:schemeClr val="bg2"/>
            </a:solidFill>
          </a:ln>
        </p:spPr>
      </p:pic>
      <p:sp>
        <p:nvSpPr>
          <p:cNvPr id="9" name="Rectangle 8">
            <a:extLst>
              <a:ext uri="{FF2B5EF4-FFF2-40B4-BE49-F238E27FC236}">
                <a16:creationId xmlns:a16="http://schemas.microsoft.com/office/drawing/2014/main" id="{994BB68F-63D1-4443-BD47-1C72807A96B3}"/>
              </a:ext>
            </a:extLst>
          </p:cNvPr>
          <p:cNvSpPr/>
          <p:nvPr/>
        </p:nvSpPr>
        <p:spPr>
          <a:xfrm>
            <a:off x="894076" y="3367111"/>
            <a:ext cx="893472" cy="1993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8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02673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BROWSE TOPICS by subject or view all</a:t>
            </a:r>
          </a:p>
        </p:txBody>
      </p:sp>
      <p:sp>
        <p:nvSpPr>
          <p:cNvPr id="6" name="Rectangle 5">
            <a:extLst>
              <a:ext uri="{FF2B5EF4-FFF2-40B4-BE49-F238E27FC236}">
                <a16:creationId xmlns:a16="http://schemas.microsoft.com/office/drawing/2014/main" id="{BBFBB921-959D-D14D-A677-E50E44133349}"/>
              </a:ext>
            </a:extLst>
          </p:cNvPr>
          <p:cNvSpPr/>
          <p:nvPr/>
        </p:nvSpPr>
        <p:spPr>
          <a:xfrm>
            <a:off x="6077712" y="102673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Connect to curated overviews and results</a:t>
            </a:r>
          </a:p>
        </p:txBody>
      </p:sp>
      <p:pic>
        <p:nvPicPr>
          <p:cNvPr id="8" name="Picture 7">
            <a:extLst>
              <a:ext uri="{FF2B5EF4-FFF2-40B4-BE49-F238E27FC236}">
                <a16:creationId xmlns:a16="http://schemas.microsoft.com/office/drawing/2014/main" id="{1E4A9CAF-181D-C149-95C2-EB3FE3FCFC29}"/>
              </a:ext>
            </a:extLst>
          </p:cNvPr>
          <p:cNvPicPr>
            <a:picLocks noChangeAspect="1"/>
          </p:cNvPicPr>
          <p:nvPr/>
        </p:nvPicPr>
        <p:blipFill>
          <a:blip r:embed="rId3"/>
          <a:srcRect/>
          <a:stretch/>
        </p:blipFill>
        <p:spPr>
          <a:xfrm>
            <a:off x="708874" y="1412497"/>
            <a:ext cx="4846320" cy="4419107"/>
          </a:xfrm>
          <a:prstGeom prst="rect">
            <a:avLst/>
          </a:prstGeom>
          <a:ln w="28575">
            <a:solidFill>
              <a:schemeClr val="bg2"/>
            </a:solidFill>
          </a:ln>
        </p:spPr>
      </p:pic>
      <p:pic>
        <p:nvPicPr>
          <p:cNvPr id="13" name="Picture 12">
            <a:extLst>
              <a:ext uri="{FF2B5EF4-FFF2-40B4-BE49-F238E27FC236}">
                <a16:creationId xmlns:a16="http://schemas.microsoft.com/office/drawing/2014/main" id="{25A80FCE-61CA-5340-AD73-32980F719F8A}"/>
              </a:ext>
            </a:extLst>
          </p:cNvPr>
          <p:cNvPicPr>
            <a:picLocks noChangeAspect="1"/>
          </p:cNvPicPr>
          <p:nvPr/>
        </p:nvPicPr>
        <p:blipFill rotWithShape="1">
          <a:blip r:embed="rId4"/>
          <a:srcRect b="4684"/>
          <a:stretch/>
        </p:blipFill>
        <p:spPr>
          <a:xfrm>
            <a:off x="6089744" y="1412495"/>
            <a:ext cx="5084064" cy="4418769"/>
          </a:xfrm>
          <a:prstGeom prst="rect">
            <a:avLst/>
          </a:prstGeom>
          <a:ln w="28575">
            <a:solidFill>
              <a:schemeClr val="bg2"/>
            </a:solidFill>
          </a:ln>
        </p:spPr>
      </p:pic>
      <p:pic>
        <p:nvPicPr>
          <p:cNvPr id="15" name="Picture 14">
            <a:extLst>
              <a:ext uri="{FF2B5EF4-FFF2-40B4-BE49-F238E27FC236}">
                <a16:creationId xmlns:a16="http://schemas.microsoft.com/office/drawing/2014/main" id="{0CA9B9EE-98D8-064B-8D5B-76AECE4DA145}"/>
              </a:ext>
            </a:extLst>
          </p:cNvPr>
          <p:cNvPicPr>
            <a:picLocks noChangeAspect="1"/>
          </p:cNvPicPr>
          <p:nvPr/>
        </p:nvPicPr>
        <p:blipFill rotWithShape="1">
          <a:blip r:embed="rId5"/>
          <a:srcRect/>
          <a:stretch/>
        </p:blipFill>
        <p:spPr>
          <a:xfrm>
            <a:off x="5856749" y="3754323"/>
            <a:ext cx="5626377" cy="828310"/>
          </a:xfrm>
          <a:prstGeom prst="rect">
            <a:avLst/>
          </a:prstGeom>
          <a:ln w="28575">
            <a:solidFill>
              <a:srgbClr val="009ECD"/>
            </a:solidFill>
          </a:ln>
        </p:spPr>
      </p:pic>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6432" y="1716358"/>
            <a:ext cx="817060" cy="520764"/>
          </a:xfrm>
          <a:prstGeom prst="rect">
            <a:avLst/>
          </a:prstGeom>
          <a:ln w="28575">
            <a:solidFill>
              <a:srgbClr val="009ECD"/>
            </a:solidFill>
          </a:ln>
        </p:spPr>
      </p:pic>
      <p:pic>
        <p:nvPicPr>
          <p:cNvPr id="3" name="Picture 2" descr="Graphical user interface, application&#10;&#10;Description automatically generated">
            <a:extLst>
              <a:ext uri="{FF2B5EF4-FFF2-40B4-BE49-F238E27FC236}">
                <a16:creationId xmlns:a16="http://schemas.microsoft.com/office/drawing/2014/main" id="{D5E8F73F-BA14-1041-9422-8A88240443F0}"/>
              </a:ext>
            </a:extLst>
          </p:cNvPr>
          <p:cNvPicPr>
            <a:picLocks noChangeAspect="1"/>
          </p:cNvPicPr>
          <p:nvPr/>
        </p:nvPicPr>
        <p:blipFill>
          <a:blip r:embed="rId7"/>
          <a:stretch>
            <a:fillRect/>
          </a:stretch>
        </p:blipFill>
        <p:spPr>
          <a:xfrm>
            <a:off x="1099471" y="2382520"/>
            <a:ext cx="2426849" cy="2362200"/>
          </a:xfrm>
          <a:prstGeom prst="rect">
            <a:avLst/>
          </a:prstGeom>
          <a:ln w="28575">
            <a:solidFill>
              <a:srgbClr val="009ECD"/>
            </a:solidFill>
          </a:ln>
        </p:spPr>
      </p:pic>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a:srcRect/>
          <a:stretch/>
        </p:blipFill>
        <p:spPr>
          <a:xfrm>
            <a:off x="4780713" y="1514475"/>
            <a:ext cx="6021474"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a:solidFill>
                    <a:schemeClr val="bg2">
                      <a:lumMod val="50000"/>
                    </a:schemeClr>
                  </a:solidFill>
                </a:rPr>
                <a:t>Click to focus on results within a format of interest</a:t>
              </a:r>
            </a:p>
          </p:txBody>
        </p:sp>
      </p:grpSp>
      <p:pic>
        <p:nvPicPr>
          <p:cNvPr id="27" name="Content Placeholder 5">
            <a:extLst>
              <a:ext uri="{FF2B5EF4-FFF2-40B4-BE49-F238E27FC236}">
                <a16:creationId xmlns:a16="http://schemas.microsoft.com/office/drawing/2014/main" id="{AC218833-8F99-B248-906D-082C5B657E88}"/>
              </a:ext>
            </a:extLst>
          </p:cNvPr>
          <p:cNvPicPr>
            <a:picLocks noChangeAspect="1"/>
          </p:cNvPicPr>
          <p:nvPr/>
        </p:nvPicPr>
        <p:blipFill rotWithShape="1">
          <a:blip r:embed="rId4"/>
          <a:srcRect/>
          <a:stretch/>
        </p:blipFill>
        <p:spPr>
          <a:xfrm>
            <a:off x="4499860" y="2518420"/>
            <a:ext cx="7006340" cy="736461"/>
          </a:xfrm>
          <a:prstGeom prst="rect">
            <a:avLst/>
          </a:prstGeom>
          <a:ln w="28575">
            <a:solidFill>
              <a:srgbClr val="009ECD"/>
            </a:solidFill>
          </a:ln>
        </p:spPr>
      </p:pic>
      <p:sp>
        <p:nvSpPr>
          <p:cNvPr id="28" name="Rectangle 27">
            <a:extLst>
              <a:ext uri="{FF2B5EF4-FFF2-40B4-BE49-F238E27FC236}">
                <a16:creationId xmlns:a16="http://schemas.microsoft.com/office/drawing/2014/main" id="{EA740BA1-4D84-7F4A-B4CE-5098C43AE9A7}"/>
              </a:ext>
            </a:extLst>
          </p:cNvPr>
          <p:cNvSpPr/>
          <p:nvPr/>
        </p:nvSpPr>
        <p:spPr>
          <a:xfrm>
            <a:off x="8555869" y="2542662"/>
            <a:ext cx="1141584" cy="248663"/>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a:srcRect/>
          <a:stretch/>
        </p:blipFill>
        <p:spPr>
          <a:xfrm>
            <a:off x="4402548" y="1537489"/>
            <a:ext cx="7425508" cy="3332423"/>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a:solidFill>
                    <a:schemeClr val="bg2">
                      <a:lumMod val="50000"/>
                    </a:schemeClr>
                  </a:solidFill>
                </a:rPr>
                <a:t>Limit by </a:t>
              </a:r>
              <a:r>
                <a:rPr lang="en-US" b="1" spc="-50">
                  <a:solidFill>
                    <a:schemeClr val="bg2">
                      <a:lumMod val="50000"/>
                    </a:schemeClr>
                  </a:solidFill>
                </a:rPr>
                <a:t>Publication Date</a:t>
              </a:r>
              <a:r>
                <a:rPr lang="en-US" spc="-50">
                  <a:solidFill>
                    <a:schemeClr val="bg2">
                      <a:lumMod val="50000"/>
                    </a:schemeClr>
                  </a:solidFill>
                </a:rPr>
                <a:t>, </a:t>
              </a:r>
              <a:r>
                <a:rPr lang="en-US" b="1" spc="-50">
                  <a:solidFill>
                    <a:schemeClr val="bg2">
                      <a:lumMod val="50000"/>
                    </a:schemeClr>
                  </a:solidFill>
                </a:rPr>
                <a:t>Subjects</a:t>
              </a:r>
              <a:r>
                <a:rPr lang="en-US" spc="-50">
                  <a:solidFill>
                    <a:schemeClr val="bg2">
                      <a:lumMod val="50000"/>
                    </a:schemeClr>
                  </a:solidFill>
                </a:rPr>
                <a:t>, </a:t>
              </a:r>
              <a:r>
                <a:rPr lang="en-US" b="1" spc="-50">
                  <a:solidFill>
                    <a:schemeClr val="bg2">
                      <a:lumMod val="50000"/>
                    </a:schemeClr>
                  </a:solidFill>
                </a:rPr>
                <a:t>Document Type</a:t>
              </a:r>
              <a:r>
                <a:rPr lang="en-US" spc="-50">
                  <a:solidFill>
                    <a:schemeClr val="bg2">
                      <a:lumMod val="50000"/>
                    </a:schemeClr>
                  </a:solidFill>
                </a:rPr>
                <a:t>, etc.</a:t>
              </a:r>
            </a:p>
          </p:txBody>
        </p:sp>
      </p:grpSp>
      <p:pic>
        <p:nvPicPr>
          <p:cNvPr id="12" name="Picture 11">
            <a:extLst>
              <a:ext uri="{FF2B5EF4-FFF2-40B4-BE49-F238E27FC236}">
                <a16:creationId xmlns:a16="http://schemas.microsoft.com/office/drawing/2014/main" id="{12A23F38-BC7D-F44D-AF45-B9C2123FA5F9}"/>
              </a:ext>
            </a:extLst>
          </p:cNvPr>
          <p:cNvPicPr>
            <a:picLocks noChangeAspect="1"/>
          </p:cNvPicPr>
          <p:nvPr/>
        </p:nvPicPr>
        <p:blipFill>
          <a:blip r:embed="rId4"/>
          <a:srcRect/>
          <a:stretch/>
        </p:blipFill>
        <p:spPr>
          <a:xfrm>
            <a:off x="9265024" y="3179580"/>
            <a:ext cx="2682282" cy="2571509"/>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401902" y="4017691"/>
            <a:ext cx="613184" cy="116357"/>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4E687A-09B4-C243-8183-D1A97FCF77B4}"/>
              </a:ext>
            </a:extLst>
          </p:cNvPr>
          <p:cNvSpPr/>
          <p:nvPr/>
        </p:nvSpPr>
        <p:spPr>
          <a:xfrm>
            <a:off x="11442032" y="4912908"/>
            <a:ext cx="363217" cy="22457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ECC6AAD-CF99-864F-A880-E33F908772F5}"/>
              </a:ext>
            </a:extLst>
          </p:cNvPr>
          <p:cNvPicPr>
            <a:picLocks/>
          </p:cNvPicPr>
          <p:nvPr/>
        </p:nvPicPr>
        <p:blipFill>
          <a:blip r:embed="rId3"/>
          <a:srcRect/>
          <a:stretch/>
        </p:blipFill>
        <p:spPr>
          <a:xfrm>
            <a:off x="4954448" y="1302326"/>
            <a:ext cx="6680694" cy="4641273"/>
          </a:xfrm>
          <a:prstGeom prst="rect">
            <a:avLst/>
          </a:prstGeom>
          <a:ln w="28575">
            <a:solidFill>
              <a:schemeClr val="bg2"/>
            </a:solidFill>
          </a:ln>
        </p:spPr>
      </p:pic>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a:latin typeface="+mn-lt"/>
              </a:rPr>
              <a:t>GALE IN CONTEXT: U.S. HISTORY</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b="1">
                  <a:solidFill>
                    <a:schemeClr val="tx1"/>
                  </a:solidFill>
                  <a:latin typeface="Arial" panose="020B0604020202020204" pitchFamily="34" charset="0"/>
                  <a:cs typeface="Arial" panose="020B0604020202020204" pitchFamily="34" charset="0"/>
                </a:rPr>
                <a:t>Google/Microsoft i</a:t>
              </a:r>
              <a:r>
                <a:rPr lang="en-US" sz="1600">
                  <a:solidFill>
                    <a:schemeClr val="tx1"/>
                  </a:solidFill>
                  <a:latin typeface="Arial" panose="020B0604020202020204" pitchFamily="34" charset="0"/>
                  <a:cs typeface="Arial" panose="020B0604020202020204" pitchFamily="34" charset="0"/>
                </a:rPr>
                <a:t>ntegration, unlimited </a:t>
              </a:r>
              <a:r>
                <a:rPr lang="en-US" sz="1600" b="1">
                  <a:solidFill>
                    <a:schemeClr val="tx1"/>
                  </a:solidFill>
                  <a:latin typeface="Arial" panose="020B0604020202020204" pitchFamily="34" charset="0"/>
                  <a:cs typeface="Arial" panose="020B0604020202020204" pitchFamily="34" charset="0"/>
                </a:rPr>
                <a:t>print/download/email</a:t>
              </a:r>
              <a:r>
                <a:rPr lang="en-US" sz="1600">
                  <a:solidFill>
                    <a:schemeClr val="tx1"/>
                  </a:solidFill>
                  <a:latin typeface="Arial" panose="020B0604020202020204" pitchFamily="34" charset="0"/>
                  <a:cs typeface="Arial" panose="020B0604020202020204" pitchFamily="34" charset="0"/>
                </a:rPr>
                <a:t>, </a:t>
              </a:r>
              <a:r>
                <a:rPr lang="en-US" sz="1600" b="1">
                  <a:solidFill>
                    <a:schemeClr val="tx1"/>
                  </a:solidFill>
                  <a:latin typeface="Arial" panose="020B0604020202020204" pitchFamily="34" charset="0"/>
                  <a:cs typeface="Arial" panose="020B0604020202020204" pitchFamily="34" charset="0"/>
                </a:rPr>
                <a:t>highlights and notes</a:t>
              </a:r>
              <a:r>
                <a:rPr lang="en-US" sz="1600">
                  <a:solidFill>
                    <a:schemeClr val="tx1"/>
                  </a:solidFill>
                  <a:latin typeface="Arial" panose="020B0604020202020204" pitchFamily="34" charset="0"/>
                  <a:cs typeface="Arial" panose="020B0604020202020204" pitchFamily="34" charset="0"/>
                </a:rPr>
                <a:t>, and more</a:t>
              </a:r>
              <a:endParaRPr lang="en-US" sz="1600" b="1">
                <a:solidFill>
                  <a:schemeClr val="tx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911763"/>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a:solidFill>
                    <a:schemeClr val="tx1"/>
                  </a:solidFill>
                </a:rPr>
                <a:t>Frequently-studied topics in </a:t>
              </a:r>
              <a:r>
                <a:rPr lang="en-US" sz="1600" b="1">
                  <a:solidFill>
                    <a:schemeClr val="tx1"/>
                  </a:solidFill>
                </a:rPr>
                <a:t>U. S.</a:t>
              </a:r>
              <a:r>
                <a:rPr lang="en-US" sz="1600">
                  <a:solidFill>
                    <a:schemeClr val="tx1"/>
                  </a:solidFill>
                </a:rPr>
                <a:t> </a:t>
              </a:r>
              <a:r>
                <a:rPr lang="en-US" sz="1600" b="1">
                  <a:solidFill>
                    <a:schemeClr val="tx1"/>
                  </a:solidFill>
                </a:rPr>
                <a:t>history </a:t>
              </a:r>
              <a:r>
                <a:rPr lang="en-US" sz="1600">
                  <a:solidFill>
                    <a:schemeClr val="tx1"/>
                  </a:solidFill>
                </a:rPr>
                <a:t>including</a:t>
              </a:r>
              <a:r>
                <a:rPr lang="en-US" sz="1600" b="1">
                  <a:solidFill>
                    <a:schemeClr val="tx1"/>
                  </a:solidFill>
                </a:rPr>
                <a:t> people, politics, social issues, and events</a:t>
              </a:r>
              <a:endParaRPr lang="en-US" sz="1600">
                <a:solidFill>
                  <a:schemeClr val="tx1"/>
                </a:solidFill>
              </a:endParaRP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a:solidFill>
                    <a:schemeClr val="tx1"/>
                  </a:solidFill>
                </a:rPr>
                <a:t>Trusted </a:t>
              </a:r>
              <a:r>
                <a:rPr lang="en-US" sz="1600" b="1">
                  <a:solidFill>
                    <a:schemeClr val="tx1"/>
                  </a:solidFill>
                </a:rPr>
                <a:t>reference</a:t>
              </a:r>
              <a:r>
                <a:rPr lang="en-US" sz="1600">
                  <a:solidFill>
                    <a:schemeClr val="tx1"/>
                  </a:solidFill>
                </a:rPr>
                <a:t>, top </a:t>
              </a:r>
              <a:r>
                <a:rPr lang="en-US" sz="1600" b="1">
                  <a:solidFill>
                    <a:schemeClr val="tx1"/>
                  </a:solidFill>
                </a:rPr>
                <a:t>periodicals</a:t>
              </a:r>
              <a:r>
                <a:rPr lang="en-US" sz="1600">
                  <a:solidFill>
                    <a:schemeClr val="tx1"/>
                  </a:solidFill>
                </a:rPr>
                <a:t>, </a:t>
              </a:r>
              <a:r>
                <a:rPr lang="en-US" sz="1600" b="1">
                  <a:solidFill>
                    <a:schemeClr val="tx1"/>
                  </a:solidFill>
                </a:rPr>
                <a:t>videos</a:t>
              </a:r>
              <a:r>
                <a:rPr lang="en-US" sz="1600">
                  <a:solidFill>
                    <a:schemeClr val="tx1"/>
                  </a:solidFill>
                </a:rPr>
                <a:t>, </a:t>
              </a:r>
              <a:r>
                <a:rPr lang="en-US" sz="1600" b="1">
                  <a:solidFill>
                    <a:schemeClr val="tx1"/>
                  </a:solidFill>
                </a:rPr>
                <a:t>images</a:t>
              </a:r>
              <a:r>
                <a:rPr lang="en-US" sz="1600">
                  <a:solidFill>
                    <a:schemeClr val="tx1"/>
                  </a:solidFill>
                </a:rPr>
                <a:t>, </a:t>
              </a:r>
              <a:r>
                <a:rPr lang="en-US" sz="1600" b="1">
                  <a:solidFill>
                    <a:schemeClr val="tx1"/>
                  </a:solidFill>
                </a:rPr>
                <a:t>audio</a:t>
              </a:r>
              <a:r>
                <a:rPr lang="en-US" sz="1600">
                  <a:solidFill>
                    <a:schemeClr val="tx1"/>
                  </a:solidFill>
                </a:rPr>
                <a:t>, </a:t>
              </a:r>
              <a:r>
                <a:rPr lang="en-US" sz="1600" b="1">
                  <a:solidFill>
                    <a:schemeClr val="tx1"/>
                  </a:solidFill>
                </a:rPr>
                <a:t>primary sources</a:t>
              </a:r>
              <a:r>
                <a:rPr lang="en-US" sz="1600">
                  <a:solidFill>
                    <a:schemeClr val="tx1"/>
                  </a:solidFill>
                </a:rPr>
                <a:t>, </a:t>
              </a:r>
              <a:r>
                <a:rPr lang="en-US" sz="1600" b="1">
                  <a:solidFill>
                    <a:schemeClr val="tx1"/>
                  </a:solidFill>
                </a:rPr>
                <a:t>biographies, overviews</a:t>
              </a:r>
              <a:endParaRPr lang="en-US" sz="1600">
                <a:solidFill>
                  <a:schemeClr val="tx1"/>
                </a:solidFill>
              </a:endParaRPr>
            </a:p>
          </p:txBody>
        </p:sp>
      </p:grpSp>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a:srcRect/>
          <a:stretch/>
        </p:blipFill>
        <p:spPr>
          <a:xfrm>
            <a:off x="4305299" y="1507487"/>
            <a:ext cx="7704739" cy="3457735"/>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a:solidFill>
                    <a:schemeClr val="bg2">
                      <a:lumMod val="50000"/>
                    </a:schemeClr>
                  </a:solidFill>
                </a:rPr>
                <a:t>Limit by </a:t>
              </a:r>
              <a:r>
                <a:rPr lang="en-US" b="1" spc="-50">
                  <a:solidFill>
                    <a:schemeClr val="bg2">
                      <a:lumMod val="50000"/>
                    </a:schemeClr>
                  </a:solidFill>
                </a:rPr>
                <a:t>Publication Date</a:t>
              </a:r>
              <a:r>
                <a:rPr lang="en-US" spc="-50">
                  <a:solidFill>
                    <a:schemeClr val="bg2">
                      <a:lumMod val="50000"/>
                    </a:schemeClr>
                  </a:solidFill>
                </a:rPr>
                <a:t>, </a:t>
              </a:r>
              <a:r>
                <a:rPr lang="en-US" b="1" spc="-50">
                  <a:solidFill>
                    <a:schemeClr val="bg2">
                      <a:lumMod val="50000"/>
                    </a:schemeClr>
                  </a:solidFill>
                </a:rPr>
                <a:t>Subjects</a:t>
              </a:r>
              <a:r>
                <a:rPr lang="en-US" spc="-50">
                  <a:solidFill>
                    <a:schemeClr val="bg2">
                      <a:lumMod val="50000"/>
                    </a:schemeClr>
                  </a:solidFill>
                </a:rPr>
                <a:t>, </a:t>
              </a:r>
              <a:r>
                <a:rPr lang="en-US" b="1" spc="-50">
                  <a:solidFill>
                    <a:schemeClr val="bg2">
                      <a:lumMod val="50000"/>
                    </a:schemeClr>
                  </a:solidFill>
                </a:rPr>
                <a:t>Document Type</a:t>
              </a:r>
              <a:r>
                <a:rPr lang="en-US" spc="-50">
                  <a:solidFill>
                    <a:schemeClr val="bg2">
                      <a:lumMod val="50000"/>
                    </a:schemeClr>
                  </a:solidFill>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a:solidFill>
                    <a:schemeClr val="bg2">
                      <a:lumMod val="50000"/>
                    </a:schemeClr>
                  </a:solidFill>
                </a:rPr>
                <a:t>Access items of interest</a:t>
              </a:r>
            </a:p>
          </p:txBody>
        </p:sp>
      </p:grpSp>
      <p:pic>
        <p:nvPicPr>
          <p:cNvPr id="5" name="Picture 4">
            <a:extLst>
              <a:ext uri="{FF2B5EF4-FFF2-40B4-BE49-F238E27FC236}">
                <a16:creationId xmlns:a16="http://schemas.microsoft.com/office/drawing/2014/main" id="{111D1585-FD60-FA46-9EB7-EB6B2DFA5B1E}"/>
              </a:ext>
            </a:extLst>
          </p:cNvPr>
          <p:cNvPicPr>
            <a:picLocks noChangeAspect="1"/>
          </p:cNvPicPr>
          <p:nvPr/>
        </p:nvPicPr>
        <p:blipFill>
          <a:blip r:embed="rId4"/>
          <a:srcRect/>
          <a:stretch/>
        </p:blipFill>
        <p:spPr>
          <a:xfrm>
            <a:off x="4437528" y="4385227"/>
            <a:ext cx="7068671" cy="1122195"/>
          </a:xfrm>
          <a:prstGeom prst="rect">
            <a:avLst/>
          </a:prstGeom>
          <a:ln w="28575">
            <a:solidFill>
              <a:srgbClr val="009ECD"/>
            </a:solidFill>
          </a:ln>
        </p:spPr>
      </p:pic>
      <p:sp>
        <p:nvSpPr>
          <p:cNvPr id="8" name="Rectangle 7">
            <a:extLst>
              <a:ext uri="{FF2B5EF4-FFF2-40B4-BE49-F238E27FC236}">
                <a16:creationId xmlns:a16="http://schemas.microsoft.com/office/drawing/2014/main" id="{000289D0-E76C-8247-A460-9729AC94E125}"/>
              </a:ext>
            </a:extLst>
          </p:cNvPr>
          <p:cNvSpPr/>
          <p:nvPr/>
        </p:nvSpPr>
        <p:spPr>
          <a:xfrm>
            <a:off x="4491317" y="4408655"/>
            <a:ext cx="1692034" cy="21352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algn="ctr"/>
            <a:r>
              <a:rPr lang="en-US" sz="2000">
                <a:solidFill>
                  <a:schemeClr val="bg2">
                    <a:lumMod val="50000"/>
                  </a:schemeClr>
                </a:solidFill>
                <a:latin typeface="Arial" panose="020B0604020202020204" pitchFamily="34" charset="0"/>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1015663"/>
          </a:xfrm>
          <a:prstGeom prst="rect">
            <a:avLst/>
          </a:prstGeom>
          <a:noFill/>
        </p:spPr>
        <p:txBody>
          <a:bodyPr wrap="square" rtlCol="0">
            <a:spAutoFit/>
          </a:bodyPr>
          <a:lstStyle/>
          <a:p>
            <a:pPr algn="ctr"/>
            <a:r>
              <a:rPr lang="en-US" sz="2000">
                <a:solidFill>
                  <a:schemeClr val="bg2">
                    <a:lumMod val="50000"/>
                  </a:schemeClr>
                </a:solidFill>
              </a:rPr>
              <a:t>NEWSPAPERS </a:t>
            </a:r>
            <a:br>
              <a:rPr lang="en-US" sz="2000">
                <a:solidFill>
                  <a:schemeClr val="bg2">
                    <a:lumMod val="50000"/>
                  </a:schemeClr>
                </a:solidFill>
              </a:rPr>
            </a:br>
            <a:r>
              <a:rPr lang="en-US" sz="2000">
                <a:solidFill>
                  <a:schemeClr val="bg2">
                    <a:lumMod val="50000"/>
                  </a:schemeClr>
                </a:solidFill>
              </a:rPr>
              <a:t>MAGAZINES JOURNALS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algn="ctr"/>
            <a:r>
              <a:rPr lang="en-US" sz="2000">
                <a:solidFill>
                  <a:schemeClr val="bg2">
                    <a:lumMod val="50000"/>
                  </a:schemeClr>
                </a:solidFill>
              </a:rPr>
              <a:t>VIDEOS AUDIO </a:t>
            </a:r>
            <a:br>
              <a:rPr lang="en-US" sz="2000">
                <a:solidFill>
                  <a:schemeClr val="bg2">
                    <a:lumMod val="50000"/>
                  </a:schemeClr>
                </a:solidFill>
              </a:rPr>
            </a:br>
            <a:r>
              <a:rPr lang="en-US" sz="2000">
                <a:solidFill>
                  <a:schemeClr val="bg2">
                    <a:lumMod val="50000"/>
                  </a:schemeClr>
                </a:solidFill>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010966" cy="1015663"/>
          </a:xfrm>
          <a:prstGeom prst="rect">
            <a:avLst/>
          </a:prstGeom>
          <a:noFill/>
        </p:spPr>
        <p:txBody>
          <a:bodyPr wrap="square" rtlCol="0">
            <a:spAutoFit/>
          </a:bodyPr>
          <a:lstStyle/>
          <a:p>
            <a:pPr algn="ctr"/>
            <a:r>
              <a:rPr lang="en-US" sz="2000">
                <a:solidFill>
                  <a:schemeClr val="bg2">
                    <a:lumMod val="50000"/>
                  </a:schemeClr>
                </a:solidFill>
              </a:rPr>
              <a:t>PRIMARY SOURCES</a:t>
            </a:r>
          </a:p>
          <a:p>
            <a:pPr algn="ctr"/>
            <a:r>
              <a:rPr lang="en-US" sz="2000">
                <a:solidFill>
                  <a:schemeClr val="bg2">
                    <a:lumMod val="50000"/>
                  </a:schemeClr>
                </a:solidFill>
              </a:rPr>
              <a:t>CASE OVERVIEWS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pic>
        <p:nvPicPr>
          <p:cNvPr id="34" name="Graphic 33" descr="Add">
            <a:extLst>
              <a:ext uri="{FF2B5EF4-FFF2-40B4-BE49-F238E27FC236}">
                <a16:creationId xmlns:a16="http://schemas.microsoft.com/office/drawing/2014/main" id="{4B671711-9A85-2C49-8DFC-08778D26B3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7853" y="2314564"/>
            <a:ext cx="914400" cy="914400"/>
          </a:xfrm>
          <a:prstGeom prst="rect">
            <a:avLst/>
          </a:prstGeom>
        </p:spPr>
      </p:pic>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a:latin typeface="+mn-lt"/>
              </a:rPr>
              <a:t>EXPLORE CONTENT</a:t>
            </a:r>
          </a:p>
        </p:txBody>
      </p:sp>
    </p:spTree>
    <p:extLst>
      <p:ext uri="{BB962C8B-B14F-4D97-AF65-F5344CB8AC3E}">
        <p14:creationId xmlns:p14="http://schemas.microsoft.com/office/powerpoint/2010/main" val="72035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a:spcAft>
                <a:spcPts val="1200"/>
              </a:spcAft>
            </a:pPr>
            <a:r>
              <a:rPr lang="en-US" sz="1600" spc="-50">
                <a:solidFill>
                  <a:schemeClr val="bg2">
                    <a:lumMod val="25000"/>
                  </a:schemeClr>
                </a:solidFill>
              </a:rPr>
              <a:t>Introduce new or complicated subjects</a:t>
            </a:r>
          </a:p>
          <a:p>
            <a:pPr>
              <a:spcAft>
                <a:spcPts val="1200"/>
              </a:spcAft>
            </a:pPr>
            <a:r>
              <a:rPr lang="en-US" sz="1600">
                <a:solidFill>
                  <a:schemeClr val="bg2">
                    <a:lumMod val="25000"/>
                  </a:schemeClr>
                </a:solidFill>
              </a:rPr>
              <a:t>Develop background knowledge</a:t>
            </a:r>
          </a:p>
          <a:p>
            <a:pPr>
              <a:spcAft>
                <a:spcPts val="1200"/>
              </a:spcAft>
            </a:pPr>
            <a:r>
              <a:rPr lang="en-US" sz="1600">
                <a:solidFill>
                  <a:schemeClr val="bg2">
                    <a:lumMod val="25000"/>
                  </a:schemeClr>
                </a:solidFill>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r>
              <a:rPr lang="en-US" sz="2600" spc="-50">
                <a:solidFill>
                  <a:schemeClr val="bg2">
                    <a:lumMod val="50000"/>
                  </a:schemeClr>
                </a:solidFill>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9086CF4-0F91-4F44-82E2-885504279425}"/>
              </a:ext>
            </a:extLst>
          </p:cNvPr>
          <p:cNvPicPr>
            <a:picLocks noChangeAspect="1"/>
          </p:cNvPicPr>
          <p:nvPr/>
        </p:nvPicPr>
        <p:blipFill rotWithShape="1">
          <a:blip r:embed="rId5"/>
          <a:srcRect/>
          <a:stretch/>
        </p:blipFill>
        <p:spPr>
          <a:xfrm>
            <a:off x="5673538" y="1093495"/>
            <a:ext cx="5832661" cy="3564089"/>
          </a:xfrm>
          <a:prstGeom prst="rect">
            <a:avLst/>
          </a:prstGeom>
          <a:ln w="28575">
            <a:solidFill>
              <a:schemeClr val="bg2"/>
            </a:solidFill>
          </a:ln>
        </p:spPr>
      </p:pic>
      <p:sp>
        <p:nvSpPr>
          <p:cNvPr id="12" name="Rectangle 11">
            <a:extLst>
              <a:ext uri="{FF2B5EF4-FFF2-40B4-BE49-F238E27FC236}">
                <a16:creationId xmlns:a16="http://schemas.microsoft.com/office/drawing/2014/main" id="{08EDCDE7-35C1-334D-93B0-3F1B51DAA970}"/>
              </a:ext>
            </a:extLst>
          </p:cNvPr>
          <p:cNvSpPr/>
          <p:nvPr/>
        </p:nvSpPr>
        <p:spPr>
          <a:xfrm>
            <a:off x="5673538" y="688150"/>
            <a:ext cx="5832661"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rPr>
              <a:t>May provide main ideas and critical thinking questions</a:t>
            </a:r>
          </a:p>
        </p:txBody>
      </p:sp>
      <p:pic>
        <p:nvPicPr>
          <p:cNvPr id="13" name="Picture 12">
            <a:extLst>
              <a:ext uri="{FF2B5EF4-FFF2-40B4-BE49-F238E27FC236}">
                <a16:creationId xmlns:a16="http://schemas.microsoft.com/office/drawing/2014/main" id="{0B4500BA-807B-4ED0-B7D5-08E1A497BFFD}"/>
              </a:ext>
            </a:extLst>
          </p:cNvPr>
          <p:cNvPicPr>
            <a:picLocks noChangeAspect="1"/>
          </p:cNvPicPr>
          <p:nvPr/>
        </p:nvPicPr>
        <p:blipFill rotWithShape="1">
          <a:blip r:embed="rId6"/>
          <a:srcRect/>
          <a:stretch/>
        </p:blipFill>
        <p:spPr>
          <a:xfrm>
            <a:off x="6211975" y="1885110"/>
            <a:ext cx="5600711" cy="3564089"/>
          </a:xfrm>
          <a:prstGeom prst="rect">
            <a:avLst/>
          </a:prstGeom>
          <a:ln w="28575">
            <a:solidFill>
              <a:schemeClr val="bg2"/>
            </a:solidFill>
          </a:ln>
        </p:spPr>
      </p:pic>
    </p:spTree>
    <p:extLst>
      <p:ext uri="{BB962C8B-B14F-4D97-AF65-F5344CB8AC3E}">
        <p14:creationId xmlns:p14="http://schemas.microsoft.com/office/powerpoint/2010/main" val="12765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a:solidFill>
                  <a:schemeClr val="bg2">
                    <a:lumMod val="50000"/>
                  </a:schemeClr>
                </a:solidFill>
              </a:rPr>
              <a:t>NEWSPAPERS, MAGAZINES, AND JOURNALS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a:solidFill>
                  <a:schemeClr val="bg2">
                    <a:lumMod val="25000"/>
                  </a:schemeClr>
                </a:solidFill>
              </a:rPr>
              <a:t>Provide recent coverage, in-depth analysis, and academic perspectives</a:t>
            </a:r>
          </a:p>
        </p:txBody>
      </p:sp>
      <p:pic>
        <p:nvPicPr>
          <p:cNvPr id="5" name="Picture 4" descr="A screenshot of a cell phone&#10;&#10;Description automatically generated">
            <a:extLst>
              <a:ext uri="{FF2B5EF4-FFF2-40B4-BE49-F238E27FC236}">
                <a16:creationId xmlns:a16="http://schemas.microsoft.com/office/drawing/2014/main" id="{AC960DBE-3335-E14E-B5BB-2DC441B558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400" y="1624843"/>
            <a:ext cx="5096442" cy="1289126"/>
          </a:xfrm>
          <a:prstGeom prst="rect">
            <a:avLst/>
          </a:prstGeom>
          <a:ln w="28575">
            <a:solidFill>
              <a:schemeClr val="bg2"/>
            </a:solidFill>
          </a:ln>
        </p:spPr>
      </p:pic>
      <p:pic>
        <p:nvPicPr>
          <p:cNvPr id="8" name="Picture 7" descr="A screenshot of a cell phone&#10;&#10;Description automatically generated">
            <a:extLst>
              <a:ext uri="{FF2B5EF4-FFF2-40B4-BE49-F238E27FC236}">
                <a16:creationId xmlns:a16="http://schemas.microsoft.com/office/drawing/2014/main" id="{D20F51C2-C6BC-6446-A8A6-6132EA2772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401" y="3070594"/>
            <a:ext cx="5096442" cy="1333004"/>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3E354A61-65C8-7F43-BFF3-FA8DF9D83B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0400" y="4560222"/>
            <a:ext cx="5096441" cy="1399809"/>
          </a:xfrm>
          <a:prstGeom prst="rect">
            <a:avLst/>
          </a:prstGeom>
          <a:ln w="28575">
            <a:solidFill>
              <a:schemeClr val="bg2"/>
            </a:solidFill>
          </a:ln>
        </p:spPr>
      </p:pic>
      <p:sp>
        <p:nvSpPr>
          <p:cNvPr id="18" name="Rectangle 17">
            <a:extLst>
              <a:ext uri="{FF2B5EF4-FFF2-40B4-BE49-F238E27FC236}">
                <a16:creationId xmlns:a16="http://schemas.microsoft.com/office/drawing/2014/main" id="{C94D4CF6-96A2-6C46-BB7D-7886AB92F143}"/>
              </a:ext>
            </a:extLst>
          </p:cNvPr>
          <p:cNvSpPr/>
          <p:nvPr/>
        </p:nvSpPr>
        <p:spPr>
          <a:xfrm>
            <a:off x="6096000" y="1564839"/>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093606" y="2163107"/>
            <a:ext cx="4443738" cy="3816429"/>
          </a:xfrm>
          <a:prstGeom prst="rect">
            <a:avLst/>
          </a:prstGeom>
          <a:noFill/>
        </p:spPr>
        <p:txBody>
          <a:bodyPr wrap="square" rtlCol="0">
            <a:spAutoFit/>
          </a:bodyPr>
          <a:lstStyle/>
          <a:p>
            <a:pPr>
              <a:spcAft>
                <a:spcPts val="1200"/>
              </a:spcAft>
            </a:pPr>
            <a:r>
              <a:rPr lang="en-US" i="1">
                <a:solidFill>
                  <a:schemeClr val="bg2">
                    <a:lumMod val="25000"/>
                  </a:schemeClr>
                </a:solidFill>
              </a:rPr>
              <a:t>The New York Times</a:t>
            </a:r>
          </a:p>
          <a:p>
            <a:pPr>
              <a:spcAft>
                <a:spcPts val="1200"/>
              </a:spcAft>
            </a:pPr>
            <a:r>
              <a:rPr lang="en-US" i="1">
                <a:solidFill>
                  <a:schemeClr val="bg2">
                    <a:lumMod val="25000"/>
                  </a:schemeClr>
                </a:solidFill>
              </a:rPr>
              <a:t>The Washington Post</a:t>
            </a:r>
          </a:p>
          <a:p>
            <a:pPr>
              <a:spcAft>
                <a:spcPts val="1200"/>
              </a:spcAft>
            </a:pPr>
            <a:r>
              <a:rPr lang="en-US" i="1">
                <a:solidFill>
                  <a:schemeClr val="bg2">
                    <a:lumMod val="25000"/>
                  </a:schemeClr>
                </a:solidFill>
              </a:rPr>
              <a:t>USA Today</a:t>
            </a:r>
          </a:p>
          <a:p>
            <a:pPr>
              <a:spcAft>
                <a:spcPts val="1200"/>
              </a:spcAft>
            </a:pPr>
            <a:r>
              <a:rPr lang="en-US" i="1">
                <a:solidFill>
                  <a:schemeClr val="bg2">
                    <a:lumMod val="25000"/>
                  </a:schemeClr>
                </a:solidFill>
              </a:rPr>
              <a:t>The Economist</a:t>
            </a:r>
          </a:p>
          <a:p>
            <a:pPr>
              <a:spcAft>
                <a:spcPts val="1200"/>
              </a:spcAft>
            </a:pPr>
            <a:r>
              <a:rPr lang="en-US" i="1">
                <a:solidFill>
                  <a:schemeClr val="bg2">
                    <a:lumMod val="25000"/>
                  </a:schemeClr>
                </a:solidFill>
              </a:rPr>
              <a:t>Newsweek</a:t>
            </a:r>
          </a:p>
          <a:p>
            <a:pPr>
              <a:spcAft>
                <a:spcPts val="1200"/>
              </a:spcAft>
            </a:pPr>
            <a:r>
              <a:rPr lang="en-US" i="1">
                <a:solidFill>
                  <a:schemeClr val="bg2">
                    <a:lumMod val="25000"/>
                  </a:schemeClr>
                </a:solidFill>
              </a:rPr>
              <a:t>American History</a:t>
            </a:r>
          </a:p>
          <a:p>
            <a:pPr>
              <a:spcAft>
                <a:spcPts val="1200"/>
              </a:spcAft>
            </a:pPr>
            <a:r>
              <a:rPr lang="en-US" i="1">
                <a:solidFill>
                  <a:schemeClr val="bg2">
                    <a:lumMod val="25000"/>
                  </a:schemeClr>
                </a:solidFill>
              </a:rPr>
              <a:t>Journal of Southern History</a:t>
            </a:r>
          </a:p>
          <a:p>
            <a:pPr>
              <a:spcAft>
                <a:spcPts val="1200"/>
              </a:spcAft>
            </a:pPr>
            <a:r>
              <a:rPr lang="en-US" i="1">
                <a:solidFill>
                  <a:schemeClr val="bg2">
                    <a:lumMod val="25000"/>
                  </a:schemeClr>
                </a:solidFill>
              </a:rPr>
              <a:t>Smithsonian</a:t>
            </a:r>
          </a:p>
          <a:p>
            <a:pPr>
              <a:spcAft>
                <a:spcPts val="1200"/>
              </a:spcAft>
            </a:pPr>
            <a:r>
              <a:rPr lang="en-US" i="1">
                <a:solidFill>
                  <a:schemeClr val="bg2">
                    <a:lumMod val="25000"/>
                  </a:schemeClr>
                </a:solidFill>
              </a:rPr>
              <a:t>Contemporary Black Biography Online</a:t>
            </a:r>
          </a:p>
        </p:txBody>
      </p:sp>
    </p:spTree>
    <p:extLst>
      <p:ext uri="{BB962C8B-B14F-4D97-AF65-F5344CB8AC3E}">
        <p14:creationId xmlns:p14="http://schemas.microsoft.com/office/powerpoint/2010/main" val="3421960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59" y="994314"/>
            <a:ext cx="660510" cy="660510"/>
          </a:xfrm>
          <a:prstGeom prst="rect">
            <a:avLst/>
          </a:prstGeom>
        </p:spPr>
      </p:pic>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a:spcAft>
                <a:spcPts val="600"/>
              </a:spcAft>
            </a:pPr>
            <a:r>
              <a:rPr lang="en-US">
                <a:solidFill>
                  <a:schemeClr val="bg2">
                    <a:lumMod val="25000"/>
                  </a:schemeClr>
                </a:solidFill>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r>
              <a:rPr lang="en-US" sz="2600" spc="-50">
                <a:solidFill>
                  <a:schemeClr val="bg2">
                    <a:lumMod val="50000"/>
                  </a:schemeClr>
                </a:solidFill>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a:spcAft>
                <a:spcPts val="600"/>
              </a:spcAft>
            </a:pPr>
            <a:r>
              <a:rPr lang="en-US">
                <a:solidFill>
                  <a:schemeClr val="bg2">
                    <a:lumMod val="25000"/>
                  </a:schemeClr>
                </a:solidFill>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r>
              <a:rPr lang="en-US" sz="2600" spc="-50">
                <a:solidFill>
                  <a:schemeClr val="bg2">
                    <a:lumMod val="50000"/>
                  </a:schemeClr>
                </a:solidFill>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a:spcAft>
                <a:spcPts val="600"/>
              </a:spcAft>
            </a:pPr>
            <a:r>
              <a:rPr lang="en-US">
                <a:solidFill>
                  <a:schemeClr val="bg2">
                    <a:lumMod val="25000"/>
                  </a:schemeClr>
                </a:solidFill>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r>
              <a:rPr lang="en-US" sz="2600" spc="-50">
                <a:solidFill>
                  <a:schemeClr val="bg2">
                    <a:lumMod val="50000"/>
                  </a:schemeClr>
                </a:solidFill>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pic>
        <p:nvPicPr>
          <p:cNvPr id="61" name="Picture 60" descr="A screenshot of a cell phone&#10;&#10;Description automatically generated">
            <a:extLst>
              <a:ext uri="{FF2B5EF4-FFF2-40B4-BE49-F238E27FC236}">
                <a16:creationId xmlns:a16="http://schemas.microsoft.com/office/drawing/2014/main" id="{D15B525A-2441-9640-B02B-328CAE987D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4789"/>
          <a:stretch/>
        </p:blipFill>
        <p:spPr>
          <a:xfrm>
            <a:off x="6119684" y="4549416"/>
            <a:ext cx="4881691" cy="975083"/>
          </a:xfrm>
          <a:prstGeom prst="rect">
            <a:avLst/>
          </a:prstGeom>
          <a:ln w="28575">
            <a:solidFill>
              <a:schemeClr val="bg2"/>
            </a:solidFill>
          </a:ln>
        </p:spPr>
      </p:pic>
      <p:pic>
        <p:nvPicPr>
          <p:cNvPr id="63" name="Picture 62" descr="A picture containing knife&#10;&#10;Description automatically generated">
            <a:extLst>
              <a:ext uri="{FF2B5EF4-FFF2-40B4-BE49-F238E27FC236}">
                <a16:creationId xmlns:a16="http://schemas.microsoft.com/office/drawing/2014/main" id="{C7D8C565-C90D-D743-836A-5684F372FD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7433" y="5161098"/>
            <a:ext cx="2808586" cy="731082"/>
          </a:xfrm>
          <a:prstGeom prst="rect">
            <a:avLst/>
          </a:prstGeom>
          <a:ln w="28575">
            <a:solidFill>
              <a:schemeClr val="bg2"/>
            </a:solidFill>
          </a:ln>
        </p:spPr>
      </p:pic>
      <p:pic>
        <p:nvPicPr>
          <p:cNvPr id="65" name="Picture 64" descr="A screen shot of a person&#10;&#10;Description automatically generated">
            <a:extLst>
              <a:ext uri="{FF2B5EF4-FFF2-40B4-BE49-F238E27FC236}">
                <a16:creationId xmlns:a16="http://schemas.microsoft.com/office/drawing/2014/main" id="{FCABBE81-74B9-8640-80BF-AD915D6DF4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6"/>
          <a:stretch/>
        </p:blipFill>
        <p:spPr>
          <a:xfrm>
            <a:off x="6117276" y="2776604"/>
            <a:ext cx="5367647" cy="1516008"/>
          </a:xfrm>
          <a:prstGeom prst="rect">
            <a:avLst/>
          </a:prstGeom>
          <a:ln w="28575">
            <a:solidFill>
              <a:schemeClr val="bg2"/>
            </a:solidFill>
          </a:ln>
        </p:spPr>
      </p:pic>
      <p:pic>
        <p:nvPicPr>
          <p:cNvPr id="67" name="Picture 66" descr="A screenshot of a cell phone&#10;&#10;Description automatically generated">
            <a:extLst>
              <a:ext uri="{FF2B5EF4-FFF2-40B4-BE49-F238E27FC236}">
                <a16:creationId xmlns:a16="http://schemas.microsoft.com/office/drawing/2014/main" id="{E70B2E15-D635-6B41-AE91-506EE2B9C7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7275" y="845957"/>
            <a:ext cx="5388925" cy="1682124"/>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256601-54AF-9F41-A5B2-F0ED4EAF779A}"/>
              </a:ext>
            </a:extLst>
          </p:cNvPr>
          <p:cNvGrpSpPr/>
          <p:nvPr/>
        </p:nvGrpSpPr>
        <p:grpSpPr>
          <a:xfrm>
            <a:off x="685801" y="547956"/>
            <a:ext cx="830582" cy="830582"/>
            <a:chOff x="685800" y="2068733"/>
            <a:chExt cx="1363133" cy="1363133"/>
          </a:xfrm>
        </p:grpSpPr>
        <p:sp>
          <p:nvSpPr>
            <p:cNvPr id="12" name="Oval 11">
              <a:extLst>
                <a:ext uri="{FF2B5EF4-FFF2-40B4-BE49-F238E27FC236}">
                  <a16:creationId xmlns:a16="http://schemas.microsoft.com/office/drawing/2014/main" id="{F4D3BCF4-5AC2-854C-956A-2D19B733D0F5}"/>
                </a:ext>
              </a:extLst>
            </p:cNvPr>
            <p:cNvSpPr/>
            <p:nvPr/>
          </p:nvSpPr>
          <p:spPr>
            <a:xfrm>
              <a:off x="685800" y="206873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Add">
              <a:extLst>
                <a:ext uri="{FF2B5EF4-FFF2-40B4-BE49-F238E27FC236}">
                  <a16:creationId xmlns:a16="http://schemas.microsoft.com/office/drawing/2014/main" id="{4C8A9EA2-6F5A-574F-A112-CC07AE09C22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166" y="2293099"/>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r>
              <a:rPr lang="en-US" sz="2600" spc="-50">
                <a:solidFill>
                  <a:schemeClr val="bg2">
                    <a:lumMod val="50000"/>
                  </a:schemeClr>
                </a:solidFill>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a:solidFill>
                  <a:schemeClr val="bg2">
                    <a:lumMod val="25000"/>
                  </a:schemeClr>
                </a:solidFill>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93331"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CASE OVERVIEWS</a:t>
            </a:r>
          </a:p>
        </p:txBody>
      </p:sp>
      <p:sp>
        <p:nvSpPr>
          <p:cNvPr id="19" name="Rectangle 18">
            <a:extLst>
              <a:ext uri="{FF2B5EF4-FFF2-40B4-BE49-F238E27FC236}">
                <a16:creationId xmlns:a16="http://schemas.microsoft.com/office/drawing/2014/main" id="{BE7255EB-278B-304A-AE27-66717E7CEE85}"/>
              </a:ext>
            </a:extLst>
          </p:cNvPr>
          <p:cNvSpPr/>
          <p:nvPr/>
        </p:nvSpPr>
        <p:spPr>
          <a:xfrm>
            <a:off x="6335592" y="1721647"/>
            <a:ext cx="4993332"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PRIMARY SOURCES</a:t>
            </a:r>
          </a:p>
        </p:txBody>
      </p:sp>
      <p:grpSp>
        <p:nvGrpSpPr>
          <p:cNvPr id="5" name="Group 4">
            <a:extLst>
              <a:ext uri="{FF2B5EF4-FFF2-40B4-BE49-F238E27FC236}">
                <a16:creationId xmlns:a16="http://schemas.microsoft.com/office/drawing/2014/main" id="{7E8390EF-2A7F-87E5-E467-083461E6B13A}"/>
              </a:ext>
            </a:extLst>
          </p:cNvPr>
          <p:cNvGrpSpPr/>
          <p:nvPr/>
        </p:nvGrpSpPr>
        <p:grpSpPr>
          <a:xfrm>
            <a:off x="685800" y="2112005"/>
            <a:ext cx="4992624" cy="3543833"/>
            <a:chOff x="685800" y="2112005"/>
            <a:chExt cx="4992624" cy="3543833"/>
          </a:xfrm>
        </p:grpSpPr>
        <p:pic>
          <p:nvPicPr>
            <p:cNvPr id="7" name="Picture 6">
              <a:extLst>
                <a:ext uri="{FF2B5EF4-FFF2-40B4-BE49-F238E27FC236}">
                  <a16:creationId xmlns:a16="http://schemas.microsoft.com/office/drawing/2014/main" id="{00776F0E-FE33-874F-BFA4-40AF0CAEB4BC}"/>
                </a:ext>
              </a:extLst>
            </p:cNvPr>
            <p:cNvPicPr>
              <a:picLocks noChangeAspect="1"/>
            </p:cNvPicPr>
            <p:nvPr/>
          </p:nvPicPr>
          <p:blipFill>
            <a:blip r:embed="rId5"/>
            <a:srcRect/>
            <a:stretch/>
          </p:blipFill>
          <p:spPr>
            <a:xfrm>
              <a:off x="685800" y="2112005"/>
              <a:ext cx="4992624" cy="3543833"/>
            </a:xfrm>
            <a:prstGeom prst="rect">
              <a:avLst/>
            </a:prstGeom>
            <a:ln w="28575">
              <a:solidFill>
                <a:schemeClr val="bg2"/>
              </a:solidFill>
            </a:ln>
          </p:spPr>
        </p:pic>
        <p:pic>
          <p:nvPicPr>
            <p:cNvPr id="1026" name="Picture 2">
              <a:extLst>
                <a:ext uri="{FF2B5EF4-FFF2-40B4-BE49-F238E27FC236}">
                  <a16:creationId xmlns:a16="http://schemas.microsoft.com/office/drawing/2014/main" id="{45D781C5-76BA-9C38-99B6-DEA5897427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752" y="3767029"/>
              <a:ext cx="997768" cy="22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ACAF818B-8FEC-8568-0FC5-3F102F33DA49}"/>
              </a:ext>
            </a:extLst>
          </p:cNvPr>
          <p:cNvGrpSpPr/>
          <p:nvPr/>
        </p:nvGrpSpPr>
        <p:grpSpPr>
          <a:xfrm>
            <a:off x="6336300" y="2107410"/>
            <a:ext cx="4992624" cy="3066518"/>
            <a:chOff x="6336300" y="2107410"/>
            <a:chExt cx="4992624" cy="3066518"/>
          </a:xfrm>
        </p:grpSpPr>
        <p:pic>
          <p:nvPicPr>
            <p:cNvPr id="14" name="Picture 13">
              <a:extLst>
                <a:ext uri="{FF2B5EF4-FFF2-40B4-BE49-F238E27FC236}">
                  <a16:creationId xmlns:a16="http://schemas.microsoft.com/office/drawing/2014/main" id="{8F003FFF-1F74-BA48-9C09-945F95F8848B}"/>
                </a:ext>
              </a:extLst>
            </p:cNvPr>
            <p:cNvPicPr>
              <a:picLocks noChangeAspect="1"/>
            </p:cNvPicPr>
            <p:nvPr/>
          </p:nvPicPr>
          <p:blipFill rotWithShape="1">
            <a:blip r:embed="rId7"/>
            <a:srcRect r="1612"/>
            <a:stretch/>
          </p:blipFill>
          <p:spPr>
            <a:xfrm>
              <a:off x="6336300" y="2107410"/>
              <a:ext cx="4992624" cy="3066518"/>
            </a:xfrm>
            <a:prstGeom prst="rect">
              <a:avLst/>
            </a:prstGeom>
            <a:ln w="28575">
              <a:solidFill>
                <a:schemeClr val="bg2"/>
              </a:solidFill>
            </a:ln>
          </p:spPr>
        </p:pic>
        <p:pic>
          <p:nvPicPr>
            <p:cNvPr id="2" name="Picture 2">
              <a:extLst>
                <a:ext uri="{FF2B5EF4-FFF2-40B4-BE49-F238E27FC236}">
                  <a16:creationId xmlns:a16="http://schemas.microsoft.com/office/drawing/2014/main" id="{DC8232E9-4319-38CC-A4AE-E263C744B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1671" y="3365620"/>
              <a:ext cx="806809" cy="183366"/>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98A5886A-187A-B942-B333-DF55712D11B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20618" y="4830927"/>
            <a:ext cx="4962335" cy="664549"/>
          </a:xfrm>
          <a:prstGeom prst="rect">
            <a:avLst/>
          </a:prstGeom>
          <a:ln w="28575">
            <a:solidFill>
              <a:srgbClr val="009ECD"/>
            </a:solidFill>
          </a:ln>
        </p:spPr>
      </p:pic>
      <p:pic>
        <p:nvPicPr>
          <p:cNvPr id="8" name="Picture 7">
            <a:extLst>
              <a:ext uri="{FF2B5EF4-FFF2-40B4-BE49-F238E27FC236}">
                <a16:creationId xmlns:a16="http://schemas.microsoft.com/office/drawing/2014/main" id="{6AF62EF1-31FA-C84B-AE7C-9752BF519C20}"/>
              </a:ext>
            </a:extLst>
          </p:cNvPr>
          <p:cNvPicPr>
            <a:picLocks noChangeAspect="1"/>
          </p:cNvPicPr>
          <p:nvPr/>
        </p:nvPicPr>
        <p:blipFill>
          <a:blip r:embed="rId9"/>
          <a:srcRect/>
          <a:stretch/>
        </p:blipFill>
        <p:spPr>
          <a:xfrm>
            <a:off x="351516" y="4750590"/>
            <a:ext cx="5699721" cy="877638"/>
          </a:xfrm>
          <a:prstGeom prst="rect">
            <a:avLst/>
          </a:prstGeom>
          <a:solidFill>
            <a:schemeClr val="accent3"/>
          </a:solidFill>
          <a:ln w="28575">
            <a:solidFill>
              <a:srgbClr val="009ECD"/>
            </a:solidFill>
          </a:ln>
        </p:spPr>
      </p:pic>
    </p:spTree>
    <p:extLst>
      <p:ext uri="{BB962C8B-B14F-4D97-AF65-F5344CB8AC3E}">
        <p14:creationId xmlns:p14="http://schemas.microsoft.com/office/powerpoint/2010/main" val="267628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a:solidFill>
                    <a:srgbClr val="659933"/>
                  </a:solidFill>
                </a:rPr>
                <a:t>LOWER ELEMENTARY</a:t>
              </a:r>
            </a:p>
            <a:p>
              <a:r>
                <a:rPr lang="en-US">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a:solidFill>
                    <a:srgbClr val="0597EB"/>
                  </a:solidFill>
                </a:rPr>
                <a:t>UPPER ELEMENTARY</a:t>
              </a:r>
            </a:p>
            <a:p>
              <a:r>
                <a:rPr lang="en-US">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a:solidFill>
                    <a:srgbClr val="036198"/>
                  </a:solidFill>
                </a:rPr>
                <a:t>MIDDLE SCHOOL</a:t>
              </a:r>
            </a:p>
            <a:p>
              <a:r>
                <a:rPr lang="en-US">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a:solidFill>
                    <a:srgbClr val="5F2165"/>
                  </a:solidFill>
                </a:rPr>
                <a:t>HIGH SCHOOL</a:t>
              </a:r>
            </a:p>
            <a:p>
              <a:r>
                <a:rPr lang="en-US">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a:solidFill>
                    <a:srgbClr val="E05529"/>
                  </a:solidFill>
                </a:rPr>
                <a:t>UNDERGRADUATE AND UP</a:t>
              </a:r>
            </a:p>
            <a:p>
              <a:r>
                <a:rPr lang="en-US">
                  <a:solidFill>
                    <a:schemeClr val="bg2">
                      <a:lumMod val="50000"/>
                    </a:schemeClr>
                  </a:solidFill>
                </a:rPr>
                <a:t>1301L +</a:t>
              </a:r>
            </a:p>
          </p:txBody>
        </p:sp>
      </p:grpSp>
      <p:grpSp>
        <p:nvGrpSpPr>
          <p:cNvPr id="3" name="Group 2">
            <a:extLst>
              <a:ext uri="{FF2B5EF4-FFF2-40B4-BE49-F238E27FC236}">
                <a16:creationId xmlns:a16="http://schemas.microsoft.com/office/drawing/2014/main" id="{B40C80E3-FBF9-EDE4-A0E9-D5F66C4EEA10}"/>
              </a:ext>
            </a:extLst>
          </p:cNvPr>
          <p:cNvGrpSpPr/>
          <p:nvPr/>
        </p:nvGrpSpPr>
        <p:grpSpPr>
          <a:xfrm>
            <a:off x="6585036" y="3748529"/>
            <a:ext cx="4888992" cy="2137675"/>
            <a:chOff x="6608559" y="3790679"/>
            <a:chExt cx="4888992" cy="2137675"/>
          </a:xfrm>
        </p:grpSpPr>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2" name="Picture 2">
              <a:extLst>
                <a:ext uri="{FF2B5EF4-FFF2-40B4-BE49-F238E27FC236}">
                  <a16:creationId xmlns:a16="http://schemas.microsoft.com/office/drawing/2014/main" id="{25DC2041-8E29-F81B-E981-A462C04A4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656" y="5350286"/>
              <a:ext cx="1159804" cy="2635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spTree>
    <p:extLst>
      <p:ext uri="{BB962C8B-B14F-4D97-AF65-F5344CB8AC3E}">
        <p14:creationId xmlns:p14="http://schemas.microsoft.com/office/powerpoint/2010/main" val="36537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a:solidFill>
                    <a:srgbClr val="659933"/>
                  </a:solidFill>
                </a:rPr>
                <a:t>LOWER ELEMENTARY</a:t>
              </a:r>
            </a:p>
            <a:p>
              <a:r>
                <a:rPr lang="en-US">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a:solidFill>
                    <a:srgbClr val="0597EB"/>
                  </a:solidFill>
                </a:rPr>
                <a:t>UPPER ELEMENTARY</a:t>
              </a:r>
            </a:p>
            <a:p>
              <a:r>
                <a:rPr lang="en-US">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a:solidFill>
                    <a:srgbClr val="036198"/>
                  </a:solidFill>
                </a:rPr>
                <a:t>MIDDLE SCHOOL</a:t>
              </a:r>
            </a:p>
            <a:p>
              <a:r>
                <a:rPr lang="en-US">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a:solidFill>
                    <a:srgbClr val="5F2165"/>
                  </a:solidFill>
                </a:rPr>
                <a:t>HIGH SCHOOL</a:t>
              </a:r>
            </a:p>
            <a:p>
              <a:r>
                <a:rPr lang="en-US">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a:solidFill>
                    <a:srgbClr val="E05529"/>
                  </a:solidFill>
                </a:rPr>
                <a:t>UNDERGRADUATE AND UP</a:t>
              </a:r>
            </a:p>
            <a:p>
              <a:r>
                <a:rPr lang="en-US">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a:solidFill>
                    <a:srgbClr val="659933"/>
                  </a:solidFill>
                </a:rPr>
                <a:t>LOWER ELEMENTARY</a:t>
              </a:r>
            </a:p>
            <a:p>
              <a:r>
                <a:rPr lang="en-US">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a:solidFill>
                    <a:srgbClr val="0597EB"/>
                  </a:solidFill>
                </a:rPr>
                <a:t>UPPER ELEMENTARY</a:t>
              </a:r>
            </a:p>
            <a:p>
              <a:r>
                <a:rPr lang="en-US">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a:solidFill>
                    <a:srgbClr val="036198"/>
                  </a:solidFill>
                </a:rPr>
                <a:t>MIDDLE SCHOOL</a:t>
              </a:r>
            </a:p>
            <a:p>
              <a:r>
                <a:rPr lang="en-US">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a:solidFill>
                    <a:srgbClr val="5F2165"/>
                  </a:solidFill>
                </a:rPr>
                <a:t>HIGH SCHOOL</a:t>
              </a:r>
            </a:p>
            <a:p>
              <a:r>
                <a:rPr lang="en-US">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a:solidFill>
                    <a:srgbClr val="E05529"/>
                  </a:solidFill>
                </a:rPr>
                <a:t>UNDERGRADUATE AND UP</a:t>
              </a:r>
            </a:p>
            <a:p>
              <a:r>
                <a:rPr lang="en-US">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9159"/>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a:solidFill>
                  <a:schemeClr val="tx1"/>
                </a:solidFill>
                <a:latin typeface="+mn-lt"/>
              </a:rPr>
              <a:t>Anytime</a:t>
            </a:r>
          </a:p>
          <a:p>
            <a:pPr marL="0" indent="0">
              <a:lnSpc>
                <a:spcPct val="100000"/>
              </a:lnSpc>
              <a:spcBef>
                <a:spcPts val="0"/>
              </a:spcBef>
              <a:spcAft>
                <a:spcPts val="3700"/>
              </a:spcAft>
              <a:buNone/>
            </a:pPr>
            <a:r>
              <a:rPr lang="en-US">
                <a:solidFill>
                  <a:schemeClr val="tx1"/>
                </a:solidFill>
                <a:latin typeface="+mn-lt"/>
              </a:rPr>
              <a:t>Anywhere</a:t>
            </a:r>
          </a:p>
          <a:p>
            <a:pPr marL="0" indent="0">
              <a:lnSpc>
                <a:spcPct val="100000"/>
              </a:lnSpc>
              <a:spcBef>
                <a:spcPts val="0"/>
              </a:spcBef>
              <a:spcAft>
                <a:spcPts val="3700"/>
              </a:spcAft>
              <a:buNone/>
            </a:pPr>
            <a:r>
              <a:rPr lang="en-US">
                <a:solidFill>
                  <a:schemeClr val="tx1"/>
                </a:solidFill>
                <a:latin typeface="+mn-lt"/>
              </a:rPr>
              <a:t>Any Device</a:t>
            </a:r>
          </a:p>
          <a:p>
            <a:pPr marL="0" indent="0">
              <a:lnSpc>
                <a:spcPct val="100000"/>
              </a:lnSpc>
              <a:spcBef>
                <a:spcPts val="0"/>
              </a:spcBef>
              <a:spcAft>
                <a:spcPts val="3700"/>
              </a:spcAft>
              <a:buNone/>
            </a:pPr>
            <a:r>
              <a:rPr lang="en-US">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20" name="Picture 19">
            <a:extLst>
              <a:ext uri="{FF2B5EF4-FFF2-40B4-BE49-F238E27FC236}">
                <a16:creationId xmlns:a16="http://schemas.microsoft.com/office/drawing/2014/main" id="{D33768B7-A287-9340-B5C8-6D2A469863F4}"/>
              </a:ext>
            </a:extLst>
          </p:cNvPr>
          <p:cNvPicPr>
            <a:picLocks/>
          </p:cNvPicPr>
          <p:nvPr/>
        </p:nvPicPr>
        <p:blipFill rotWithShape="1">
          <a:blip r:embed="rId12"/>
          <a:srcRect r="1963" b="11764"/>
          <a:stretch/>
        </p:blipFill>
        <p:spPr>
          <a:xfrm>
            <a:off x="7756452" y="1651107"/>
            <a:ext cx="3687228" cy="2286111"/>
          </a:xfrm>
          <a:prstGeom prst="rect">
            <a:avLst/>
          </a:prstGeom>
          <a:ln w="28575">
            <a:noFill/>
          </a:ln>
        </p:spPr>
      </p:pic>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3" name="Picture 2">
            <a:extLst>
              <a:ext uri="{FF2B5EF4-FFF2-40B4-BE49-F238E27FC236}">
                <a16:creationId xmlns:a16="http://schemas.microsoft.com/office/drawing/2014/main" id="{593BAC69-521B-E241-B2AB-B17587B3F2CD}"/>
              </a:ext>
            </a:extLst>
          </p:cNvPr>
          <p:cNvPicPr>
            <a:picLocks/>
          </p:cNvPicPr>
          <p:nvPr/>
        </p:nvPicPr>
        <p:blipFill rotWithShape="1">
          <a:blip r:embed="rId14"/>
          <a:srcRect r="2481" b="2388"/>
          <a:stretch/>
        </p:blipFill>
        <p:spPr>
          <a:xfrm>
            <a:off x="5675062" y="2690728"/>
            <a:ext cx="2373383" cy="1618488"/>
          </a:xfrm>
          <a:prstGeom prst="rect">
            <a:avLst/>
          </a:prstGeom>
        </p:spPr>
      </p:pic>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EFF6840-9F95-4E45-AAF7-A3E874B8786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86128" y="4054945"/>
            <a:ext cx="701759" cy="1248196"/>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8F35A61-91EC-FD45-B16B-F680BCC11FA6}"/>
              </a:ext>
            </a:extLst>
          </p:cNvPr>
          <p:cNvPicPr>
            <a:picLocks noChangeAspect="1"/>
          </p:cNvPicPr>
          <p:nvPr/>
        </p:nvPicPr>
        <p:blipFill rotWithShape="1">
          <a:blip r:embed="rId17"/>
          <a:srcRect b="24326"/>
          <a:stretch/>
        </p:blipFill>
        <p:spPr>
          <a:xfrm>
            <a:off x="7686128" y="4245474"/>
            <a:ext cx="704734" cy="944557"/>
          </a:xfrm>
          <a:prstGeom prst="rect">
            <a:avLst/>
          </a:prstGeom>
        </p:spPr>
      </p:pic>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3" y="1696943"/>
            <a:ext cx="3272579"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a:t>HISTORY</a:t>
            </a:r>
          </a:p>
        </p:txBody>
      </p:sp>
      <p:sp>
        <p:nvSpPr>
          <p:cNvPr id="2" name="Rectangle 1">
            <a:extLst>
              <a:ext uri="{FF2B5EF4-FFF2-40B4-BE49-F238E27FC236}">
                <a16:creationId xmlns:a16="http://schemas.microsoft.com/office/drawing/2014/main" id="{06DDBE40-1D95-F244-8804-588BFEFCB686}"/>
              </a:ext>
            </a:extLst>
          </p:cNvPr>
          <p:cNvSpPr/>
          <p:nvPr/>
        </p:nvSpPr>
        <p:spPr>
          <a:xfrm>
            <a:off x="721893" y="3060076"/>
            <a:ext cx="3272579"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a:solidFill>
                  <a:schemeClr val="tx1"/>
                </a:solidFill>
              </a:rPr>
              <a:t>American Colonies</a:t>
            </a:r>
          </a:p>
          <a:p>
            <a:pPr marL="640080">
              <a:spcAft>
                <a:spcPts val="600"/>
              </a:spcAft>
            </a:pPr>
            <a:r>
              <a:rPr lang="en-US" sz="2000">
                <a:solidFill>
                  <a:schemeClr val="tx1"/>
                </a:solidFill>
              </a:rPr>
              <a:t>War and Conflicts</a:t>
            </a:r>
          </a:p>
          <a:p>
            <a:pPr marL="640080">
              <a:spcAft>
                <a:spcPts val="600"/>
              </a:spcAft>
            </a:pPr>
            <a:r>
              <a:rPr lang="en-US" sz="2000">
                <a:solidFill>
                  <a:schemeClr val="tx1"/>
                </a:solidFill>
              </a:rPr>
              <a:t>Science and Technology</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0" y="1696943"/>
            <a:ext cx="3272579"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a:t>GOVERNMENT</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0" y="3060076"/>
            <a:ext cx="3272579"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a:solidFill>
                  <a:schemeClr val="tx1"/>
                </a:solidFill>
              </a:rPr>
              <a:t>Political Systems</a:t>
            </a:r>
          </a:p>
          <a:p>
            <a:pPr marL="640080">
              <a:spcAft>
                <a:spcPts val="600"/>
              </a:spcAft>
            </a:pPr>
            <a:r>
              <a:rPr lang="en-US" sz="2000">
                <a:solidFill>
                  <a:schemeClr val="tx1"/>
                </a:solidFill>
              </a:rPr>
              <a:t>Economics</a:t>
            </a:r>
          </a:p>
          <a:p>
            <a:pPr marL="640080">
              <a:spcAft>
                <a:spcPts val="600"/>
              </a:spcAft>
            </a:pPr>
            <a:r>
              <a:rPr lang="en-US" sz="2000" spc="-100">
                <a:solidFill>
                  <a:schemeClr val="tx1"/>
                </a:solidFill>
              </a:rPr>
              <a:t>Law</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7" y="1696943"/>
            <a:ext cx="3272579"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a:t>SOCIAL STUDIES</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7" y="3060076"/>
            <a:ext cx="3272579"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a:solidFill>
                  <a:schemeClr val="tx1"/>
                </a:solidFill>
              </a:rPr>
              <a:t>Biographies</a:t>
            </a:r>
          </a:p>
          <a:p>
            <a:pPr marL="640080">
              <a:spcAft>
                <a:spcPts val="600"/>
              </a:spcAft>
            </a:pPr>
            <a:r>
              <a:rPr lang="en-US" sz="2000">
                <a:solidFill>
                  <a:schemeClr val="tx1"/>
                </a:solidFill>
              </a:rPr>
              <a:t>Geography</a:t>
            </a:r>
          </a:p>
          <a:p>
            <a:pPr marL="640080">
              <a:spcAft>
                <a:spcPts val="600"/>
              </a:spcAft>
            </a:pPr>
            <a:r>
              <a:rPr lang="en-US" sz="2000">
                <a:solidFill>
                  <a:schemeClr val="tx1"/>
                </a:solidFill>
              </a:rPr>
              <a:t>Cultures</a:t>
            </a: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a:t>HISTORY</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a:solidFill>
                    <a:srgbClr val="036198"/>
                  </a:solidFill>
                </a:rPr>
                <a:t>American Colonies</a:t>
              </a:r>
            </a:p>
            <a:p>
              <a:pPr marL="365760">
                <a:spcAft>
                  <a:spcPts val="600"/>
                </a:spcAft>
              </a:pPr>
              <a:r>
                <a:rPr lang="en-US">
                  <a:solidFill>
                    <a:schemeClr val="bg2">
                      <a:lumMod val="25000"/>
                    </a:schemeClr>
                  </a:solidFill>
                </a:rPr>
                <a:t>Thirteen Colonies, Constitutional Convention, American Revolution, British Colonialism, Bill of Rights</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738938"/>
            <a:chOff x="685800" y="1621220"/>
            <a:chExt cx="4495800" cy="1738938"/>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738938"/>
            </a:xfrm>
            <a:prstGeom prst="rect">
              <a:avLst/>
            </a:prstGeom>
          </p:spPr>
          <p:txBody>
            <a:bodyPr wrap="square">
              <a:spAutoFit/>
            </a:bodyPr>
            <a:lstStyle/>
            <a:p>
              <a:pPr marL="182880">
                <a:spcAft>
                  <a:spcPts val="1200"/>
                </a:spcAft>
              </a:pPr>
              <a:r>
                <a:rPr lang="en-US" sz="2000" b="1">
                  <a:solidFill>
                    <a:srgbClr val="036198"/>
                  </a:solidFill>
                </a:rPr>
                <a:t>War and Conflicts</a:t>
              </a:r>
            </a:p>
            <a:p>
              <a:pPr marL="365760">
                <a:spcAft>
                  <a:spcPts val="600"/>
                </a:spcAft>
              </a:pPr>
              <a:r>
                <a:rPr lang="en-US">
                  <a:solidFill>
                    <a:schemeClr val="bg2">
                      <a:lumMod val="25000"/>
                    </a:schemeClr>
                  </a:solidFill>
                </a:rPr>
                <a:t>9-11, Korean War, Vietnam War, Civil War, Cold War, Mexican-American War, World War II, Gulf War</a:t>
              </a:r>
            </a:p>
            <a:p>
              <a:pPr marL="365760">
                <a:spcAft>
                  <a:spcPts val="600"/>
                </a:spcAft>
              </a:pPr>
              <a:endParaRPr lang="en-US">
                <a:solidFill>
                  <a:schemeClr val="bg2">
                    <a:lumMod val="25000"/>
                  </a:schemeClr>
                </a:solidFill>
              </a:endParaRP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a:solidFill>
                    <a:srgbClr val="036198"/>
                  </a:solidFill>
                </a:rPr>
                <a:t>Science and Technology</a:t>
              </a:r>
            </a:p>
            <a:p>
              <a:pPr marL="365760">
                <a:spcAft>
                  <a:spcPts val="600"/>
                </a:spcAft>
              </a:pPr>
              <a:r>
                <a:rPr lang="en-US">
                  <a:solidFill>
                    <a:schemeClr val="bg2">
                      <a:lumMod val="25000"/>
                    </a:schemeClr>
                  </a:solidFill>
                </a:rPr>
                <a:t>Industrial Revolution, Space Exploration, Interstate Highway, Gilded Age, Telecommunications  </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AF72ECB2-6232-CF48-A287-976599B7DA76}"/>
              </a:ext>
            </a:extLst>
          </p:cNvPr>
          <p:cNvPicPr>
            <a:picLocks noChangeAspect="1"/>
          </p:cNvPicPr>
          <p:nvPr/>
        </p:nvPicPr>
        <p:blipFill rotWithShape="1">
          <a:blip r:embed="rId3"/>
          <a:srcRect/>
          <a:stretch/>
        </p:blipFill>
        <p:spPr>
          <a:xfrm>
            <a:off x="5471154" y="1621219"/>
            <a:ext cx="6035046" cy="3972755"/>
          </a:xfrm>
          <a:prstGeom prst="rect">
            <a:avLst/>
          </a:prstGeom>
          <a:ln w="28575">
            <a:solidFill>
              <a:schemeClr val="bg2"/>
            </a:solidFill>
          </a:ln>
        </p:spPr>
      </p:pic>
    </p:spTree>
    <p:extLst>
      <p:ext uri="{BB962C8B-B14F-4D97-AF65-F5344CB8AC3E}">
        <p14:creationId xmlns:p14="http://schemas.microsoft.com/office/powerpoint/2010/main" val="3564691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3D35A-6556-1E4D-9A92-E04AD57AD9FC}"/>
              </a:ext>
            </a:extLst>
          </p:cNvPr>
          <p:cNvPicPr>
            <a:picLocks noChangeAspect="1"/>
          </p:cNvPicPr>
          <p:nvPr/>
        </p:nvPicPr>
        <p:blipFill rotWithShape="1">
          <a:blip r:embed="rId3"/>
          <a:srcRect b="4809"/>
          <a:stretch/>
        </p:blipFill>
        <p:spPr>
          <a:xfrm>
            <a:off x="5586961" y="1621220"/>
            <a:ext cx="5919240" cy="4408879"/>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800" b="1"/>
              <a:t>GOVERNMENT</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738938"/>
            <a:chOff x="685800" y="1621220"/>
            <a:chExt cx="4495800" cy="1738938"/>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738938"/>
            </a:xfrm>
            <a:prstGeom prst="rect">
              <a:avLst/>
            </a:prstGeom>
          </p:spPr>
          <p:txBody>
            <a:bodyPr wrap="square">
              <a:spAutoFit/>
            </a:bodyPr>
            <a:lstStyle/>
            <a:p>
              <a:pPr marL="182880">
                <a:spcAft>
                  <a:spcPts val="1200"/>
                </a:spcAft>
              </a:pPr>
              <a:r>
                <a:rPr lang="en-US" sz="2000" b="1">
                  <a:solidFill>
                    <a:srgbClr val="659933"/>
                  </a:solidFill>
                </a:rPr>
                <a:t>Political Systems</a:t>
              </a:r>
            </a:p>
            <a:p>
              <a:pPr marL="365760">
                <a:spcAft>
                  <a:spcPts val="600"/>
                </a:spcAft>
              </a:pPr>
              <a:r>
                <a:rPr lang="en-US">
                  <a:solidFill>
                    <a:schemeClr val="bg2">
                      <a:lumMod val="25000"/>
                    </a:schemeClr>
                  </a:solidFill>
                </a:rPr>
                <a:t>Democracy, Nationalism, Federalism, State and Local Government, Separation of Powers, Voting Rights</a:t>
              </a:r>
            </a:p>
            <a:p>
              <a:pPr marL="365760">
                <a:spcAft>
                  <a:spcPts val="600"/>
                </a:spcAft>
              </a:pPr>
              <a:endParaRPr lang="en-US">
                <a:solidFill>
                  <a:schemeClr val="bg2">
                    <a:lumMod val="25000"/>
                  </a:schemeClr>
                </a:solidFill>
              </a:endParaRP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89813"/>
            <a:ext cx="4584032" cy="1384995"/>
            <a:chOff x="685800" y="1621220"/>
            <a:chExt cx="4584032"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584032" cy="1384995"/>
            </a:xfrm>
            <a:prstGeom prst="rect">
              <a:avLst/>
            </a:prstGeom>
          </p:spPr>
          <p:txBody>
            <a:bodyPr wrap="square">
              <a:spAutoFit/>
            </a:bodyPr>
            <a:lstStyle/>
            <a:p>
              <a:pPr marL="182880">
                <a:spcAft>
                  <a:spcPts val="1200"/>
                </a:spcAft>
              </a:pPr>
              <a:r>
                <a:rPr lang="en-US" sz="2000" b="1">
                  <a:solidFill>
                    <a:srgbClr val="659933"/>
                  </a:solidFill>
                </a:rPr>
                <a:t>Economics</a:t>
              </a:r>
            </a:p>
            <a:p>
              <a:pPr marL="365760">
                <a:spcAft>
                  <a:spcPts val="600"/>
                </a:spcAft>
              </a:pPr>
              <a:r>
                <a:rPr lang="en-US">
                  <a:solidFill>
                    <a:schemeClr val="bg2">
                      <a:lumMod val="25000"/>
                    </a:schemeClr>
                  </a:solidFill>
                </a:rPr>
                <a:t>Free Enterprise, Consumerism, Inflation, Globalization, Distribution, Economic Policy, Supply and Demand</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799" y="4645104"/>
            <a:ext cx="4704347" cy="1384995"/>
            <a:chOff x="685799" y="1621220"/>
            <a:chExt cx="4704347"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799" y="1621220"/>
              <a:ext cx="4704347" cy="1384995"/>
            </a:xfrm>
            <a:prstGeom prst="rect">
              <a:avLst/>
            </a:prstGeom>
          </p:spPr>
          <p:txBody>
            <a:bodyPr wrap="square">
              <a:spAutoFit/>
            </a:bodyPr>
            <a:lstStyle/>
            <a:p>
              <a:pPr marL="182880">
                <a:spcAft>
                  <a:spcPts val="1200"/>
                </a:spcAft>
              </a:pPr>
              <a:r>
                <a:rPr lang="en-US" sz="2000" b="1">
                  <a:solidFill>
                    <a:srgbClr val="659933"/>
                  </a:solidFill>
                </a:rPr>
                <a:t>Law</a:t>
              </a:r>
            </a:p>
            <a:p>
              <a:pPr marL="365760">
                <a:spcAft>
                  <a:spcPts val="600"/>
                </a:spcAft>
              </a:pPr>
              <a:r>
                <a:rPr lang="en-US">
                  <a:solidFill>
                    <a:schemeClr val="bg2">
                      <a:lumMod val="25000"/>
                    </a:schemeClr>
                  </a:solidFill>
                </a:rPr>
                <a:t>Censorship, Citizenship, Privacy Rights, Civil Rights, Women’s Suffrage, Affirmative Action, Immigration, LGBTQ+</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16F7A-81A7-B540-8F87-F67F6F79434E}"/>
              </a:ext>
            </a:extLst>
          </p:cNvPr>
          <p:cNvPicPr>
            <a:picLocks noChangeAspect="1"/>
          </p:cNvPicPr>
          <p:nvPr/>
        </p:nvPicPr>
        <p:blipFill rotWithShape="1">
          <a:blip r:embed="rId3"/>
          <a:srcRect t="3765" b="10752"/>
          <a:stretch/>
        </p:blipFill>
        <p:spPr>
          <a:xfrm>
            <a:off x="5632784" y="1621221"/>
            <a:ext cx="5873416" cy="4408878"/>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a:t>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680284" cy="1384995"/>
            <a:chOff x="685800" y="1621220"/>
            <a:chExt cx="4680284"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680284" cy="1384995"/>
            </a:xfrm>
            <a:prstGeom prst="rect">
              <a:avLst/>
            </a:prstGeom>
          </p:spPr>
          <p:txBody>
            <a:bodyPr wrap="square">
              <a:spAutoFit/>
            </a:bodyPr>
            <a:lstStyle/>
            <a:p>
              <a:pPr marL="182880">
                <a:spcAft>
                  <a:spcPts val="1200"/>
                </a:spcAft>
              </a:pPr>
              <a:r>
                <a:rPr lang="en-US" sz="2000" b="1">
                  <a:solidFill>
                    <a:srgbClr val="5F2165"/>
                  </a:solidFill>
                </a:rPr>
                <a:t>Biographies</a:t>
              </a:r>
            </a:p>
            <a:p>
              <a:pPr marL="365760">
                <a:spcAft>
                  <a:spcPts val="600"/>
                </a:spcAft>
              </a:pPr>
              <a:r>
                <a:rPr lang="en-US">
                  <a:solidFill>
                    <a:schemeClr val="bg2">
                      <a:lumMod val="25000"/>
                    </a:schemeClr>
                  </a:solidFill>
                </a:rPr>
                <a:t>Abraham Lincoln, Frederick Douglass, George Washington, Martin Luther King Jr., César Chávez, George Carver</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a:solidFill>
                    <a:srgbClr val="5F2165"/>
                  </a:solidFill>
                </a:rPr>
                <a:t>Geography</a:t>
              </a:r>
            </a:p>
            <a:p>
              <a:pPr marL="365760">
                <a:spcAft>
                  <a:spcPts val="600"/>
                </a:spcAft>
              </a:pPr>
              <a:r>
                <a:rPr lang="en-US">
                  <a:solidFill>
                    <a:schemeClr val="bg2">
                      <a:lumMod val="25000"/>
                    </a:schemeClr>
                  </a:solidFill>
                </a:rPr>
                <a:t>Migration, Emigration, Civilizations, American Colonies, Nation States, Climate Change, Ecosystems, Maps </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a:solidFill>
                    <a:srgbClr val="5F2165"/>
                  </a:solidFill>
                </a:rPr>
                <a:t>Cultures</a:t>
              </a:r>
            </a:p>
            <a:p>
              <a:pPr marL="365760">
                <a:spcAft>
                  <a:spcPts val="600"/>
                </a:spcAft>
              </a:pPr>
              <a:r>
                <a:rPr lang="en-US">
                  <a:solidFill>
                    <a:schemeClr val="bg2">
                      <a:lumMod val="25000"/>
                    </a:schemeClr>
                  </a:solidFill>
                </a:rPr>
                <a:t>Social Groups, Religious Beliefs, Political Ideologies, Institutions, Multiculturalism, Diversity</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a:latin typeface="+mn-lt"/>
              </a:rPr>
              <a:t>ENHANCE LEARNING</a:t>
            </a:r>
          </a:p>
        </p:txBody>
      </p:sp>
    </p:spTree>
    <p:extLst>
      <p:ext uri="{BB962C8B-B14F-4D97-AF65-F5344CB8AC3E}">
        <p14:creationId xmlns:p14="http://schemas.microsoft.com/office/powerpoint/2010/main" val="2534047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a:solidFill>
                  <a:schemeClr val="bg2">
                    <a:lumMod val="50000"/>
                  </a:schemeClr>
                </a:solidFill>
              </a:rPr>
              <a:t>Get Link, Share to Classroom, Send to…</a:t>
            </a:r>
          </a:p>
          <a:p>
            <a:r>
              <a:rPr lang="en-US">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a:solidFill>
                  <a:schemeClr val="bg2">
                    <a:lumMod val="50000"/>
                  </a:schemeClr>
                </a:solidFill>
              </a:rPr>
              <a:t>Translate, Text Manipulation, Listen</a:t>
            </a:r>
          </a:p>
          <a:p>
            <a:r>
              <a:rPr lang="en-US" spc="-3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a:solidFill>
                  <a:schemeClr val="bg2">
                    <a:lumMod val="50000"/>
                  </a:schemeClr>
                </a:solidFill>
              </a:rPr>
              <a:t>Highlights and Notes</a:t>
            </a:r>
          </a:p>
          <a:p>
            <a:r>
              <a:rPr lang="en-US">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a:solidFill>
                  <a:schemeClr val="bg2">
                    <a:lumMod val="50000"/>
                  </a:schemeClr>
                </a:solidFill>
              </a:rPr>
              <a:t>Topic Pages, Topic Finder, Cite</a:t>
            </a:r>
          </a:p>
          <a:p>
            <a:r>
              <a:rPr lang="en-US">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C38BFBF-F978-F54C-73E7-AF31E392C98C}"/>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6828B42A-2C60-99DF-D22C-A4B477D936E5}"/>
                </a:ext>
              </a:extLst>
            </p:cNvPr>
            <p:cNvPicPr>
              <a:picLocks noChangeAspect="1"/>
            </p:cNvPicPr>
            <p:nvPr/>
          </p:nvPicPr>
          <p:blipFill>
            <a:blip r:embed="rId4"/>
            <a:stretch>
              <a:fillRect/>
            </a:stretch>
          </p:blipFill>
          <p:spPr>
            <a:xfrm>
              <a:off x="1436979" y="4657234"/>
              <a:ext cx="1935612" cy="438843"/>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GET LINK</a:t>
            </a:r>
          </a:p>
          <a:p>
            <a:r>
              <a:rPr lang="en-US" sz="1600">
                <a:solidFill>
                  <a:schemeClr val="bg2">
                    <a:lumMod val="50000"/>
                  </a:schemeClr>
                </a:solidFill>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SHARE TO CLASSROOM</a:t>
            </a:r>
          </a:p>
          <a:p>
            <a:r>
              <a:rPr lang="en-US" sz="1600">
                <a:solidFill>
                  <a:schemeClr val="bg2">
                    <a:lumMod val="50000"/>
                  </a:schemeClr>
                </a:solidFill>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89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GET LINK</a:t>
            </a:r>
          </a:p>
          <a:p>
            <a:r>
              <a:rPr lang="en-US" sz="160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61841627-BB10-2544-9442-67B27CB828D8}"/>
              </a:ext>
            </a:extLst>
          </p:cNvPr>
          <p:cNvPicPr>
            <a:picLocks noChangeAspect="1"/>
          </p:cNvPicPr>
          <p:nvPr/>
        </p:nvPicPr>
        <p:blipFill>
          <a:blip r:embed="rId5"/>
          <a:stretch>
            <a:fillRect/>
          </a:stretch>
        </p:blipFill>
        <p:spPr>
          <a:xfrm>
            <a:off x="2310344" y="3547642"/>
            <a:ext cx="7391400" cy="2019300"/>
          </a:xfrm>
          <a:prstGeom prst="rect">
            <a:avLst/>
          </a:prstGeom>
          <a:ln w="28575">
            <a:solidFill>
              <a:srgbClr val="009ECD"/>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33716A2-57E7-434E-BB6B-2EF4F3CA0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075"/>
          <a:stretch/>
        </p:blipFill>
        <p:spPr>
          <a:xfrm>
            <a:off x="685800" y="2087747"/>
            <a:ext cx="10820400" cy="3817754"/>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GET LINK</a:t>
            </a:r>
          </a:p>
          <a:p>
            <a:r>
              <a:rPr lang="en-US" sz="1600">
                <a:solidFill>
                  <a:schemeClr val="bg2">
                    <a:lumMod val="50000"/>
                  </a:schemeClr>
                </a:solidFill>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2146852" y="5108713"/>
            <a:ext cx="6838122"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9E9B74-DF30-98C8-C2E9-85CEA55F2D2F}"/>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480C533-4CED-6B20-F13D-B361A5A5F45A}"/>
                </a:ext>
              </a:extLst>
            </p:cNvPr>
            <p:cNvPicPr>
              <a:picLocks noChangeAspect="1"/>
            </p:cNvPicPr>
            <p:nvPr/>
          </p:nvPicPr>
          <p:blipFill>
            <a:blip r:embed="rId4"/>
            <a:stretch>
              <a:fillRect/>
            </a:stretch>
          </p:blipFill>
          <p:spPr>
            <a:xfrm>
              <a:off x="1506071" y="4634803"/>
              <a:ext cx="1713383" cy="388459"/>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SHARE TO CLASSROOM</a:t>
            </a:r>
          </a:p>
          <a:p>
            <a:r>
              <a:rPr lang="en-US" sz="160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71FEC11-CE50-9749-AE94-BCC1449F5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4673" y="2629417"/>
            <a:ext cx="4794063" cy="2999094"/>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9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52075A6-C260-6344-83AD-D4628E3BF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752" y="2160105"/>
            <a:ext cx="10732573" cy="3745396"/>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SHARE TO CLASSROOM</a:t>
            </a:r>
          </a:p>
          <a:p>
            <a:r>
              <a:rPr lang="en-US" sz="160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386433" y="5162309"/>
            <a:ext cx="3956493" cy="7431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82446" y="987552"/>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rPr>
              <a:t>Get Link and Share to Classroom on Topic Pages and Search Results</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a:solidFill>
                  <a:schemeClr val="tx2"/>
                </a:solidFill>
              </a:rPr>
              <a:t>Create Units of Learning</a:t>
            </a:r>
          </a:p>
          <a:p>
            <a:pPr marL="239713" lvl="1">
              <a:spcAft>
                <a:spcPts val="300"/>
              </a:spcAft>
            </a:pPr>
            <a:r>
              <a:rPr lang="en-US" sz="1600" spc="-40">
                <a:solidFill>
                  <a:schemeClr val="bg2">
                    <a:lumMod val="50000"/>
                  </a:schemeClr>
                </a:solidFill>
              </a:rPr>
              <a:t>Share topic pages to introduce then delve into themes</a:t>
            </a:r>
          </a:p>
        </p:txBody>
      </p:sp>
      <p:pic>
        <p:nvPicPr>
          <p:cNvPr id="14" name="Picture 13">
            <a:extLst>
              <a:ext uri="{FF2B5EF4-FFF2-40B4-BE49-F238E27FC236}">
                <a16:creationId xmlns:a16="http://schemas.microsoft.com/office/drawing/2014/main" id="{E8944D43-D91C-844A-8FF1-6589A46F4C33}"/>
              </a:ext>
            </a:extLst>
          </p:cNvPr>
          <p:cNvPicPr>
            <a:picLocks noChangeAspect="1"/>
          </p:cNvPicPr>
          <p:nvPr/>
        </p:nvPicPr>
        <p:blipFill rotWithShape="1">
          <a:blip r:embed="rId3"/>
          <a:srcRect/>
          <a:stretch/>
        </p:blipFill>
        <p:spPr>
          <a:xfrm>
            <a:off x="682446" y="1439535"/>
            <a:ext cx="7211550" cy="4790264"/>
          </a:xfrm>
          <a:prstGeom prst="rect">
            <a:avLst/>
          </a:prstGeom>
          <a:ln w="28575">
            <a:solidFill>
              <a:schemeClr val="bg2"/>
            </a:solidFill>
          </a:ln>
        </p:spPr>
      </p:pic>
      <p:sp>
        <p:nvSpPr>
          <p:cNvPr id="48" name="Rectangle 47">
            <a:extLst>
              <a:ext uri="{FF2B5EF4-FFF2-40B4-BE49-F238E27FC236}">
                <a16:creationId xmlns:a16="http://schemas.microsoft.com/office/drawing/2014/main" id="{E3E12B02-8255-194D-BB52-2509A84C028E}"/>
              </a:ext>
            </a:extLst>
          </p:cNvPr>
          <p:cNvSpPr/>
          <p:nvPr/>
        </p:nvSpPr>
        <p:spPr>
          <a:xfrm>
            <a:off x="6774211" y="2023085"/>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11D8563-43FF-4541-AFF6-110A9B603945}"/>
              </a:ext>
            </a:extLst>
          </p:cNvPr>
          <p:cNvSpPr/>
          <p:nvPr/>
        </p:nvSpPr>
        <p:spPr>
          <a:xfrm>
            <a:off x="5756201" y="1446001"/>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rPr>
              <a:t>Get Link and Share to Classroom on Topic Pages and Search Results</a:t>
            </a:r>
          </a:p>
        </p:txBody>
      </p:sp>
      <p:pic>
        <p:nvPicPr>
          <p:cNvPr id="12" name="Picture 11" descr="A screenshot of a social media post&#10;&#10;Description automatically generated">
            <a:extLst>
              <a:ext uri="{FF2B5EF4-FFF2-40B4-BE49-F238E27FC236}">
                <a16:creationId xmlns:a16="http://schemas.microsoft.com/office/drawing/2014/main" id="{6428DD33-4E63-784E-A10C-6B315BE6CA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761419"/>
            <a:ext cx="7204054" cy="4144081"/>
          </a:xfrm>
          <a:prstGeom prst="rect">
            <a:avLst/>
          </a:prstGeom>
          <a:ln w="28575">
            <a:solidFill>
              <a:schemeClr val="bg2"/>
            </a:solidFill>
          </a:ln>
        </p:spPr>
      </p:pic>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a:solidFill>
                  <a:schemeClr val="tx2"/>
                </a:solidFill>
              </a:rPr>
              <a:t>Create Units of Learning</a:t>
            </a:r>
          </a:p>
          <a:p>
            <a:pPr marL="239713" lvl="1">
              <a:spcAft>
                <a:spcPts val="300"/>
              </a:spcAft>
            </a:pPr>
            <a:r>
              <a:rPr lang="en-US" sz="1600" spc="-40">
                <a:solidFill>
                  <a:schemeClr val="bg2">
                    <a:lumMod val="50000"/>
                  </a:schemeClr>
                </a:solidFill>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a:spcAft>
                <a:spcPts val="300"/>
              </a:spcAft>
            </a:pPr>
            <a:r>
              <a:rPr lang="en-US" sz="1600" b="1" spc="-40">
                <a:solidFill>
                  <a:schemeClr val="tx2"/>
                </a:solidFill>
              </a:rPr>
              <a:t>Provide Learning Choices</a:t>
            </a:r>
          </a:p>
          <a:p>
            <a:pPr marL="239713" lvl="1">
              <a:spcAft>
                <a:spcPts val="300"/>
              </a:spcAft>
            </a:pPr>
            <a:r>
              <a:rPr lang="en-US" sz="1600" spc="-40">
                <a:solidFill>
                  <a:schemeClr val="bg2">
                    <a:lumMod val="50000"/>
                  </a:schemeClr>
                </a:solidFill>
              </a:rPr>
              <a:t>Ask students to select 1-2 readings from list of options </a:t>
            </a:r>
          </a:p>
        </p:txBody>
      </p:sp>
      <p:sp>
        <p:nvSpPr>
          <p:cNvPr id="8" name="Rectangle 7">
            <a:extLst>
              <a:ext uri="{FF2B5EF4-FFF2-40B4-BE49-F238E27FC236}">
                <a16:creationId xmlns:a16="http://schemas.microsoft.com/office/drawing/2014/main" id="{CDEB182C-2579-B741-9A16-BA93CCC74C93}"/>
              </a:ext>
            </a:extLst>
          </p:cNvPr>
          <p:cNvSpPr/>
          <p:nvPr/>
        </p:nvSpPr>
        <p:spPr>
          <a:xfrm>
            <a:off x="6799890" y="2289396"/>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AFF12A-F2A9-C043-AEC7-ADE1FB6B4E8B}"/>
              </a:ext>
            </a:extLst>
          </p:cNvPr>
          <p:cNvSpPr/>
          <p:nvPr/>
        </p:nvSpPr>
        <p:spPr>
          <a:xfrm>
            <a:off x="5874761"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AED333-B8AC-EE45-E500-C39C1F130F1E}"/>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2DF5701-17E3-58D2-BD90-416A6BD0CCC1}"/>
                </a:ext>
              </a:extLst>
            </p:cNvPr>
            <p:cNvPicPr>
              <a:picLocks noChangeAspect="1"/>
            </p:cNvPicPr>
            <p:nvPr/>
          </p:nvPicPr>
          <p:blipFill>
            <a:blip r:embed="rId4"/>
            <a:stretch>
              <a:fillRect/>
            </a:stretch>
          </p:blipFill>
          <p:spPr>
            <a:xfrm>
              <a:off x="1381621" y="4654084"/>
              <a:ext cx="1646587" cy="373315"/>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9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E23013-F161-E14B-8F5F-5F79D0873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Share document with students or ask students to share and comment on results</a:t>
            </a:r>
            <a:endParaRPr lang="en-US" spc="-30">
              <a:solidFill>
                <a:schemeClr val="bg2">
                  <a:lumMod val="50000"/>
                </a:schemeClr>
              </a:solidFill>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858639" y="2503448"/>
            <a:ext cx="679264" cy="3258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TRANSLATE</a:t>
              </a:r>
            </a:p>
            <a:p>
              <a:r>
                <a:rPr lang="en-US" sz="160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spTree>
    <p:extLst>
      <p:ext uri="{BB962C8B-B14F-4D97-AF65-F5344CB8AC3E}">
        <p14:creationId xmlns:p14="http://schemas.microsoft.com/office/powerpoint/2010/main" val="4115149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FONT SIZE</a:t>
              </a:r>
            </a:p>
            <a:p>
              <a:r>
                <a:rPr lang="en-US" sz="1600">
                  <a:solidFill>
                    <a:schemeClr val="bg2">
                      <a:lumMod val="50000"/>
                    </a:schemeClr>
                  </a:solidFill>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spTree>
    <p:extLst>
      <p:ext uri="{BB962C8B-B14F-4D97-AF65-F5344CB8AC3E}">
        <p14:creationId xmlns:p14="http://schemas.microsoft.com/office/powerpoint/2010/main" val="363502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TEXT MANIPULATION</a:t>
              </a:r>
            </a:p>
            <a:p>
              <a:r>
                <a:rPr lang="en-US" sz="1600">
                  <a:solidFill>
                    <a:schemeClr val="bg2">
                      <a:lumMod val="50000"/>
                    </a:schemeClr>
                  </a:solidFill>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spTree>
    <p:extLst>
      <p:ext uri="{BB962C8B-B14F-4D97-AF65-F5344CB8AC3E}">
        <p14:creationId xmlns:p14="http://schemas.microsoft.com/office/powerpoint/2010/main" val="224854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LISTEN</a:t>
              </a:r>
            </a:p>
            <a:p>
              <a:r>
                <a:rPr lang="en-US" sz="1600">
                  <a:solidFill>
                    <a:schemeClr val="bg2">
                      <a:lumMod val="50000"/>
                    </a:schemeClr>
                  </a:solidFill>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8"/>
          <a:stretch>
            <a:fillRect/>
          </a:stretch>
        </p:blipFill>
        <p:spPr>
          <a:xfrm>
            <a:off x="663425" y="4983582"/>
            <a:ext cx="663979" cy="676275"/>
          </a:xfrm>
          <a:prstGeom prst="rect">
            <a:avLst/>
          </a:prstGeom>
        </p:spPr>
      </p:pic>
    </p:spTree>
    <p:extLst>
      <p:ext uri="{BB962C8B-B14F-4D97-AF65-F5344CB8AC3E}">
        <p14:creationId xmlns:p14="http://schemas.microsoft.com/office/powerpoint/2010/main" val="297632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grpSp>
        <p:nvGrpSpPr>
          <p:cNvPr id="10" name="Group 9">
            <a:extLst>
              <a:ext uri="{FF2B5EF4-FFF2-40B4-BE49-F238E27FC236}">
                <a16:creationId xmlns:a16="http://schemas.microsoft.com/office/drawing/2014/main" id="{8D60BC45-8278-2D5C-8CF7-109EAEA71581}"/>
              </a:ext>
            </a:extLst>
          </p:cNvPr>
          <p:cNvGrpSpPr/>
          <p:nvPr/>
        </p:nvGrpSpPr>
        <p:grpSpPr>
          <a:xfrm>
            <a:off x="6096000" y="1242622"/>
            <a:ext cx="5648990" cy="4467758"/>
            <a:chOff x="6096000" y="1242622"/>
            <a:chExt cx="5648990" cy="4467758"/>
          </a:xfrm>
        </p:grpSpPr>
        <p:pic>
          <p:nvPicPr>
            <p:cNvPr id="7" name="Picture 6" descr="Graphical user interface, text, application, email&#10;&#10;Description automatically generated">
              <a:extLst>
                <a:ext uri="{FF2B5EF4-FFF2-40B4-BE49-F238E27FC236}">
                  <a16:creationId xmlns:a16="http://schemas.microsoft.com/office/drawing/2014/main" id="{F2F17778-28D4-9B2B-C24D-E4B69F617ADF}"/>
                </a:ext>
              </a:extLst>
            </p:cNvPr>
            <p:cNvPicPr>
              <a:picLocks noChangeAspect="1"/>
            </p:cNvPicPr>
            <p:nvPr/>
          </p:nvPicPr>
          <p:blipFill>
            <a:blip r:embed="rId3"/>
            <a:stretch>
              <a:fillRect/>
            </a:stretch>
          </p:blipFill>
          <p:spPr>
            <a:xfrm>
              <a:off x="6096000" y="1242622"/>
              <a:ext cx="5648990" cy="4372756"/>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4"/>
            <a:stretch>
              <a:fillRect/>
            </a:stretch>
          </p:blipFill>
          <p:spPr>
            <a:xfrm>
              <a:off x="6251765" y="2967633"/>
              <a:ext cx="1421372" cy="2742747"/>
            </a:xfrm>
            <a:prstGeom prst="rect">
              <a:avLst/>
            </a:prstGeom>
            <a:ln w="28575">
              <a:solidFill>
                <a:srgbClr val="009ECD"/>
              </a:solidFill>
            </a:ln>
          </p:spPr>
        </p:pic>
      </p:gr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5"/>
          <a:stretch>
            <a:fillRect/>
          </a:stretch>
        </p:blipFill>
        <p:spPr>
          <a:xfrm>
            <a:off x="405938" y="2591486"/>
            <a:ext cx="1134820" cy="1138774"/>
          </a:xfrm>
          <a:prstGeom prst="rect">
            <a:avLst/>
          </a:prstGeom>
        </p:spPr>
      </p:pic>
    </p:spTree>
    <p:extLst>
      <p:ext uri="{BB962C8B-B14F-4D97-AF65-F5344CB8AC3E}">
        <p14:creationId xmlns:p14="http://schemas.microsoft.com/office/powerpoint/2010/main" val="3122674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37403F-E046-02AC-FDEF-91AB1E404ED5}"/>
              </a:ext>
            </a:extLst>
          </p:cNvPr>
          <p:cNvGrpSpPr/>
          <p:nvPr/>
        </p:nvGrpSpPr>
        <p:grpSpPr>
          <a:xfrm>
            <a:off x="685800" y="1460795"/>
            <a:ext cx="6075350" cy="4444704"/>
            <a:chOff x="685800" y="1460795"/>
            <a:chExt cx="6075350" cy="4444704"/>
          </a:xfrm>
        </p:grpSpPr>
        <p:pic>
          <p:nvPicPr>
            <p:cNvPr id="18" name="Picture 17" descr="A screenshot of a social media post&#10;&#10;Description automatically generated">
              <a:extLst>
                <a:ext uri="{FF2B5EF4-FFF2-40B4-BE49-F238E27FC236}">
                  <a16:creationId xmlns:a16="http://schemas.microsoft.com/office/drawing/2014/main" id="{A6C1C5D5-5AA8-B244-810C-CECAF0EAC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3" name="Picture 2" descr="Shape, circle&#10;&#10;Description automatically generated">
              <a:extLst>
                <a:ext uri="{FF2B5EF4-FFF2-40B4-BE49-F238E27FC236}">
                  <a16:creationId xmlns:a16="http://schemas.microsoft.com/office/drawing/2014/main" id="{975E2369-8E4A-5415-40A3-F80AFD99158E}"/>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ENCOURAGE ANALYSIS</a:t>
            </a:r>
          </a:p>
        </p:txBody>
      </p:sp>
      <p:pic>
        <p:nvPicPr>
          <p:cNvPr id="21" name="Picture 20">
            <a:extLst>
              <a:ext uri="{FF2B5EF4-FFF2-40B4-BE49-F238E27FC236}">
                <a16:creationId xmlns:a16="http://schemas.microsoft.com/office/drawing/2014/main" id="{F661B91E-2D18-8349-8C5A-A138E9164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52" y="3960622"/>
            <a:ext cx="5924956" cy="317085"/>
          </a:xfrm>
          <a:prstGeom prst="rect">
            <a:avLst/>
          </a:prstGeom>
          <a:ln w="28575">
            <a:solidFill>
              <a:srgbClr val="009ECD"/>
            </a:solidFill>
          </a:ln>
        </p:spPr>
      </p:pic>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SELECT TEXT</a:t>
              </a:r>
            </a:p>
            <a:p>
              <a:r>
                <a:rPr lang="en-US" sz="1600" b="1" spc="-30">
                  <a:solidFill>
                    <a:schemeClr val="bg2">
                      <a:lumMod val="50000"/>
                    </a:schemeClr>
                  </a:solidFill>
                </a:rPr>
                <a:t>Click and drag </a:t>
              </a:r>
              <a:r>
                <a:rPr lang="en-US" sz="1600" spc="-30">
                  <a:solidFill>
                    <a:schemeClr val="bg2">
                      <a:lumMod val="50000"/>
                    </a:schemeClr>
                  </a:solidFill>
                </a:rPr>
                <a:t>mouse on computer;</a:t>
              </a:r>
            </a:p>
            <a:p>
              <a:r>
                <a:rPr lang="en-US" sz="1600" spc="-30">
                  <a:solidFill>
                    <a:schemeClr val="bg2">
                      <a:lumMod val="50000"/>
                    </a:schemeClr>
                  </a:solidFill>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1</a:t>
              </a:r>
            </a:p>
          </p:txBody>
        </p:sp>
      </p:grpSp>
    </p:spTree>
    <p:extLst>
      <p:ext uri="{BB962C8B-B14F-4D97-AF65-F5344CB8AC3E}">
        <p14:creationId xmlns:p14="http://schemas.microsoft.com/office/powerpoint/2010/main" val="77498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A9D84-A186-7BD5-0699-ED9A8D41A3E9}"/>
              </a:ext>
            </a:extLst>
          </p:cNvPr>
          <p:cNvGrpSpPr/>
          <p:nvPr/>
        </p:nvGrpSpPr>
        <p:grpSpPr>
          <a:xfrm>
            <a:off x="685801" y="1460795"/>
            <a:ext cx="6075350" cy="4444705"/>
            <a:chOff x="685801" y="1460795"/>
            <a:chExt cx="6075350" cy="4444705"/>
          </a:xfrm>
        </p:grpSpPr>
        <p:pic>
          <p:nvPicPr>
            <p:cNvPr id="3" name="Picture 2" descr="A screenshot of a social media post&#10;&#10;Description automatically generated">
              <a:extLst>
                <a:ext uri="{FF2B5EF4-FFF2-40B4-BE49-F238E27FC236}">
                  <a16:creationId xmlns:a16="http://schemas.microsoft.com/office/drawing/2014/main" id="{7BE48504-7D46-0545-93F6-60CEE94B1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460795"/>
              <a:ext cx="6075350" cy="4444705"/>
            </a:xfrm>
            <a:prstGeom prst="rect">
              <a:avLst/>
            </a:prstGeom>
            <a:ln w="28575">
              <a:solidFill>
                <a:schemeClr val="bg2"/>
              </a:solidFill>
            </a:ln>
          </p:spPr>
        </p:pic>
        <p:pic>
          <p:nvPicPr>
            <p:cNvPr id="13" name="Picture 12" descr="Shape, circle&#10;&#10;Description automatically generated">
              <a:extLst>
                <a:ext uri="{FF2B5EF4-FFF2-40B4-BE49-F238E27FC236}">
                  <a16:creationId xmlns:a16="http://schemas.microsoft.com/office/drawing/2014/main" id="{C34183A2-1E7E-2200-94A7-FF0474DAC34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mn-lt"/>
              </a:rPr>
              <a:t>ENCOURAGE ANALYSIS</a:t>
            </a:r>
          </a:p>
        </p:txBody>
      </p:sp>
      <p:pic>
        <p:nvPicPr>
          <p:cNvPr id="19" name="Picture 18" descr="A screenshot of a social media post&#10;&#10;Description automatically generated">
            <a:extLst>
              <a:ext uri="{FF2B5EF4-FFF2-40B4-BE49-F238E27FC236}">
                <a16:creationId xmlns:a16="http://schemas.microsoft.com/office/drawing/2014/main" id="{8C3AE1B2-27E0-9646-BB2E-E1B164BBD7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535" y="4124851"/>
            <a:ext cx="6075350" cy="1552471"/>
          </a:xfrm>
          <a:prstGeom prst="rect">
            <a:avLst/>
          </a:prstGeom>
          <a:ln w="28575">
            <a:solidFill>
              <a:srgbClr val="009ECD"/>
            </a:solidFill>
          </a:ln>
        </p:spPr>
      </p:pic>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SELECT TEXT</a:t>
              </a:r>
            </a:p>
            <a:p>
              <a:r>
                <a:rPr lang="en-US" sz="1600" b="1" spc="-30">
                  <a:solidFill>
                    <a:schemeClr val="bg2">
                      <a:lumMod val="50000"/>
                    </a:schemeClr>
                  </a:solidFill>
                </a:rPr>
                <a:t>Click and drag </a:t>
              </a:r>
              <a:r>
                <a:rPr lang="en-US" sz="1600" spc="-30">
                  <a:solidFill>
                    <a:schemeClr val="bg2">
                      <a:lumMod val="50000"/>
                    </a:schemeClr>
                  </a:solidFill>
                </a:rPr>
                <a:t>mouse on computer;</a:t>
              </a:r>
            </a:p>
            <a:p>
              <a:r>
                <a:rPr lang="en-US" sz="1600" spc="-30">
                  <a:solidFill>
                    <a:schemeClr val="bg2">
                      <a:lumMod val="50000"/>
                    </a:schemeClr>
                  </a:solidFill>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ADD HIGHLIGHTS AND NOTES</a:t>
              </a:r>
            </a:p>
            <a:p>
              <a:r>
                <a:rPr lang="en-US" sz="1600" b="1">
                  <a:solidFill>
                    <a:schemeClr val="bg2">
                      <a:lumMod val="50000"/>
                    </a:schemeClr>
                  </a:solidFill>
                </a:rPr>
                <a:t>Choose color </a:t>
              </a:r>
              <a:r>
                <a:rPr lang="en-US" sz="1600">
                  <a:solidFill>
                    <a:schemeClr val="bg2">
                      <a:lumMod val="50000"/>
                    </a:schemeClr>
                  </a:solidFill>
                </a:rPr>
                <a:t>and </a:t>
              </a:r>
              <a:r>
                <a:rPr lang="en-US" sz="1600" b="1">
                  <a:solidFill>
                    <a:schemeClr val="bg2">
                      <a:lumMod val="50000"/>
                    </a:schemeClr>
                  </a:solidFill>
                </a:rPr>
                <a:t>type annotations </a:t>
              </a:r>
              <a:r>
                <a:rPr lang="en-US" sz="1600">
                  <a:solidFill>
                    <a:schemeClr val="bg2">
                      <a:lumMod val="50000"/>
                    </a:schemeClr>
                  </a:solidFill>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2</a:t>
              </a:r>
            </a:p>
          </p:txBody>
        </p:sp>
      </p:grpSp>
    </p:spTree>
    <p:extLst>
      <p:ext uri="{BB962C8B-B14F-4D97-AF65-F5344CB8AC3E}">
        <p14:creationId xmlns:p14="http://schemas.microsoft.com/office/powerpoint/2010/main" val="1895572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5EBFAE-BF76-ECB3-58D5-A40ED1DA98DB}"/>
              </a:ext>
            </a:extLst>
          </p:cNvPr>
          <p:cNvGrpSpPr/>
          <p:nvPr/>
        </p:nvGrpSpPr>
        <p:grpSpPr>
          <a:xfrm>
            <a:off x="685800" y="1460795"/>
            <a:ext cx="6075350" cy="4444704"/>
            <a:chOff x="685800" y="1460795"/>
            <a:chExt cx="6075350" cy="4444704"/>
          </a:xfrm>
        </p:grpSpPr>
        <p:pic>
          <p:nvPicPr>
            <p:cNvPr id="3" name="Picture 2" descr="A screenshot of a cell phone&#10;&#10;Description automatically generated">
              <a:extLst>
                <a:ext uri="{FF2B5EF4-FFF2-40B4-BE49-F238E27FC236}">
                  <a16:creationId xmlns:a16="http://schemas.microsoft.com/office/drawing/2014/main" id="{FDBA11AE-AD35-9F46-BF31-CBDD8188B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17" name="Picture 16" descr="Shape, circle&#10;&#10;Description automatically generated">
              <a:extLst>
                <a:ext uri="{FF2B5EF4-FFF2-40B4-BE49-F238E27FC236}">
                  <a16:creationId xmlns:a16="http://schemas.microsoft.com/office/drawing/2014/main" id="{335FDD64-855D-1022-CBBD-5E967577185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SELECT TEXT</a:t>
              </a:r>
            </a:p>
            <a:p>
              <a:r>
                <a:rPr lang="en-US" sz="1600" b="1" spc="-30">
                  <a:solidFill>
                    <a:schemeClr val="bg2">
                      <a:lumMod val="50000"/>
                    </a:schemeClr>
                  </a:solidFill>
                </a:rPr>
                <a:t>Click and drag </a:t>
              </a:r>
              <a:r>
                <a:rPr lang="en-US" sz="1600" spc="-30">
                  <a:solidFill>
                    <a:schemeClr val="bg2">
                      <a:lumMod val="50000"/>
                    </a:schemeClr>
                  </a:solidFill>
                </a:rPr>
                <a:t>mouse on computer;</a:t>
              </a:r>
            </a:p>
            <a:p>
              <a:r>
                <a:rPr lang="en-US" sz="1600" spc="-30">
                  <a:solidFill>
                    <a:schemeClr val="bg2">
                      <a:lumMod val="50000"/>
                    </a:schemeClr>
                  </a:solidFill>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ADD HIGHLIGHTS AND NOTES</a:t>
              </a:r>
            </a:p>
            <a:p>
              <a:r>
                <a:rPr lang="en-US" sz="1600" b="1">
                  <a:solidFill>
                    <a:schemeClr val="bg2">
                      <a:lumMod val="50000"/>
                    </a:schemeClr>
                  </a:solidFill>
                </a:rPr>
                <a:t>Choose color </a:t>
              </a:r>
              <a:r>
                <a:rPr lang="en-US" sz="1600">
                  <a:solidFill>
                    <a:schemeClr val="bg2">
                      <a:lumMod val="50000"/>
                    </a:schemeClr>
                  </a:solidFill>
                </a:rPr>
                <a:t>and </a:t>
              </a:r>
              <a:r>
                <a:rPr lang="en-US" sz="1600" b="1">
                  <a:solidFill>
                    <a:schemeClr val="bg2">
                      <a:lumMod val="50000"/>
                    </a:schemeClr>
                  </a:solidFill>
                </a:rPr>
                <a:t>type annotations </a:t>
              </a:r>
              <a:r>
                <a:rPr lang="en-US" sz="1600">
                  <a:solidFill>
                    <a:schemeClr val="bg2">
                      <a:lumMod val="50000"/>
                    </a:schemeClr>
                  </a:solidFill>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EXPORT</a:t>
              </a:r>
            </a:p>
            <a:p>
              <a:r>
                <a:rPr lang="en-US" sz="1600">
                  <a:solidFill>
                    <a:schemeClr val="bg2">
                      <a:lumMod val="50000"/>
                    </a:schemeClr>
                  </a:solidFill>
                </a:rPr>
                <a:t>Add as many notes as desired</a:t>
              </a:r>
              <a:br>
                <a:rPr lang="en-US" sz="1600">
                  <a:solidFill>
                    <a:schemeClr val="bg2">
                      <a:lumMod val="50000"/>
                    </a:schemeClr>
                  </a:solidFill>
                </a:rPr>
              </a:br>
              <a:r>
                <a:rPr lang="en-US" sz="1600" b="1">
                  <a:solidFill>
                    <a:schemeClr val="bg2">
                      <a:lumMod val="50000"/>
                    </a:schemeClr>
                  </a:solidFill>
                </a:rPr>
                <a:t>Download</a:t>
              </a:r>
              <a:r>
                <a:rPr lang="en-US" sz="1600">
                  <a:solidFill>
                    <a:schemeClr val="bg2">
                      <a:lumMod val="50000"/>
                    </a:schemeClr>
                  </a:solidFill>
                </a:rPr>
                <a:t>, </a:t>
              </a:r>
              <a:r>
                <a:rPr lang="en-US" sz="1600" b="1">
                  <a:solidFill>
                    <a:schemeClr val="bg2">
                      <a:lumMod val="50000"/>
                    </a:schemeClr>
                  </a:solidFill>
                </a:rPr>
                <a:t>Print</a:t>
              </a:r>
              <a:r>
                <a:rPr lang="en-US" sz="1600">
                  <a:solidFill>
                    <a:schemeClr val="bg2">
                      <a:lumMod val="50000"/>
                    </a:schemeClr>
                  </a:solidFill>
                </a:rPr>
                <a:t>, or </a:t>
              </a:r>
              <a:r>
                <a:rPr lang="en-US" sz="1600" b="1">
                  <a:solidFill>
                    <a:schemeClr val="bg2">
                      <a:lumMod val="50000"/>
                    </a:schemeClr>
                  </a:solidFill>
                </a:rPr>
                <a:t>Send to… </a:t>
              </a:r>
              <a:r>
                <a:rPr lang="en-US" sz="1600">
                  <a:solidFill>
                    <a:schemeClr val="bg2">
                      <a:lumMod val="50000"/>
                    </a:schemeClr>
                  </a:solidFill>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3</a:t>
              </a:r>
            </a:p>
          </p:txBody>
        </p:sp>
      </p:grpSp>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7105" y="2090817"/>
            <a:ext cx="1412303" cy="370079"/>
          </a:xfrm>
          <a:prstGeom prst="rect">
            <a:avLst/>
          </a:prstGeom>
          <a:ln w="28575">
            <a:solidFill>
              <a:srgbClr val="009ECD"/>
            </a:solidFill>
          </a:ln>
        </p:spPr>
      </p:pic>
    </p:spTree>
    <p:extLst>
      <p:ext uri="{BB962C8B-B14F-4D97-AF65-F5344CB8AC3E}">
        <p14:creationId xmlns:p14="http://schemas.microsoft.com/office/powerpoint/2010/main" val="3618723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a:solidFill>
                  <a:srgbClr val="009ECD"/>
                </a:solidFill>
              </a:rPr>
              <a:t>Highlight Potential Projects</a:t>
            </a:r>
          </a:p>
          <a:p>
            <a:r>
              <a:rPr lang="en-US" sz="1600">
                <a:solidFill>
                  <a:schemeClr val="bg2">
                    <a:lumMod val="50000"/>
                  </a:schemeClr>
                </a:solidFill>
              </a:rPr>
              <a:t>Browse Topics to see frequently investigated topics</a:t>
            </a:r>
          </a:p>
        </p:txBody>
      </p:sp>
      <p:pic>
        <p:nvPicPr>
          <p:cNvPr id="13" name="Picture 12">
            <a:extLst>
              <a:ext uri="{FF2B5EF4-FFF2-40B4-BE49-F238E27FC236}">
                <a16:creationId xmlns:a16="http://schemas.microsoft.com/office/drawing/2014/main" id="{890303D6-4F0D-6A45-AAD3-6C86DE367BC9}"/>
              </a:ext>
            </a:extLst>
          </p:cNvPr>
          <p:cNvPicPr>
            <a:picLocks noChangeAspect="1"/>
          </p:cNvPicPr>
          <p:nvPr/>
        </p:nvPicPr>
        <p:blipFill rotWithShape="1">
          <a:blip r:embed="rId3"/>
          <a:srcRect/>
          <a:stretch/>
        </p:blipFill>
        <p:spPr>
          <a:xfrm>
            <a:off x="5476786" y="987552"/>
            <a:ext cx="5558133" cy="5074818"/>
          </a:xfrm>
          <a:prstGeom prst="rect">
            <a:avLst/>
          </a:prstGeom>
          <a:ln w="28575">
            <a:solidFill>
              <a:schemeClr val="bg2"/>
            </a:solidFill>
          </a:ln>
        </p:spPr>
      </p:pic>
      <p:pic>
        <p:nvPicPr>
          <p:cNvPr id="14" name="Picture 13" descr="A drawing of a person&#10;&#10;Description automatically generated">
            <a:extLst>
              <a:ext uri="{FF2B5EF4-FFF2-40B4-BE49-F238E27FC236}">
                <a16:creationId xmlns:a16="http://schemas.microsoft.com/office/drawing/2014/main" id="{59D4E5F7-A37D-BC4C-A692-738438FE9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9982" y="1257073"/>
            <a:ext cx="817060" cy="520764"/>
          </a:xfrm>
          <a:prstGeom prst="rect">
            <a:avLst/>
          </a:prstGeom>
          <a:ln w="28575">
            <a:solidFill>
              <a:srgbClr val="009ECD"/>
            </a:solidFill>
          </a:ln>
        </p:spPr>
      </p:pic>
    </p:spTree>
    <p:extLst>
      <p:ext uri="{BB962C8B-B14F-4D97-AF65-F5344CB8AC3E}">
        <p14:creationId xmlns:p14="http://schemas.microsoft.com/office/powerpoint/2010/main" val="131267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a:solidFill>
                  <a:srgbClr val="009ECD"/>
                </a:solidFill>
              </a:rPr>
              <a:t>Highlight Potential Projects</a:t>
            </a:r>
          </a:p>
          <a:p>
            <a:r>
              <a:rPr lang="en-US" sz="1600">
                <a:solidFill>
                  <a:schemeClr val="bg2">
                    <a:lumMod val="50000"/>
                  </a:schemeClr>
                </a:solidFill>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a:spcAft>
                <a:spcPts val="300"/>
              </a:spcAft>
            </a:pPr>
            <a:r>
              <a:rPr lang="en-US" sz="1600" b="1" spc="-40">
                <a:solidFill>
                  <a:srgbClr val="009ECD"/>
                </a:solidFill>
              </a:rPr>
              <a:t>Curate Variety of Premium Sources</a:t>
            </a:r>
          </a:p>
          <a:p>
            <a:pPr>
              <a:spcAft>
                <a:spcPts val="150"/>
              </a:spcAft>
            </a:pPr>
            <a:r>
              <a:rPr lang="en-US" sz="1600">
                <a:solidFill>
                  <a:schemeClr val="bg2">
                    <a:lumMod val="50000"/>
                  </a:schemeClr>
                </a:solidFill>
              </a:rPr>
              <a:t>Scaffold the research process</a:t>
            </a:r>
          </a:p>
          <a:p>
            <a:pPr>
              <a:spcAft>
                <a:spcPts val="150"/>
              </a:spcAft>
            </a:pPr>
            <a:r>
              <a:rPr lang="en-US" sz="1600">
                <a:solidFill>
                  <a:schemeClr val="bg2">
                    <a:lumMod val="50000"/>
                  </a:schemeClr>
                </a:solidFill>
              </a:rPr>
              <a:t>Introduce new source types</a:t>
            </a:r>
          </a:p>
          <a:p>
            <a:endParaRPr lang="en-US">
              <a:solidFill>
                <a:schemeClr val="bg2">
                  <a:lumMod val="50000"/>
                </a:schemeClr>
              </a:solidFill>
              <a:latin typeface="+mj-lt"/>
            </a:endParaRPr>
          </a:p>
          <a:p>
            <a:endParaRPr lang="en-US">
              <a:solidFill>
                <a:schemeClr val="bg2">
                  <a:lumMod val="50000"/>
                </a:schemeClr>
              </a:solidFill>
              <a:latin typeface="+mj-lt"/>
            </a:endParaRPr>
          </a:p>
        </p:txBody>
      </p:sp>
      <p:pic>
        <p:nvPicPr>
          <p:cNvPr id="3" name="Picture 2" descr="A screenshot of a social media post&#10;&#10;Description automatically generated">
            <a:extLst>
              <a:ext uri="{FF2B5EF4-FFF2-40B4-BE49-F238E27FC236}">
                <a16:creationId xmlns:a16="http://schemas.microsoft.com/office/drawing/2014/main" id="{2B0A3CFD-5581-C74A-8154-1BC0FFE13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1368" y="1517455"/>
            <a:ext cx="6946232" cy="4388043"/>
          </a:xfrm>
          <a:prstGeom prst="rect">
            <a:avLst/>
          </a:prstGeom>
          <a:ln w="28575">
            <a:solidFill>
              <a:schemeClr val="bg2"/>
            </a:solidFill>
          </a:ln>
        </p:spPr>
      </p:pic>
      <p:pic>
        <p:nvPicPr>
          <p:cNvPr id="10" name="Picture 9" descr="A screenshot of a cell phone&#10;&#10;Description automatically generated">
            <a:extLst>
              <a:ext uri="{FF2B5EF4-FFF2-40B4-BE49-F238E27FC236}">
                <a16:creationId xmlns:a16="http://schemas.microsoft.com/office/drawing/2014/main" id="{74065929-2B86-904C-9A30-6F8157B59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431583"/>
            <a:ext cx="5410199" cy="1754088"/>
          </a:xfrm>
          <a:prstGeom prst="rect">
            <a:avLst/>
          </a:prstGeom>
          <a:ln w="28575">
            <a:solidFill>
              <a:srgbClr val="009ECD"/>
            </a:solidFill>
          </a:ln>
        </p:spPr>
      </p:pic>
      <p:pic>
        <p:nvPicPr>
          <p:cNvPr id="12" name="Picture 11" descr="A drawing of a face&#10;&#10;Description automatically generated">
            <a:extLst>
              <a:ext uri="{FF2B5EF4-FFF2-40B4-BE49-F238E27FC236}">
                <a16:creationId xmlns:a16="http://schemas.microsoft.com/office/drawing/2014/main" id="{9C4DF4BD-756F-5E46-8DE1-10D1EA6279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1120" y="3053924"/>
            <a:ext cx="2538180" cy="346579"/>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pic>
        <p:nvPicPr>
          <p:cNvPr id="8" name="Picture 7" descr="A screenshot of a social media post&#10;&#10;Description automatically generated">
            <a:extLst>
              <a:ext uri="{FF2B5EF4-FFF2-40B4-BE49-F238E27FC236}">
                <a16:creationId xmlns:a16="http://schemas.microsoft.com/office/drawing/2014/main" id="{25C5C3F1-9BE1-CA49-BC9E-89B6B453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160" y="1517455"/>
            <a:ext cx="4344746" cy="4390810"/>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575B8CD5-D567-D847-8ACE-A098E9BAA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835" y="1714350"/>
            <a:ext cx="3949365" cy="3891576"/>
          </a:xfrm>
          <a:prstGeom prst="rect">
            <a:avLst/>
          </a:prstGeom>
          <a:ln w="28575">
            <a:solidFill>
              <a:srgbClr val="009ECD"/>
            </a:solidFill>
          </a:ln>
        </p:spPr>
      </p:pic>
    </p:spTree>
    <p:extLst>
      <p:ext uri="{BB962C8B-B14F-4D97-AF65-F5344CB8AC3E}">
        <p14:creationId xmlns:p14="http://schemas.microsoft.com/office/powerpoint/2010/main" val="1650234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ell phone&#10;&#10;Description automatically generated">
            <a:extLst>
              <a:ext uri="{FF2B5EF4-FFF2-40B4-BE49-F238E27FC236}">
                <a16:creationId xmlns:a16="http://schemas.microsoft.com/office/drawing/2014/main" id="{3E50911C-3EBB-4E45-9A57-17E04C1093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7195471" cy="4388046"/>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sp>
        <p:nvSpPr>
          <p:cNvPr id="20" name="Rectangle 19">
            <a:extLst>
              <a:ext uri="{FF2B5EF4-FFF2-40B4-BE49-F238E27FC236}">
                <a16:creationId xmlns:a16="http://schemas.microsoft.com/office/drawing/2014/main" id="{C701C913-5537-7544-8CE5-D43FFC607491}"/>
              </a:ext>
            </a:extLst>
          </p:cNvPr>
          <p:cNvSpPr/>
          <p:nvPr/>
        </p:nvSpPr>
        <p:spPr>
          <a:xfrm>
            <a:off x="4421875" y="2706806"/>
            <a:ext cx="2815988" cy="37758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endParaRPr lang="en-US">
              <a:solidFill>
                <a:schemeClr val="bg2">
                  <a:lumMod val="50000"/>
                </a:schemeClr>
              </a:solidFill>
              <a:latin typeface="+mj-lt"/>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pic>
        <p:nvPicPr>
          <p:cNvPr id="3" name="Picture 2" descr="A screenshot of a social media post&#10;&#10;Description automatically generated">
            <a:extLst>
              <a:ext uri="{FF2B5EF4-FFF2-40B4-BE49-F238E27FC236}">
                <a16:creationId xmlns:a16="http://schemas.microsoft.com/office/drawing/2014/main" id="{E1A506AD-BB4C-6B4A-9A44-2D5154109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6976782" cy="4388045"/>
          </a:xfrm>
          <a:prstGeom prst="rect">
            <a:avLst/>
          </a:prstGeom>
          <a:ln w="28575">
            <a:solidFill>
              <a:schemeClr val="bg2"/>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68882" y="4044312"/>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92896" y="4602480"/>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pPr>
              <a:spcBef>
                <a:spcPts val="2000"/>
              </a:spcBef>
              <a:spcAft>
                <a:spcPts val="150"/>
              </a:spcAft>
            </a:pPr>
            <a:r>
              <a:rPr lang="en-US" sz="1600" b="1">
                <a:solidFill>
                  <a:srgbClr val="009ECD"/>
                </a:solidFill>
              </a:rPr>
              <a:t>STEP TWO</a:t>
            </a:r>
          </a:p>
          <a:p>
            <a:pPr>
              <a:spcAft>
                <a:spcPts val="150"/>
              </a:spcAft>
            </a:pPr>
            <a:r>
              <a:rPr lang="en-US" sz="1600">
                <a:solidFill>
                  <a:schemeClr val="bg2">
                    <a:lumMod val="50000"/>
                  </a:schemeClr>
                </a:solidFill>
              </a:rPr>
              <a:t>Start the Topic Finder</a:t>
            </a:r>
          </a:p>
          <a:p>
            <a:endParaRPr lang="en-US">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6414A33-63D3-D84E-8693-17C1732B559B}"/>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pPr>
              <a:spcBef>
                <a:spcPts val="2000"/>
              </a:spcBef>
              <a:spcAft>
                <a:spcPts val="150"/>
              </a:spcAft>
            </a:pPr>
            <a:r>
              <a:rPr lang="en-US" sz="1600" b="1">
                <a:solidFill>
                  <a:srgbClr val="009ECD"/>
                </a:solidFill>
              </a:rPr>
              <a:t>STEP TWO</a:t>
            </a:r>
          </a:p>
          <a:p>
            <a:pPr>
              <a:spcAft>
                <a:spcPts val="150"/>
              </a:spcAft>
            </a:pPr>
            <a:r>
              <a:rPr lang="en-US" sz="1600">
                <a:solidFill>
                  <a:schemeClr val="bg2">
                    <a:lumMod val="50000"/>
                  </a:schemeClr>
                </a:solidFill>
              </a:rPr>
              <a:t>Start the Topic Finder</a:t>
            </a:r>
          </a:p>
          <a:p>
            <a:pPr>
              <a:spcBef>
                <a:spcPts val="2000"/>
              </a:spcBef>
              <a:spcAft>
                <a:spcPts val="150"/>
              </a:spcAft>
            </a:pPr>
            <a:r>
              <a:rPr lang="en-US" sz="1600" b="1">
                <a:solidFill>
                  <a:srgbClr val="009ECD"/>
                </a:solidFill>
              </a:rPr>
              <a:t>STEP THREE</a:t>
            </a:r>
          </a:p>
          <a:p>
            <a:r>
              <a:rPr lang="en-US" sz="1600">
                <a:solidFill>
                  <a:schemeClr val="bg2">
                    <a:lumMod val="50000"/>
                  </a:schemeClr>
                </a:solidFill>
              </a:rPr>
              <a:t>Click to explore sections and link to results</a:t>
            </a:r>
          </a:p>
          <a:p>
            <a:endParaRPr lang="en-US">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pPr>
              <a:spcBef>
                <a:spcPts val="2000"/>
              </a:spcBef>
              <a:spcAft>
                <a:spcPts val="150"/>
              </a:spcAft>
            </a:pPr>
            <a:r>
              <a:rPr lang="en-US" sz="1600" b="1">
                <a:solidFill>
                  <a:srgbClr val="009ECD"/>
                </a:solidFill>
              </a:rPr>
              <a:t>STEP TWO</a:t>
            </a:r>
          </a:p>
          <a:p>
            <a:pPr>
              <a:spcAft>
                <a:spcPts val="150"/>
              </a:spcAft>
            </a:pPr>
            <a:r>
              <a:rPr lang="en-US" sz="1600">
                <a:solidFill>
                  <a:schemeClr val="bg2">
                    <a:lumMod val="50000"/>
                  </a:schemeClr>
                </a:solidFill>
              </a:rPr>
              <a:t>Start the Topic Finder</a:t>
            </a:r>
          </a:p>
          <a:p>
            <a:pPr>
              <a:spcBef>
                <a:spcPts val="2000"/>
              </a:spcBef>
              <a:spcAft>
                <a:spcPts val="150"/>
              </a:spcAft>
            </a:pPr>
            <a:r>
              <a:rPr lang="en-US" sz="1600" b="1">
                <a:solidFill>
                  <a:srgbClr val="009ECD"/>
                </a:solidFill>
              </a:rPr>
              <a:t>STEP THREE</a:t>
            </a:r>
          </a:p>
          <a:p>
            <a:r>
              <a:rPr lang="en-US" sz="1600">
                <a:solidFill>
                  <a:schemeClr val="bg2">
                    <a:lumMod val="50000"/>
                  </a:schemeClr>
                </a:solidFill>
              </a:rPr>
              <a:t>Click to explore sections and link to results</a:t>
            </a:r>
          </a:p>
          <a:p>
            <a:endParaRPr lang="en-US">
              <a:solidFill>
                <a:schemeClr val="bg2">
                  <a:lumMod val="50000"/>
                </a:schemeClr>
              </a:solidFill>
              <a:latin typeface="+mj-lt"/>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ell phone&#10;&#10;Description automatically generated">
            <a:extLst>
              <a:ext uri="{FF2B5EF4-FFF2-40B4-BE49-F238E27FC236}">
                <a16:creationId xmlns:a16="http://schemas.microsoft.com/office/drawing/2014/main" id="{93A218FC-2361-BA44-920A-E6E158E27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7831" y="2618601"/>
            <a:ext cx="6812327" cy="3042082"/>
          </a:xfrm>
          <a:prstGeom prst="rect">
            <a:avLst/>
          </a:prstGeom>
          <a:ln w="28575">
            <a:solidFill>
              <a:srgbClr val="009ECD"/>
            </a:solidFill>
          </a:ln>
        </p:spPr>
      </p:pic>
      <p:sp>
        <p:nvSpPr>
          <p:cNvPr id="19" name="Rectangle 18">
            <a:extLst>
              <a:ext uri="{FF2B5EF4-FFF2-40B4-BE49-F238E27FC236}">
                <a16:creationId xmlns:a16="http://schemas.microsoft.com/office/drawing/2014/main" id="{A2388C86-8551-8A4B-91D9-9166AD452EAE}"/>
              </a:ext>
            </a:extLst>
          </p:cNvPr>
          <p:cNvSpPr/>
          <p:nvPr/>
        </p:nvSpPr>
        <p:spPr>
          <a:xfrm>
            <a:off x="8112549" y="3906765"/>
            <a:ext cx="1632098" cy="1488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Selecting a resource will open it within the Schoology interface.</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CBBBF668-9902-0E73-AE45-2EB7A5B5A144}"/>
              </a:ext>
            </a:extLst>
          </p:cNvPr>
          <p:cNvPicPr>
            <a:picLocks noChangeAspect="1"/>
          </p:cNvPicPr>
          <p:nvPr/>
        </p:nvPicPr>
        <p:blipFill>
          <a:blip r:embed="rId4"/>
          <a:stretch>
            <a:fillRect/>
          </a:stretch>
        </p:blipFill>
        <p:spPr>
          <a:xfrm>
            <a:off x="5796385" y="987552"/>
            <a:ext cx="6264551" cy="4608974"/>
          </a:xfrm>
          <a:prstGeom prst="rect">
            <a:avLst/>
          </a:prstGeom>
          <a:ln w="28575">
            <a:solidFill>
              <a:schemeClr val="bg2"/>
            </a:solidFill>
          </a:ln>
        </p:spPr>
      </p:pic>
    </p:spTree>
    <p:extLst>
      <p:ext uri="{BB962C8B-B14F-4D97-AF65-F5344CB8AC3E}">
        <p14:creationId xmlns:p14="http://schemas.microsoft.com/office/powerpoint/2010/main" val="975586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7" name="Picture 6" descr="A screenshot of a cell phone&#10;&#10;Description automatically generated">
            <a:extLst>
              <a:ext uri="{FF2B5EF4-FFF2-40B4-BE49-F238E27FC236}">
                <a16:creationId xmlns:a16="http://schemas.microsoft.com/office/drawing/2014/main" id="{1DB2FE16-D2AA-3946-BE50-FBF9D33A3735}"/>
              </a:ext>
            </a:extLst>
          </p:cNvPr>
          <p:cNvPicPr>
            <a:picLocks noChangeAspect="1"/>
          </p:cNvPicPr>
          <p:nvPr/>
        </p:nvPicPr>
        <p:blipFill>
          <a:blip r:embed="rId4"/>
          <a:stretch>
            <a:fillRect/>
          </a:stretch>
        </p:blipFill>
        <p:spPr>
          <a:xfrm>
            <a:off x="4940298" y="2660523"/>
            <a:ext cx="5930900" cy="3009900"/>
          </a:xfrm>
          <a:prstGeom prst="rect">
            <a:avLst/>
          </a:prstGeom>
        </p:spPr>
      </p:pic>
      <p:sp>
        <p:nvSpPr>
          <p:cNvPr id="27" name="Rectangle 26">
            <a:extLst>
              <a:ext uri="{FF2B5EF4-FFF2-40B4-BE49-F238E27FC236}">
                <a16:creationId xmlns:a16="http://schemas.microsoft.com/office/drawing/2014/main" id="{667F8BA0-73B6-2945-A97A-DA5D684F796C}"/>
              </a:ext>
            </a:extLst>
          </p:cNvPr>
          <p:cNvSpPr/>
          <p:nvPr/>
        </p:nvSpPr>
        <p:spPr>
          <a:xfrm>
            <a:off x="9906000" y="401884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CCD6DE-2890-524F-BE2C-8DF41E48C07C}"/>
              </a:ext>
            </a:extLst>
          </p:cNvPr>
          <p:cNvSpPr/>
          <p:nvPr/>
        </p:nvSpPr>
        <p:spPr>
          <a:xfrm>
            <a:off x="5016285" y="4375305"/>
            <a:ext cx="3329552" cy="120140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B4AC60EF-2D2F-6343-9A0A-9A5C1BBDD4E3}"/>
              </a:ext>
            </a:extLst>
          </p:cNvPr>
          <p:cNvCxnSpPr>
            <a:cxnSpLocks/>
            <a:endCxn id="27" idx="1"/>
          </p:cNvCxnSpPr>
          <p:nvPr/>
        </p:nvCxnSpPr>
        <p:spPr>
          <a:xfrm>
            <a:off x="3043646" y="2632166"/>
            <a:ext cx="6862354" cy="1544723"/>
          </a:xfrm>
          <a:prstGeom prst="bentConnector3">
            <a:avLst>
              <a:gd name="adj1" fmla="val 25635"/>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319496" cy="2082588"/>
            <a:chOff x="3696789" y="2893420"/>
            <a:chExt cx="1319496" cy="2082588"/>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77" y="2893420"/>
              <a:ext cx="594508" cy="2082588"/>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0327" y="1906617"/>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a:spcAft>
                <a:spcPts val="300"/>
              </a:spcAft>
            </a:pPr>
            <a:r>
              <a:rPr lang="en-US" sz="1600" b="1" spc="-30">
                <a:solidFill>
                  <a:srgbClr val="009ECD"/>
                </a:solidFill>
              </a:rPr>
              <a:t>Or, Select Style and Export Result</a:t>
            </a:r>
          </a:p>
          <a:p>
            <a:pPr marL="239713" lvl="1">
              <a:spcAft>
                <a:spcPts val="300"/>
              </a:spcAft>
            </a:pPr>
            <a:r>
              <a:rPr lang="en-US" sz="1600" spc="-40">
                <a:solidFill>
                  <a:schemeClr val="bg2">
                    <a:lumMod val="50000"/>
                  </a:schemeClr>
                </a:solidFill>
              </a:rPr>
              <a:t>Scroll to bottom and choose style</a:t>
            </a:r>
          </a:p>
        </p:txBody>
      </p:sp>
      <p:pic>
        <p:nvPicPr>
          <p:cNvPr id="7" name="Picture 6" descr="A screenshot of a cell phone&#10;&#10;Description automatically generated">
            <a:extLst>
              <a:ext uri="{FF2B5EF4-FFF2-40B4-BE49-F238E27FC236}">
                <a16:creationId xmlns:a16="http://schemas.microsoft.com/office/drawing/2014/main" id="{65FECFDA-A7D2-BD47-A4F0-452D78E3285E}"/>
              </a:ext>
            </a:extLst>
          </p:cNvPr>
          <p:cNvPicPr>
            <a:picLocks noChangeAspect="1"/>
          </p:cNvPicPr>
          <p:nvPr/>
        </p:nvPicPr>
        <p:blipFill>
          <a:blip r:embed="rId4"/>
          <a:stretch>
            <a:fillRect/>
          </a:stretch>
        </p:blipFill>
        <p:spPr>
          <a:xfrm>
            <a:off x="4514848" y="3319846"/>
            <a:ext cx="6781800" cy="2794000"/>
          </a:xfrm>
          <a:prstGeom prst="rect">
            <a:avLst/>
          </a:prstGeom>
        </p:spPr>
      </p:pic>
      <p:sp>
        <p:nvSpPr>
          <p:cNvPr id="21" name="Rectangle 20">
            <a:extLst>
              <a:ext uri="{FF2B5EF4-FFF2-40B4-BE49-F238E27FC236}">
                <a16:creationId xmlns:a16="http://schemas.microsoft.com/office/drawing/2014/main" id="{7A7EC4F3-8DB5-7A43-897A-275AD3D3AB86}"/>
              </a:ext>
            </a:extLst>
          </p:cNvPr>
          <p:cNvSpPr/>
          <p:nvPr/>
        </p:nvSpPr>
        <p:spPr>
          <a:xfrm>
            <a:off x="4772445" y="4476905"/>
            <a:ext cx="2908515" cy="18653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a:extLst>
              <a:ext uri="{FF2B5EF4-FFF2-40B4-BE49-F238E27FC236}">
                <a16:creationId xmlns:a16="http://schemas.microsoft.com/office/drawing/2014/main" id="{69FBE73E-2A4A-CC40-9954-4B2BA49ED6B8}"/>
              </a:ext>
            </a:extLst>
          </p:cNvPr>
          <p:cNvCxnSpPr>
            <a:endCxn id="21" idx="1"/>
          </p:cNvCxnSpPr>
          <p:nvPr/>
        </p:nvCxnSpPr>
        <p:spPr>
          <a:xfrm>
            <a:off x="3962400" y="4328160"/>
            <a:ext cx="810045" cy="24201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E7667E-DECA-9060-1378-D7A1437FF56B}"/>
              </a:ext>
            </a:extLst>
          </p:cNvPr>
          <p:cNvGrpSpPr/>
          <p:nvPr/>
        </p:nvGrpSpPr>
        <p:grpSpPr>
          <a:xfrm>
            <a:off x="4305300" y="1517456"/>
            <a:ext cx="7200899" cy="4388044"/>
            <a:chOff x="4305300" y="1517456"/>
            <a:chExt cx="7200899" cy="4388044"/>
          </a:xfrm>
        </p:grpSpPr>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11" name="Picture 10" descr="Shape, circle&#10;&#10;Description automatically generated">
              <a:extLst>
                <a:ext uri="{FF2B5EF4-FFF2-40B4-BE49-F238E27FC236}">
                  <a16:creationId xmlns:a16="http://schemas.microsoft.com/office/drawing/2014/main" id="{2F019BE7-94B1-87D6-2E54-4147A8973313}"/>
                </a:ext>
              </a:extLst>
            </p:cNvPr>
            <p:cNvPicPr>
              <a:picLocks noChangeAspect="1"/>
            </p:cNvPicPr>
            <p:nvPr/>
          </p:nvPicPr>
          <p:blipFill>
            <a:blip r:embed="rId4"/>
            <a:stretch>
              <a:fillRect/>
            </a:stretch>
          </p:blipFill>
          <p:spPr>
            <a:xfrm>
              <a:off x="4745923" y="3585579"/>
              <a:ext cx="1350077" cy="306090"/>
            </a:xfrm>
            <a:prstGeom prst="rect">
              <a:avLst/>
            </a:prstGeom>
          </p:spPr>
        </p:pic>
      </p:grpSp>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a:spcAft>
                <a:spcPts val="300"/>
              </a:spcAft>
            </a:pPr>
            <a:r>
              <a:rPr lang="en-US" sz="1600" b="1" spc="-30">
                <a:solidFill>
                  <a:srgbClr val="009ECD"/>
                </a:solidFill>
              </a:rPr>
              <a:t>Or, Select Style and Export Result</a:t>
            </a:r>
          </a:p>
          <a:p>
            <a:pPr marL="239713" lvl="1">
              <a:spcAft>
                <a:spcPts val="300"/>
              </a:spcAft>
            </a:pPr>
            <a:r>
              <a:rPr lang="en-US" sz="1600" spc="-40">
                <a:solidFill>
                  <a:schemeClr val="bg2">
                    <a:lumMod val="50000"/>
                  </a:schemeClr>
                </a:solidFill>
              </a:rPr>
              <a:t>Scroll to bottom and choose style</a:t>
            </a:r>
          </a:p>
          <a:p>
            <a:pPr marL="239713" lvl="1">
              <a:spcAft>
                <a:spcPts val="300"/>
              </a:spcAft>
            </a:pPr>
            <a:r>
              <a:rPr lang="en-US" sz="1600" spc="-40">
                <a:solidFill>
                  <a:schemeClr val="bg2">
                    <a:lumMod val="50000"/>
                  </a:schemeClr>
                </a:solidFill>
              </a:rPr>
              <a:t>Export Document</a:t>
            </a:r>
          </a:p>
        </p:txBody>
      </p:sp>
      <p:pic>
        <p:nvPicPr>
          <p:cNvPr id="7" name="Picture 6" descr="A close up of a logo&#10;&#10;Description automatically generated">
            <a:extLst>
              <a:ext uri="{FF2B5EF4-FFF2-40B4-BE49-F238E27FC236}">
                <a16:creationId xmlns:a16="http://schemas.microsoft.com/office/drawing/2014/main" id="{8EC59C7C-D350-0E40-ADCF-7D9C99919D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0612" y="3499219"/>
            <a:ext cx="1859978" cy="336884"/>
          </a:xfrm>
          <a:prstGeom prst="rect">
            <a:avLst/>
          </a:prstGeom>
          <a:ln w="28575">
            <a:solidFill>
              <a:srgbClr val="009ECD"/>
            </a:solidFill>
          </a:ln>
        </p:spPr>
      </p:pic>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5397" y="1826028"/>
            <a:ext cx="1767600" cy="475161"/>
          </a:xfrm>
          <a:prstGeom prst="rect">
            <a:avLst/>
          </a:prstGeom>
          <a:ln w="28575">
            <a:solidFill>
              <a:srgbClr val="009ECD"/>
            </a:solidFill>
          </a:ln>
        </p:spPr>
      </p:pic>
    </p:spTree>
    <p:extLst>
      <p:ext uri="{BB962C8B-B14F-4D97-AF65-F5344CB8AC3E}">
        <p14:creationId xmlns:p14="http://schemas.microsoft.com/office/powerpoint/2010/main" val="1558427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4E3E36-92AD-F34F-A33F-2246442E668C}"/>
              </a:ext>
            </a:extLst>
          </p:cNvPr>
          <p:cNvPicPr>
            <a:picLocks noChangeAspect="1"/>
          </p:cNvPicPr>
          <p:nvPr/>
        </p:nvPicPr>
        <p:blipFill>
          <a:blip r:embed="rId3"/>
          <a:stretch>
            <a:fillRect/>
          </a:stretch>
        </p:blipFill>
        <p:spPr>
          <a:xfrm>
            <a:off x="4273550" y="1499137"/>
            <a:ext cx="7264400" cy="4445000"/>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a:spcAft>
                <a:spcPts val="300"/>
              </a:spcAft>
            </a:pPr>
            <a:r>
              <a:rPr lang="en-US" sz="1600" b="1" spc="-30">
                <a:solidFill>
                  <a:srgbClr val="009ECD"/>
                </a:solidFill>
              </a:rPr>
              <a:t>Or, Select Style and Export Result</a:t>
            </a:r>
          </a:p>
          <a:p>
            <a:pPr marL="239713" lvl="1">
              <a:spcAft>
                <a:spcPts val="300"/>
              </a:spcAft>
            </a:pPr>
            <a:r>
              <a:rPr lang="en-US" sz="1600" spc="-40">
                <a:solidFill>
                  <a:schemeClr val="bg2">
                    <a:lumMod val="50000"/>
                  </a:schemeClr>
                </a:solidFill>
              </a:rPr>
              <a:t>Scroll to bottom and choose style</a:t>
            </a:r>
          </a:p>
          <a:p>
            <a:pPr marL="239713" lvl="1">
              <a:spcAft>
                <a:spcPts val="300"/>
              </a:spcAft>
            </a:pPr>
            <a:r>
              <a:rPr lang="en-US" sz="1600" spc="-40">
                <a:solidFill>
                  <a:schemeClr val="bg2">
                    <a:lumMod val="50000"/>
                  </a:schemeClr>
                </a:solidFill>
              </a:rPr>
              <a:t>Export document</a:t>
            </a:r>
          </a:p>
          <a:p>
            <a:pPr marL="239713" lvl="1">
              <a:spcAft>
                <a:spcPts val="300"/>
              </a:spcAft>
            </a:pPr>
            <a:r>
              <a:rPr lang="en-US" sz="1600" spc="-40">
                <a:solidFill>
                  <a:schemeClr val="bg2">
                    <a:lumMod val="50000"/>
                  </a:schemeClr>
                </a:solidFill>
              </a:rPr>
              <a:t>View document text, highlights and notes, and selected citation</a:t>
            </a:r>
          </a:p>
          <a:p>
            <a:pPr marL="239713" lvl="1">
              <a:spcAft>
                <a:spcPts val="300"/>
              </a:spcAft>
            </a:pPr>
            <a:endParaRPr lang="en-US" spc="-40">
              <a:solidFill>
                <a:schemeClr val="bg2">
                  <a:lumMod val="50000"/>
                </a:schemeClr>
              </a:solidFill>
              <a:latin typeface="+mj-lt"/>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609842" y="4058653"/>
            <a:ext cx="4384389"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flipV="1">
            <a:off x="4017364" y="4485768"/>
            <a:ext cx="1592478" cy="367298"/>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a:t>CONTACT THE LIBRARY!</a:t>
            </a:r>
          </a:p>
          <a:p>
            <a:pPr algn="ctr"/>
            <a:endParaRPr lang="en-US" sz="200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a:t>SHARE WITH STUDENTS</a:t>
            </a:r>
          </a:p>
          <a:p>
            <a:pPr algn="ctr"/>
            <a:endParaRPr lang="en-US">
              <a:solidFill>
                <a:schemeClr val="bg1"/>
              </a:solidFill>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a:t>EXPLORE </a:t>
            </a:r>
            <a:r>
              <a:rPr lang="en-US" b="1" i="1"/>
              <a:t>Gale In Context: U.S. History </a:t>
            </a:r>
            <a:endParaRPr lang="en-US" b="1"/>
          </a:p>
        </p:txBody>
      </p:sp>
      <p:pic>
        <p:nvPicPr>
          <p:cNvPr id="18" name="Picture 17">
            <a:extLst>
              <a:ext uri="{FF2B5EF4-FFF2-40B4-BE49-F238E27FC236}">
                <a16:creationId xmlns:a16="http://schemas.microsoft.com/office/drawing/2014/main" id="{E617C35A-FA3E-FE4F-9066-281FE152DAAA}"/>
              </a:ext>
            </a:extLst>
          </p:cNvPr>
          <p:cNvPicPr>
            <a:picLocks noChangeAspect="1"/>
          </p:cNvPicPr>
          <p:nvPr/>
        </p:nvPicPr>
        <p:blipFill rotWithShape="1">
          <a:blip r:embed="rId3"/>
          <a:srcRect/>
          <a:stretch/>
        </p:blipFill>
        <p:spPr>
          <a:xfrm>
            <a:off x="898143" y="1904489"/>
            <a:ext cx="2303234" cy="1789789"/>
          </a:xfrm>
          <a:prstGeom prst="rect">
            <a:avLst/>
          </a:prstGeom>
        </p:spPr>
      </p:pic>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295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0F8F4A-761B-00AE-BA54-BB698040C2E8}"/>
              </a:ext>
            </a:extLst>
          </p:cNvPr>
          <p:cNvSpPr>
            <a:spLocks noGrp="1"/>
          </p:cNvSpPr>
          <p:nvPr>
            <p:ph type="sldNum" sz="quarter" idx="19"/>
          </p:nvPr>
        </p:nvSpPr>
        <p:spPr/>
        <p:txBody>
          <a:bodyPr/>
          <a:lstStyle/>
          <a:p>
            <a:fld id="{282A3021-2E9D-4A45-A228-088E67FB350E}" type="slidenum">
              <a:rPr lang="en-US" smtClean="0"/>
              <a:pPr/>
              <a:t>66</a:t>
            </a:fld>
            <a:endParaRPr lang="en-US"/>
          </a:p>
        </p:txBody>
      </p:sp>
      <p:sp>
        <p:nvSpPr>
          <p:cNvPr id="5" name="Title 4">
            <a:extLst>
              <a:ext uri="{FF2B5EF4-FFF2-40B4-BE49-F238E27FC236}">
                <a16:creationId xmlns:a16="http://schemas.microsoft.com/office/drawing/2014/main" id="{3FB7C642-A4CC-1308-5D89-62AF3FBF6102}"/>
              </a:ext>
            </a:extLst>
          </p:cNvPr>
          <p:cNvSpPr>
            <a:spLocks noGrp="1"/>
          </p:cNvSpPr>
          <p:nvPr>
            <p:ph type="title"/>
          </p:nvPr>
        </p:nvSpPr>
        <p:spPr/>
        <p:txBody>
          <a:bodyPr/>
          <a:lstStyle/>
          <a:p>
            <a:r>
              <a:rPr lang="en-US">
                <a:latin typeface="+mn-lt"/>
              </a:rPr>
              <a:t>CONNECT FOR MORE IDEAS</a:t>
            </a:r>
          </a:p>
        </p:txBody>
      </p:sp>
      <p:pic>
        <p:nvPicPr>
          <p:cNvPr id="6" name="Graphic 5" descr="Head with gears">
            <a:extLst>
              <a:ext uri="{FF2B5EF4-FFF2-40B4-BE49-F238E27FC236}">
                <a16:creationId xmlns:a16="http://schemas.microsoft.com/office/drawing/2014/main" id="{25A44212-2637-9635-E0FE-EDBA5CACF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598" y="1956284"/>
            <a:ext cx="1987807" cy="1987807"/>
          </a:xfrm>
          <a:prstGeom prst="rect">
            <a:avLst/>
          </a:prstGeom>
        </p:spPr>
      </p:pic>
      <p:sp>
        <p:nvSpPr>
          <p:cNvPr id="7" name="TextBox 6">
            <a:extLst>
              <a:ext uri="{FF2B5EF4-FFF2-40B4-BE49-F238E27FC236}">
                <a16:creationId xmlns:a16="http://schemas.microsoft.com/office/drawing/2014/main" id="{6A78D4FA-6EE2-2F9F-D34D-DA2D1165648F}"/>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a:solidFill>
                  <a:schemeClr val="accent2"/>
                </a:solidFill>
                <a:latin typeface="+mn-lt"/>
              </a:rPr>
              <a:t>ENTER LIBRARIAN NAME</a:t>
            </a:r>
          </a:p>
          <a:p>
            <a:pPr marL="111125" lvl="0" algn="ctr">
              <a:spcBef>
                <a:spcPts val="600"/>
              </a:spcBef>
              <a:spcAft>
                <a:spcPts val="600"/>
              </a:spcAft>
              <a:buClr>
                <a:srgbClr val="FFFFFF"/>
              </a:buClr>
              <a:defRPr/>
            </a:pPr>
            <a:r>
              <a:rPr lang="en-US" sz="1600" b="1">
                <a:solidFill>
                  <a:schemeClr val="accent2"/>
                </a:solidFill>
                <a:latin typeface="+mn-lt"/>
              </a:rPr>
              <a:t> </a:t>
            </a:r>
            <a:r>
              <a:rPr lang="en-US" sz="1400" err="1">
                <a:solidFill>
                  <a:schemeClr val="accent2"/>
                </a:solidFill>
                <a:latin typeface="+mn-lt"/>
              </a:rPr>
              <a:t>emailaddress@school.edu</a:t>
            </a:r>
            <a:endParaRPr lang="en-US" sz="1400">
              <a:solidFill>
                <a:schemeClr val="accent2"/>
              </a:solidFill>
              <a:latin typeface="+mn-lt"/>
            </a:endParaRPr>
          </a:p>
        </p:txBody>
      </p:sp>
      <p:cxnSp>
        <p:nvCxnSpPr>
          <p:cNvPr id="8" name="Straight Connector 7">
            <a:extLst>
              <a:ext uri="{FF2B5EF4-FFF2-40B4-BE49-F238E27FC236}">
                <a16:creationId xmlns:a16="http://schemas.microsoft.com/office/drawing/2014/main" id="{B174EF4B-41E7-D41E-238A-D6FAB4762273}"/>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descr="Internet">
            <a:extLst>
              <a:ext uri="{FF2B5EF4-FFF2-40B4-BE49-F238E27FC236}">
                <a16:creationId xmlns:a16="http://schemas.microsoft.com/office/drawing/2014/main" id="{60EC9CB8-1D26-12A4-1755-651CF6D4E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9242" y="1610903"/>
            <a:ext cx="2557557" cy="2557557"/>
          </a:xfrm>
          <a:prstGeom prst="rect">
            <a:avLst/>
          </a:prstGeom>
        </p:spPr>
      </p:pic>
      <p:sp>
        <p:nvSpPr>
          <p:cNvPr id="10" name="TextBox 9">
            <a:extLst>
              <a:ext uri="{FF2B5EF4-FFF2-40B4-BE49-F238E27FC236}">
                <a16:creationId xmlns:a16="http://schemas.microsoft.com/office/drawing/2014/main" id="{71DB037D-9FC3-5899-AD47-39ACB788AAA1}"/>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a:solidFill>
                  <a:schemeClr val="accent2"/>
                </a:solidFill>
                <a:latin typeface="+mn-lt"/>
              </a:rPr>
              <a:t>LIBRARY WEBSITE</a:t>
            </a:r>
          </a:p>
          <a:p>
            <a:pPr marL="234950" lvl="0" algn="ctr">
              <a:spcBef>
                <a:spcPts val="600"/>
              </a:spcBef>
              <a:spcAft>
                <a:spcPts val="600"/>
              </a:spcAft>
              <a:buClr>
                <a:srgbClr val="FFFFFF"/>
              </a:buClr>
              <a:defRPr/>
            </a:pPr>
            <a:r>
              <a:rPr lang="en-US" sz="1400" err="1">
                <a:solidFill>
                  <a:schemeClr val="accent2"/>
                </a:solidFill>
                <a:latin typeface="+mn-lt"/>
              </a:rPr>
              <a:t>www.librarysite.edu</a:t>
            </a:r>
            <a:endParaRPr lang="en-US" sz="1400">
              <a:solidFill>
                <a:schemeClr val="accent2"/>
              </a:solidFill>
              <a:latin typeface="+mn-lt"/>
            </a:endParaRPr>
          </a:p>
        </p:txBody>
      </p:sp>
      <p:cxnSp>
        <p:nvCxnSpPr>
          <p:cNvPr id="11" name="Straight Connector 10">
            <a:extLst>
              <a:ext uri="{FF2B5EF4-FFF2-40B4-BE49-F238E27FC236}">
                <a16:creationId xmlns:a16="http://schemas.microsoft.com/office/drawing/2014/main" id="{1F76D5AB-7547-60FB-28B3-E5CA5DDCCC4A}"/>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9600BF5-2C34-AFCA-27DD-87367D265B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3" name="TextBox 12">
            <a:extLst>
              <a:ext uri="{FF2B5EF4-FFF2-40B4-BE49-F238E27FC236}">
                <a16:creationId xmlns:a16="http://schemas.microsoft.com/office/drawing/2014/main" id="{10783139-D6F5-6553-62A1-6334603F9A29}"/>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a:solidFill>
                  <a:schemeClr val="accent2"/>
                </a:solidFill>
                <a:latin typeface="+mn-lt"/>
              </a:rPr>
              <a:t>SUPPORT.GALE.COM/TRAINING</a:t>
            </a:r>
          </a:p>
          <a:p>
            <a:pPr marL="234950" algn="ctr">
              <a:spcBef>
                <a:spcPts val="600"/>
              </a:spcBef>
              <a:spcAft>
                <a:spcPts val="600"/>
              </a:spcAft>
              <a:buClr>
                <a:srgbClr val="FFFFFF"/>
              </a:buClr>
              <a:defRPr/>
            </a:pPr>
            <a:r>
              <a:rPr lang="en-US" sz="1400">
                <a:solidFill>
                  <a:srgbClr val="002060"/>
                </a:solidFill>
                <a:latin typeface="+mn-lt"/>
              </a:rPr>
              <a:t>Lesson plans, tutorials, scavenger hunts, and more</a:t>
            </a:r>
            <a:endParaRPr lang="en-US" sz="1400">
              <a:solidFill>
                <a:schemeClr val="accent2"/>
              </a:solidFill>
              <a:latin typeface="+mn-lt"/>
            </a:endParaRPr>
          </a:p>
        </p:txBody>
      </p:sp>
    </p:spTree>
    <p:extLst>
      <p:ext uri="{BB962C8B-B14F-4D97-AF65-F5344CB8AC3E}">
        <p14:creationId xmlns:p14="http://schemas.microsoft.com/office/powerpoint/2010/main" val="381972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When creating or editing a material, select the </a:t>
            </a:r>
            <a:r>
              <a:rPr lang="en-US" sz="1600" b="1" spc="-50">
                <a:solidFill>
                  <a:srgbClr val="E7E6E6">
                    <a:lumMod val="25000"/>
                  </a:srgbClr>
                </a:solidFill>
                <a:latin typeface="Arial"/>
              </a:rPr>
              <a:t>Insert Content </a:t>
            </a:r>
            <a:r>
              <a:rPr lang="en-US" sz="1600" spc="-50">
                <a:solidFill>
                  <a:srgbClr val="E7E6E6">
                    <a:lumMod val="25000"/>
                  </a:srgbClr>
                </a:solidFill>
                <a:latin typeface="Arial"/>
              </a:rPr>
              <a:t>drop down in the </a:t>
            </a:r>
            <a:r>
              <a:rPr lang="en-US" sz="1600" b="1" spc="-50">
                <a:solidFill>
                  <a:srgbClr val="E7E6E6">
                    <a:lumMod val="25000"/>
                  </a:srgbClr>
                </a:solidFill>
                <a:latin typeface="Arial"/>
              </a:rPr>
              <a:t>Description</a:t>
            </a:r>
            <a:r>
              <a:rPr lang="en-US" sz="1600" spc="-50">
                <a:solidFill>
                  <a:srgbClr val="E7E6E6">
                    <a:lumMod val="25000"/>
                  </a:srgbClr>
                </a:solidFill>
                <a:latin typeface="Arial"/>
              </a:rPr>
              <a:t> section and choose your resource.</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59C65F12-7413-BB6F-C572-CFE5CB6AE157}"/>
              </a:ext>
            </a:extLst>
          </p:cNvPr>
          <p:cNvPicPr>
            <a:picLocks noChangeAspect="1"/>
          </p:cNvPicPr>
          <p:nvPr/>
        </p:nvPicPr>
        <p:blipFill rotWithShape="1">
          <a:blip r:embed="rId4"/>
          <a:srcRect r="825"/>
          <a:stretch/>
        </p:blipFill>
        <p:spPr>
          <a:xfrm>
            <a:off x="5640621" y="1092200"/>
            <a:ext cx="5911300" cy="4673600"/>
          </a:xfrm>
          <a:prstGeom prst="rect">
            <a:avLst/>
          </a:prstGeom>
          <a:ln w="28575">
            <a:solidFill>
              <a:schemeClr val="bg2"/>
            </a:solidFill>
          </a:ln>
        </p:spPr>
      </p:pic>
    </p:spTree>
    <p:extLst>
      <p:ext uri="{BB962C8B-B14F-4D97-AF65-F5344CB8AC3E}">
        <p14:creationId xmlns:p14="http://schemas.microsoft.com/office/powerpoint/2010/main" val="163114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The resource will open within Schoology. Utilize the </a:t>
            </a:r>
            <a:r>
              <a:rPr lang="en-US" sz="1600" b="1" spc="-50">
                <a:solidFill>
                  <a:srgbClr val="E7E6E6">
                    <a:lumMod val="25000"/>
                  </a:srgbClr>
                </a:solidFill>
                <a:latin typeface="Arial"/>
              </a:rPr>
              <a:t>Link to Document </a:t>
            </a:r>
            <a:r>
              <a:rPr lang="en-US" sz="1600" spc="-50">
                <a:solidFill>
                  <a:srgbClr val="E7E6E6">
                    <a:lumMod val="25000"/>
                  </a:srgbClr>
                </a:solidFill>
                <a:latin typeface="Arial"/>
              </a:rPr>
              <a:t>or </a:t>
            </a:r>
            <a:r>
              <a:rPr lang="en-US" sz="1600" b="1" spc="-50">
                <a:solidFill>
                  <a:srgbClr val="E7E6E6">
                    <a:lumMod val="25000"/>
                  </a:srgbClr>
                </a:solidFill>
                <a:latin typeface="Arial"/>
              </a:rPr>
              <a:t>Embed Document </a:t>
            </a:r>
            <a:r>
              <a:rPr lang="en-US" sz="1600" spc="-50">
                <a:solidFill>
                  <a:srgbClr val="E7E6E6">
                    <a:lumMod val="25000"/>
                  </a:srgbClr>
                </a:solidFill>
                <a:latin typeface="Arial"/>
              </a:rPr>
              <a:t>buttons to add content to your material.</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9" name="Group 8">
            <a:extLst>
              <a:ext uri="{FF2B5EF4-FFF2-40B4-BE49-F238E27FC236}">
                <a16:creationId xmlns:a16="http://schemas.microsoft.com/office/drawing/2014/main" id="{EE35FFFB-88E8-5E42-A5D6-EF014DD1F60B}"/>
              </a:ext>
            </a:extLst>
          </p:cNvPr>
          <p:cNvGrpSpPr/>
          <p:nvPr/>
        </p:nvGrpSpPr>
        <p:grpSpPr>
          <a:xfrm>
            <a:off x="5871666" y="1472756"/>
            <a:ext cx="6025694" cy="3912488"/>
            <a:chOff x="5871666" y="1492631"/>
            <a:chExt cx="6025694" cy="3912488"/>
          </a:xfrm>
        </p:grpSpPr>
        <p:pic>
          <p:nvPicPr>
            <p:cNvPr id="6" name="Picture 5">
              <a:extLst>
                <a:ext uri="{FF2B5EF4-FFF2-40B4-BE49-F238E27FC236}">
                  <a16:creationId xmlns:a16="http://schemas.microsoft.com/office/drawing/2014/main" id="{0BC1EDB7-4164-1921-5620-43B98D7FE763}"/>
                </a:ext>
              </a:extLst>
            </p:cNvPr>
            <p:cNvPicPr>
              <a:picLocks noChangeAspect="1"/>
            </p:cNvPicPr>
            <p:nvPr/>
          </p:nvPicPr>
          <p:blipFill rotWithShape="1">
            <a:blip r:embed="rId4"/>
            <a:srcRect l="1217" r="1392" b="1965"/>
            <a:stretch/>
          </p:blipFill>
          <p:spPr>
            <a:xfrm>
              <a:off x="5871666" y="1492631"/>
              <a:ext cx="6025694" cy="3912488"/>
            </a:xfrm>
            <a:prstGeom prst="rect">
              <a:avLst/>
            </a:prstGeom>
            <a:ln w="28575">
              <a:solidFill>
                <a:schemeClr val="bg2"/>
              </a:solidFill>
            </a:ln>
          </p:spPr>
        </p:pic>
        <p:sp>
          <p:nvSpPr>
            <p:cNvPr id="7" name="Rectangle 6">
              <a:extLst>
                <a:ext uri="{FF2B5EF4-FFF2-40B4-BE49-F238E27FC236}">
                  <a16:creationId xmlns:a16="http://schemas.microsoft.com/office/drawing/2014/main" id="{A7E1311B-71BD-5985-2E87-AD5C88797213}"/>
                </a:ext>
              </a:extLst>
            </p:cNvPr>
            <p:cNvSpPr/>
            <p:nvPr/>
          </p:nvSpPr>
          <p:spPr>
            <a:xfrm>
              <a:off x="7453662" y="2896613"/>
              <a:ext cx="2679358" cy="518050"/>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20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Your integrated Gale resources will appear in the tool bar on the left.</a:t>
            </a:r>
          </a:p>
        </p:txBody>
      </p:sp>
      <p:grpSp>
        <p:nvGrpSpPr>
          <p:cNvPr id="11" name="Group 10">
            <a:extLst>
              <a:ext uri="{FF2B5EF4-FFF2-40B4-BE49-F238E27FC236}">
                <a16:creationId xmlns:a16="http://schemas.microsoft.com/office/drawing/2014/main" id="{4797CC0C-6B38-9353-9E6E-58C662A6CC78}"/>
              </a:ext>
            </a:extLst>
          </p:cNvPr>
          <p:cNvGrpSpPr/>
          <p:nvPr/>
        </p:nvGrpSpPr>
        <p:grpSpPr>
          <a:xfrm>
            <a:off x="5784820" y="1564574"/>
            <a:ext cx="6134779" cy="4765716"/>
            <a:chOff x="5784820" y="1564574"/>
            <a:chExt cx="6134779" cy="4765716"/>
          </a:xfrm>
        </p:grpSpPr>
        <p:pic>
          <p:nvPicPr>
            <p:cNvPr id="3" name="Picture 2" descr="Graphical user interface, application&#10;&#10;Description automatically generated">
              <a:extLst>
                <a:ext uri="{FF2B5EF4-FFF2-40B4-BE49-F238E27FC236}">
                  <a16:creationId xmlns:a16="http://schemas.microsoft.com/office/drawing/2014/main" id="{26D46234-AA14-DDAC-3FD0-6CBAC53CFA5B}"/>
                </a:ext>
              </a:extLst>
            </p:cNvPr>
            <p:cNvPicPr>
              <a:picLocks noChangeAspect="1"/>
            </p:cNvPicPr>
            <p:nvPr/>
          </p:nvPicPr>
          <p:blipFill>
            <a:blip r:embed="rId4"/>
            <a:stretch>
              <a:fillRect/>
            </a:stretch>
          </p:blipFill>
          <p:spPr>
            <a:xfrm>
              <a:off x="5784820" y="1564574"/>
              <a:ext cx="6134779" cy="4147456"/>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6200534" y="2666973"/>
              <a:ext cx="1193763" cy="3663317"/>
            </a:xfrm>
            <a:prstGeom prst="rect">
              <a:avLst/>
            </a:prstGeom>
            <a:ln w="28575">
              <a:solidFill>
                <a:srgbClr val="009ECD"/>
              </a:solidFill>
            </a:ln>
          </p:spPr>
        </p:pic>
      </p:grpSp>
    </p:spTree>
    <p:extLst>
      <p:ext uri="{BB962C8B-B14F-4D97-AF65-F5344CB8AC3E}">
        <p14:creationId xmlns:p14="http://schemas.microsoft.com/office/powerpoint/2010/main" val="4750303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PPT Template (3)" id="{36DAB888-8700-465D-ADC2-56BCC05EA5D3}" vid="{F6CAD7CF-7E63-4B5A-8647-45E828822D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pc="http://schemas.microsoft.com/office/infopath/2007/PartnerControl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3AA64836B23042B4255729F4175D06" ma:contentTypeVersion="2" ma:contentTypeDescription="Create a new document." ma:contentTypeScope="" ma:versionID="42941360e0110ee6b6adce8f0a4336b6">
  <xsd:schema xmlns:xsd="http://www.w3.org/2001/XMLSchema" xmlns:xs="http://www.w3.org/2001/XMLSchema" xmlns:p="http://schemas.microsoft.com/office/2006/metadata/properties" xmlns:ns2="276082b3-7b2e-4bec-a8d2-36c740cd8826" targetNamespace="http://schemas.microsoft.com/office/2006/metadata/properties" ma:root="true" ma:fieldsID="7c074a47f279ebc1086c1a8ae331220b" ns2:_="">
    <xsd:import namespace="276082b3-7b2e-4bec-a8d2-36c740cd88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082b3-7b2e-4bec-a8d2-36c740cd8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2.xml><?xml version="1.0" encoding="utf-8"?>
<ds:datastoreItem xmlns:ds="http://schemas.openxmlformats.org/officeDocument/2006/customXml" ds:itemID="{73CD8D0D-B28B-4D95-87BD-7D829E3115BB}">
  <ds:schemaRefs>
    <ds:schemaRef ds:uri="http://schemas.microsoft.com/office/2006/documentManagement/types"/>
    <ds:schemaRef ds:uri="http://purl.org/dc/dcmitype/"/>
    <ds:schemaRef ds:uri="http://www.w3.org/XML/1998/namespace"/>
    <ds:schemaRef ds:uri="276082b3-7b2e-4bec-a8d2-36c740cd8826"/>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CECC02D-1E82-4349-8FC1-2B5660E45BA3}">
  <ds:schemaRefs>
    <ds:schemaRef ds:uri="276082b3-7b2e-4bec-a8d2-36c740cd8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Gale PPT Template (3)</Template>
  <TotalTime>0</TotalTime>
  <Words>5813</Words>
  <Application>Microsoft Office PowerPoint</Application>
  <PresentationFormat>Widescreen</PresentationFormat>
  <Paragraphs>547</Paragraphs>
  <Slides>66</Slides>
  <Notes>66</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DIN-Medium</vt:lpstr>
      <vt:lpstr>Open Sans</vt:lpstr>
      <vt:lpstr>Office Theme</vt:lpstr>
      <vt:lpstr>PowerPoint Presentation</vt:lpstr>
      <vt:lpstr>GALE IN CONTEXT: U.S. HISTORY</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BROWSE</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CONNECT FOR MORE IDEAS</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Cynda</dc:creator>
  <cp:lastModifiedBy>Winters, Amber A</cp:lastModifiedBy>
  <cp:revision>2</cp:revision>
  <dcterms:created xsi:type="dcterms:W3CDTF">2022-09-26T17:24:00Z</dcterms:created>
  <dcterms:modified xsi:type="dcterms:W3CDTF">2022-11-09T18:05:33Z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