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handoutMasterIdLst>
    <p:handoutMasterId r:id="rId72"/>
  </p:handoutMasterIdLst>
  <p:sldIdLst>
    <p:sldId id="257" r:id="rId5"/>
    <p:sldId id="842" r:id="rId6"/>
    <p:sldId id="839" r:id="rId7"/>
    <p:sldId id="929" r:id="rId8"/>
    <p:sldId id="930" r:id="rId9"/>
    <p:sldId id="931" r:id="rId10"/>
    <p:sldId id="932" r:id="rId11"/>
    <p:sldId id="933" r:id="rId12"/>
    <p:sldId id="934" r:id="rId13"/>
    <p:sldId id="935" r:id="rId14"/>
    <p:sldId id="936" r:id="rId15"/>
    <p:sldId id="937" r:id="rId16"/>
    <p:sldId id="925" r:id="rId17"/>
    <p:sldId id="850" r:id="rId18"/>
    <p:sldId id="871" r:id="rId19"/>
    <p:sldId id="922" r:id="rId20"/>
    <p:sldId id="872" r:id="rId21"/>
    <p:sldId id="919" r:id="rId22"/>
    <p:sldId id="920" r:id="rId23"/>
    <p:sldId id="921" r:id="rId24"/>
    <p:sldId id="861" r:id="rId25"/>
    <p:sldId id="870" r:id="rId26"/>
    <p:sldId id="905" r:id="rId27"/>
    <p:sldId id="864" r:id="rId28"/>
    <p:sldId id="867" r:id="rId29"/>
    <p:sldId id="855" r:id="rId30"/>
    <p:sldId id="858" r:id="rId31"/>
    <p:sldId id="859" r:id="rId32"/>
    <p:sldId id="835" r:id="rId33"/>
    <p:sldId id="879" r:id="rId34"/>
    <p:sldId id="848" r:id="rId35"/>
    <p:sldId id="880" r:id="rId36"/>
    <p:sldId id="881" r:id="rId37"/>
    <p:sldId id="845" r:id="rId38"/>
    <p:sldId id="938" r:id="rId39"/>
    <p:sldId id="887" r:id="rId40"/>
    <p:sldId id="888" r:id="rId41"/>
    <p:sldId id="912" r:id="rId42"/>
    <p:sldId id="889" r:id="rId43"/>
    <p:sldId id="913" r:id="rId44"/>
    <p:sldId id="891" r:id="rId45"/>
    <p:sldId id="914" r:id="rId46"/>
    <p:sldId id="890" r:id="rId47"/>
    <p:sldId id="915" r:id="rId48"/>
    <p:sldId id="918" r:id="rId49"/>
    <p:sldId id="924" r:id="rId50"/>
    <p:sldId id="939" r:id="rId51"/>
    <p:sldId id="940" r:id="rId52"/>
    <p:sldId id="941" r:id="rId53"/>
    <p:sldId id="893" r:id="rId54"/>
    <p:sldId id="894" r:id="rId55"/>
    <p:sldId id="895" r:id="rId56"/>
    <p:sldId id="896" r:id="rId57"/>
    <p:sldId id="897" r:id="rId58"/>
    <p:sldId id="898" r:id="rId59"/>
    <p:sldId id="900" r:id="rId60"/>
    <p:sldId id="901" r:id="rId61"/>
    <p:sldId id="903" r:id="rId62"/>
    <p:sldId id="902" r:id="rId63"/>
    <p:sldId id="907" r:id="rId64"/>
    <p:sldId id="908" r:id="rId65"/>
    <p:sldId id="910" r:id="rId66"/>
    <p:sldId id="911" r:id="rId67"/>
    <p:sldId id="326" r:id="rId68"/>
    <p:sldId id="321" r:id="rId69"/>
    <p:sldId id="327"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CD"/>
    <a:srgbClr val="E6E7E8"/>
    <a:srgbClr val="18324D"/>
    <a:srgbClr val="DC4405"/>
    <a:srgbClr val="71BEDA"/>
    <a:srgbClr val="E05529"/>
    <a:srgbClr val="FFC72C"/>
    <a:srgbClr val="F7C03B"/>
    <a:srgbClr val="84BD00"/>
    <a:srgbClr val="8F9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11/9/2022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a:p>
            <a:r>
              <a:rPr lang="en-US"/>
              <a:t>Selecting the </a:t>
            </a:r>
            <a:r>
              <a:rPr lang="en-US" i="1"/>
              <a:t>Gale In Context: Middle School </a:t>
            </a:r>
            <a:r>
              <a:rPr lang="en-US"/>
              <a:t>option will launch them straight into the resource, while keeping them in the Schoology interface. </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Apps option at the top of the Details dialogue box. The drop down will have </a:t>
            </a:r>
            <a:r>
              <a:rPr lang="en-US" i="1"/>
              <a:t>Gale In Context: Middle School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Apps option at the top of the Details dialogue box. The drop down will have </a:t>
            </a:r>
            <a:r>
              <a:rPr lang="en-US" i="1"/>
              <a:t>Gale In Context: Middle School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access all the premium resources within </a:t>
            </a:r>
            <a:r>
              <a:rPr lang="en-US" i="1"/>
              <a:t>Gale In Context: Middle School </a:t>
            </a:r>
            <a:r>
              <a:rPr lang="en-US" i="0"/>
              <a:t>by browsing or searching for topics of interest, exploring </a:t>
            </a:r>
            <a:r>
              <a:rPr lang="en-US"/>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39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perform a basic search, just enter key terms related to topics of interest in the search box on the homepage or at the top of every page throughout </a:t>
            </a:r>
            <a:r>
              <a:rPr lang="en-US" i="1"/>
              <a:t>Gale In Context: Middle School.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45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a:t>USA Today</a:t>
            </a:r>
            <a:r>
              <a:rPr lang="en-US" i="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a:t>by document type, date, content level, and more.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4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searching, </a:t>
            </a:r>
            <a:r>
              <a:rPr lang="en-US" i="1"/>
              <a:t>Gale In Context: Middle School </a:t>
            </a:r>
            <a:r>
              <a:rPr lang="en-US" i="0"/>
              <a:t>is designed to make it easy for you and your students to browse for topics of interest. Simply click the Browse Topics option in the upper right corner of the homepage and on many other pages throughout </a:t>
            </a:r>
            <a:r>
              <a:rPr lang="en-US" i="1"/>
              <a:t>Gale In Context: Middle School</a:t>
            </a:r>
            <a:r>
              <a:rPr lang="en-US" i="0"/>
              <a:t> to access a list of all topics for which there are curated pages. If desired, you can use the drop-down menu at the top of this page to view pages based on categories of interest.</a:t>
            </a:r>
          </a:p>
          <a:p>
            <a:endParaRPr lang="en-US" i="0"/>
          </a:p>
          <a:p>
            <a:r>
              <a:rPr lang="en-US" i="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a:p>
          <a:p>
            <a:r>
              <a:rPr lang="en-US" i="0"/>
              <a:t>Note that if you do not see a topic page related to something of interest, that just means that you can run a basic or advanced search within </a:t>
            </a:r>
            <a:r>
              <a:rPr lang="en-US" i="1"/>
              <a:t>Gale In Context: Middle School </a:t>
            </a:r>
            <a:r>
              <a:rPr lang="en-US" i="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5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You may want to place the next slides (Explore and Filter Results) after the Support Developing and Advanced Readers slides, and before the next segment of the slide deck (Support Curriculum).</a:t>
            </a:r>
          </a:p>
          <a:p>
            <a:endParaRPr lang="en-US" i="1"/>
          </a:p>
          <a:p>
            <a:r>
              <a:rPr lang="en-US"/>
              <a:t>Once you run a search, or click a content type header on a topic page, you’ll find options to further pinpoint results of interest. At the top of the page, you can click to view results of specific types (videos, reference, etc.) depending on what’s available for your search.</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2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Filter Your Results portion on the right-hand side of the results, you’ll find options to limit your search results further based on publication date, subjects, content level, etc. Simply click one of the filtering options, check the box next to specific filters of interest, and then click to Apply the filter. </a:t>
            </a:r>
          </a:p>
          <a:p>
            <a:endParaRPr lang="en-US"/>
          </a:p>
          <a:p>
            <a:r>
              <a:rPr lang="en-US"/>
              <a:t>Note that these are also great options to point out to students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30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3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a:t>Gale In Context: Middle School </a:t>
            </a:r>
            <a:r>
              <a:rPr lang="en-US">
                <a:highlight>
                  <a:srgbClr val="FFFF00"/>
                </a:highlight>
              </a:rPr>
              <a:t>provides cross-curricular</a:t>
            </a:r>
            <a:r>
              <a:rPr lang="en-US"/>
              <a:t> content </a:t>
            </a:r>
            <a:r>
              <a:rPr lang="en-US">
                <a:highlight>
                  <a:srgbClr val="FFFF00"/>
                </a:highlight>
              </a:rPr>
              <a:t>aligned with national and state curriculum standards</a:t>
            </a:r>
            <a:r>
              <a:rPr lang="en-US"/>
              <a:t> including </a:t>
            </a:r>
            <a:r>
              <a:rPr lang="en-US" b="1"/>
              <a:t>cultures, geography, government, literature, people, science, social issues, U.S. history, and world history</a:t>
            </a:r>
            <a:r>
              <a:rPr lang="en-US"/>
              <a:t>, allowing students to create connections between subject areas and to truly </a:t>
            </a:r>
            <a:r>
              <a:rPr lang="en-US" b="1">
                <a:highlight>
                  <a:srgbClr val="FFFF00"/>
                </a:highlight>
              </a:rPr>
              <a:t>put topics into larger cultural, social, and historical context</a:t>
            </a:r>
            <a:r>
              <a:rPr lang="en-US">
                <a:highlight>
                  <a:srgbClr val="FFFF00"/>
                </a:highlight>
              </a:rPr>
              <a:t>.​</a:t>
            </a:r>
          </a:p>
          <a:p>
            <a:pPr>
              <a:buFontTx/>
              <a:buNone/>
            </a:pPr>
            <a:endParaRPr lang="en-US">
              <a:highlight>
                <a:srgbClr val="FFFF00"/>
              </a:highlight>
            </a:endParaRPr>
          </a:p>
          <a:p>
            <a:pPr>
              <a:buFontTx/>
              <a:buNone/>
            </a:pPr>
            <a:r>
              <a:rPr lang="en-US"/>
              <a:t>Users will find a vast </a:t>
            </a:r>
            <a:r>
              <a:rPr lang="en-US">
                <a:highlight>
                  <a:srgbClr val="FFFF00"/>
                </a:highlight>
              </a:rPr>
              <a:t>array of resources for papers, projects, and presentations</a:t>
            </a:r>
            <a:r>
              <a:rPr lang="en-US"/>
              <a:t> that bolster the development of critical thinking, problem solving, and effective communication skills including </a:t>
            </a:r>
            <a:r>
              <a:rPr lang="en-US" b="1"/>
              <a:t>line notes, critical essays, related topics, critical thinking questions, viewpoints, primary sources</a:t>
            </a:r>
            <a:r>
              <a:rPr lang="en-US"/>
              <a:t>, and more.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26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Some reference entries are leveled (meaning you can choose to view a simplified or more complex version) as shown in the pop-out on the right of the screen. This reference example also includes critical thinking questions. You’ll find these in many of the Gale reference entries. They can be used to spark assignments or discussions.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68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75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multimedia content within </a:t>
            </a:r>
            <a:r>
              <a:rPr lang="en-US" i="1"/>
              <a:t>Gale In Context </a:t>
            </a:r>
            <a:r>
              <a:rPr lang="en-US" i="0"/>
              <a:t>resources support learner preferences, and can be used to enhance projects or break up instruction.</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025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Creative works consist of full-text poems, plays, stories, and more, and often include notes to aide understanding (as shown in the pop-out on the left) and interpretation.</a:t>
            </a:r>
          </a:p>
          <a:p>
            <a:r>
              <a:rPr lang="en-US"/>
              <a:t>Primary Sources include speeches, letters, and personal accounts from key points in history. Many contain commentary or introductions to help students place these sources in context as shown in the pop-out on the right..</a:t>
            </a:r>
          </a:p>
          <a:p>
            <a:r>
              <a:rPr lang="en-US"/>
              <a:t>Depending on the topic of interest, you may also find case overviews, critical essays, websites, and other results within </a:t>
            </a:r>
            <a:r>
              <a:rPr lang="en-US" i="1"/>
              <a:t>Gale In Context: Middle School.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013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719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5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506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Gale In Context: Middle School </a:t>
            </a:r>
            <a:r>
              <a:rPr lang="en-US" i="0"/>
              <a:t>supports topics across the middle school curriculum</a:t>
            </a:r>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48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Including social studies, science, and English Language Arts.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15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Customize the library access URL on this slide before presenting.</a:t>
            </a:r>
          </a:p>
          <a:p>
            <a:endParaRPr lang="en-US" i="0"/>
          </a:p>
          <a:p>
            <a:r>
              <a:rPr lang="en-US" i="0"/>
              <a:t>All of the content in </a:t>
            </a:r>
            <a:r>
              <a:rPr lang="en-US" i="1"/>
              <a:t>Gale In Context: Middle School </a:t>
            </a:r>
            <a:r>
              <a:rPr lang="en-US" i="0"/>
              <a:t>can be accessed by you and your learners 24/7 on any device, no matter where you are. Your entire class can look at the same article at once without problems, and there are no limits to the amount of content you can access. </a:t>
            </a:r>
          </a:p>
          <a:p>
            <a:endParaRPr lang="en-US" i="0"/>
          </a:p>
          <a:p>
            <a:r>
              <a:rPr lang="en-US" i="0"/>
              <a:t>Additionally, </a:t>
            </a:r>
            <a:r>
              <a:rPr lang="en-US" i="1"/>
              <a:t>Gale In Context: Middle School </a:t>
            </a:r>
            <a:r>
              <a:rPr lang="en-US" i="0"/>
              <a:t>is an ad-free environment that provides full-text access without paywalls.</a:t>
            </a:r>
          </a:p>
          <a:p>
            <a:endParaRPr lang="en-US" i="1"/>
          </a:p>
          <a:p>
            <a:endParaRPr lang="en-US"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of the many examples of topics covered within social studies.</a:t>
            </a:r>
          </a:p>
          <a:p>
            <a:endParaRPr lang="en-US"/>
          </a:p>
          <a:p>
            <a:r>
              <a:rPr lang="en-US" i="1"/>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726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of the many examples of topics covered within science.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Feel free to hide slides, or feature different topic page subjects depending on the audience you present to.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147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just a few of the many examples of topics covered within literature, theatre, and people (biographies).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Feel free to hide slides, or feature different topic page subjects depending on the audience you present to.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744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content within </a:t>
            </a:r>
            <a:r>
              <a:rPr lang="en-US" i="1"/>
              <a:t>Gale In Context: Middle School</a:t>
            </a:r>
            <a:r>
              <a:rPr lang="en-US" i="0"/>
              <a:t> 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728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237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easy to push content to students by clicking Get Link to create a persistent URL that you can copy and paste anywhere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6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1675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also have the option to Share results to Google Classroom as assignments, announcements, etc. </a:t>
            </a:r>
          </a:p>
          <a:p>
            <a:endParaRPr lang="en-US"/>
          </a:p>
          <a:p>
            <a:r>
              <a:rPr lang="en-US"/>
              <a:t>Simply click the Share to Classroom button in the upper right portion of the screen. If you’re not already signed in to your Google Classroom account, you will be asked to do so.</a:t>
            </a:r>
          </a:p>
          <a:p>
            <a:endParaRPr lang="en-US"/>
          </a:p>
          <a:p>
            <a:r>
              <a:rPr lang="en-US"/>
              <a:t>From there, follow the Google prompts in the pop-up screen to decide which course you’d like to share the content to, and how.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874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21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a:t>Gale In Context: Middle School </a:t>
            </a:r>
            <a:r>
              <a:rPr lang="en-US"/>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Both Get Link and Share to Classroom are also available on </a:t>
            </a:r>
            <a:r>
              <a:rPr lang="en-US" i="1"/>
              <a:t>Gale In Context: Middle School </a:t>
            </a:r>
            <a:r>
              <a:rPr lang="en-US"/>
              <a:t>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390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92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a:p>
          <a:p>
            <a:r>
              <a:rPr lang="en-US"/>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33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if your school/institution uses Google—</a:t>
            </a:r>
          </a:p>
          <a:p>
            <a:r>
              <a:rPr lang="en-US"/>
              <a:t>Gale content sent to Google Drive can be opened as a Google Doc. Content brought into Microsoft OneDrive can be opened as a Microsoft Word Online document.</a:t>
            </a:r>
          </a:p>
          <a:p>
            <a:endParaRPr lang="en-US"/>
          </a:p>
          <a:p>
            <a:r>
              <a:rPr lang="en-US"/>
              <a:t>These tools can help students stay organized when they perform research, and also provide easy options for sharing with other students, commenting, and collaborating when working on group projects or virtual discussions.  </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67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if your school/institution uses Microsoft OneDrive—</a:t>
            </a:r>
          </a:p>
          <a:p>
            <a:r>
              <a:rPr lang="en-US"/>
              <a:t>Gale content sent to Google Drive can be opened as a Google Doc. Content brought into Microsoft OneDrive can be opened as a Microsoft Word Online document.</a:t>
            </a:r>
          </a:p>
          <a:p>
            <a:endParaRPr lang="en-US"/>
          </a:p>
          <a:p>
            <a:r>
              <a:rPr lang="en-US"/>
              <a:t>These tools can help students stay organized when they perform research, and also provide easy options for sharing with other students, commenting, and collaborating when working on group projects or virtual discussions.  </a:t>
            </a:r>
            <a:endParaRPr lang="en-US"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800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can translate the platform (which include all navigation, buttons, and the search bar), or can translate the text of the entry only.</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23521861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Increase or decrease the font size as needed.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99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a:p>
          <a:p>
            <a:r>
              <a:rPr lang="en-US"/>
              <a:t>To get started, you or your students can simply select text within the document as you normally would to copy or paste text (click and drag on your computer, or tap the first and last word on mobile devices).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70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a:p>
          <a:p>
            <a:r>
              <a:rPr lang="en-US"/>
              <a:t>Choose the desired color for the highlight and add your thoughts or response to the notes field.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93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a:p>
          <a:p>
            <a:r>
              <a:rPr lang="en-US"/>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494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Gale resources are designed to help develop your students’ research skills, whether you are assigning a full research project, or just asking them to prepare for an in-class discussion.</a:t>
            </a:r>
          </a:p>
          <a:p>
            <a:endParaRPr lang="en-US"/>
          </a:p>
          <a:p>
            <a:r>
              <a:rPr lang="en-US"/>
              <a:t>At a basic level, topic pages within </a:t>
            </a:r>
            <a:r>
              <a:rPr lang="en-US" i="1"/>
              <a:t>Gale In Context </a:t>
            </a:r>
            <a:r>
              <a:rPr lang="en-US" i="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169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1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4941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Topic finder can be accessed after running a search within the Gale resource.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2728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902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8980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565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a seamless Cite tool is built into every item within the Gale resource to ensure that students have support in using and citing resources responsibly.</a:t>
            </a:r>
          </a:p>
          <a:p>
            <a:endParaRPr lang="en-US"/>
          </a:p>
          <a:p>
            <a:r>
              <a:rPr lang="en-US"/>
              <a:t>Simply click Cite to provide machine-generated MLA, APA (7</a:t>
            </a:r>
            <a:r>
              <a:rPr lang="en-US" baseline="30000"/>
              <a:t>th</a:t>
            </a:r>
            <a:r>
              <a:rPr lang="en-US"/>
              <a:t> edition is now available within the tool), and/or Chicago style citations. Use the Select button to select, then copy and paste the citation into a document, or Export the citation to services like </a:t>
            </a:r>
            <a:r>
              <a:rPr lang="en-US" err="1"/>
              <a:t>EasyBib</a:t>
            </a:r>
            <a:r>
              <a:rPr lang="en-US"/>
              <a:t> and </a:t>
            </a:r>
            <a:r>
              <a:rPr lang="en-US" err="1"/>
              <a:t>NoodleTools</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4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a:p>
            <a:r>
              <a:rPr lang="en-US"/>
              <a:t>Selecting the </a:t>
            </a:r>
            <a:r>
              <a:rPr lang="en-US" i="1"/>
              <a:t>Gale In Context: Middle School </a:t>
            </a:r>
            <a:r>
              <a:rPr lang="en-US"/>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4304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390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will appear at the bottom of the exported document.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4211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286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1478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Customize this concluding slide with your contact and site/access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071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To access resources while creating or editing a material (like an assignment or discussion post) teachers will select the Insert Content option at the top of the description dialogue box. The drop down will have </a:t>
            </a:r>
            <a:r>
              <a:rPr lang="en-US" i="1"/>
              <a:t>Gale In Context: Middle School </a:t>
            </a:r>
            <a:r>
              <a:rPr lang="en-US"/>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Selecting the Insert Content option pulls forward the </a:t>
            </a:r>
            <a:r>
              <a:rPr lang="en-US" i="1"/>
              <a:t>Gale In Context: Middle School </a:t>
            </a:r>
            <a:r>
              <a:rPr lang="en-US"/>
              <a:t>interface while continuing to keep the user within Schoology.</a:t>
            </a:r>
          </a:p>
          <a:p>
            <a:endParaRPr lang="en-US"/>
          </a:p>
          <a:p>
            <a:r>
              <a:rPr lang="en-US"/>
              <a:t>While in </a:t>
            </a:r>
            <a:r>
              <a:rPr lang="en-US" i="1"/>
              <a:t>Gale In Context: Middle School </a:t>
            </a:r>
            <a:r>
              <a:rPr lang="en-US"/>
              <a:t>users can choose either Link to Document or Embed Document. Selecting Link to Document will enter a URL into the material that others will be able to select. Embed Document creates an </a:t>
            </a:r>
            <a:r>
              <a:rPr lang="en-US" err="1"/>
              <a:t>iframe</a:t>
            </a:r>
            <a:r>
              <a:rPr lang="en-US"/>
              <a:t> in which the native </a:t>
            </a:r>
            <a:r>
              <a:rPr lang="en-US" i="1"/>
              <a:t>Gale In Context: Middle School </a:t>
            </a:r>
            <a:r>
              <a:rPr lang="en-US"/>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select a resource added to a course users will need to select the course and choose the correct resource from those added to the left side tool bar.</a:t>
            </a:r>
          </a:p>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en-US"/>
              <a:t>PRESENTATION</a:t>
            </a:r>
          </a:p>
          <a:p>
            <a:pPr lvl="0"/>
            <a:r>
              <a:rPr lang="en-US"/>
              <a:t>TITLE HERE</a:t>
            </a:r>
          </a:p>
          <a:p>
            <a:pPr lvl="0"/>
            <a:r>
              <a:rPr lang="en-US"/>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Arial" panose="020B0604020202020204" pitchFamily="34" charset="0"/>
                <a:ea typeface="Open Sans" panose="020B0606030504020204" pitchFamily="34" charset="0"/>
                <a:cs typeface="Arial" panose="020B0604020202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2">
    <p:spTree>
      <p:nvGrpSpPr>
        <p:cNvPr id="1" name=""/>
        <p:cNvGrpSpPr/>
        <p:nvPr/>
      </p:nvGrpSpPr>
      <p:grpSpPr>
        <a:xfrm>
          <a:off x="0" y="0"/>
          <a:ext cx="0" cy="0"/>
          <a:chOff x="0" y="0"/>
          <a:chExt cx="0" cy="0"/>
        </a:xfrm>
      </p:grpSpPr>
      <p:sp>
        <p:nvSpPr>
          <p:cNvPr id="4" name="Rectangle 3"/>
          <p:cNvSpPr/>
          <p:nvPr userDrawn="1"/>
        </p:nvSpPr>
        <p:spPr>
          <a:xfrm>
            <a:off x="0" y="1041096"/>
            <a:ext cx="12192000" cy="2595240"/>
          </a:xfrm>
          <a:prstGeom prst="rect">
            <a:avLst/>
          </a:prstGeom>
          <a:solidFill>
            <a:srgbClr val="5F216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Trebuchet MS" panose="020B0603020202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9" name="Rectangle 8">
            <a:extLst>
              <a:ext uri="{FF2B5EF4-FFF2-40B4-BE49-F238E27FC236}">
                <a16:creationId xmlns:a16="http://schemas.microsoft.com/office/drawing/2014/main" id="{6420BCEF-A0D7-48E7-B8DC-03E31431F18B}"/>
              </a:ext>
            </a:extLst>
          </p:cNvPr>
          <p:cNvSpPr/>
          <p:nvPr userDrawn="1"/>
        </p:nvSpPr>
        <p:spPr>
          <a:xfrm>
            <a:off x="560053" y="6142157"/>
            <a:ext cx="2783648" cy="558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D5DABFD-165F-4E04-80CC-AE147994EB0C}"/>
              </a:ext>
            </a:extLst>
          </p:cNvPr>
          <p:cNvPicPr>
            <a:picLocks noChangeAspect="1"/>
          </p:cNvPicPr>
          <p:nvPr userDrawn="1"/>
        </p:nvPicPr>
        <p:blipFill>
          <a:blip r:embed="rId2"/>
          <a:stretch>
            <a:fillRect/>
          </a:stretch>
        </p:blipFill>
        <p:spPr>
          <a:xfrm>
            <a:off x="560053" y="6155805"/>
            <a:ext cx="2660819" cy="460350"/>
          </a:xfrm>
          <a:prstGeom prst="rect">
            <a:avLst/>
          </a:prstGeom>
        </p:spPr>
      </p:pic>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pic>
        <p:nvPicPr>
          <p:cNvPr id="11" name="Graphic 10">
            <a:extLst>
              <a:ext uri="{FF2B5EF4-FFF2-40B4-BE49-F238E27FC236}">
                <a16:creationId xmlns:a16="http://schemas.microsoft.com/office/drawing/2014/main" id="{322900C2-5255-4A7B-BB5E-9CD5D49C72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349653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Arial" panose="020B0604020202020204" pitchFamily="34"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vl6pPr>
              <a:defRPr>
                <a:latin typeface="Arial" panose="020B0604020202020204" pitchFamily="34" charset="0"/>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69624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ext Column Slide">
    <p:spTree>
      <p:nvGrpSpPr>
        <p:cNvPr id="1" name=""/>
        <p:cNvGrpSpPr/>
        <p:nvPr/>
      </p:nvGrpSpPr>
      <p:grpSpPr>
        <a:xfrm>
          <a:off x="0" y="0"/>
          <a:ext cx="0" cy="0"/>
          <a:chOff x="0" y="0"/>
          <a:chExt cx="0" cy="0"/>
        </a:xfrm>
      </p:grpSpPr>
      <p:sp>
        <p:nvSpPr>
          <p:cNvPr id="5" name="Text Placeholder 21"/>
          <p:cNvSpPr>
            <a:spLocks noGrp="1"/>
          </p:cNvSpPr>
          <p:nvPr>
            <p:ph type="body" sz="quarter" idx="13" hasCustomPrompt="1"/>
          </p:nvPr>
        </p:nvSpPr>
        <p:spPr>
          <a:xfrm>
            <a:off x="649979" y="2083633"/>
            <a:ext cx="5275964"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endParaRPr lang="en-US"/>
          </a:p>
        </p:txBody>
      </p:sp>
      <p:sp>
        <p:nvSpPr>
          <p:cNvPr id="9" name="Text Placeholder 21"/>
          <p:cNvSpPr>
            <a:spLocks noGrp="1"/>
          </p:cNvSpPr>
          <p:nvPr>
            <p:ph type="body" sz="quarter" idx="15" hasCustomPrompt="1"/>
          </p:nvPr>
        </p:nvSpPr>
        <p:spPr>
          <a:xfrm>
            <a:off x="6250899" y="2083633"/>
            <a:ext cx="5231567" cy="3253891"/>
          </a:xfrm>
          <a:prstGeom prst="rect">
            <a:avLst/>
          </a:prstGeom>
        </p:spPr>
        <p:txBody>
          <a:bodyPr/>
          <a:lstStyle>
            <a:lvl1pPr marL="0" indent="0">
              <a:lnSpc>
                <a:spcPts val="1500"/>
              </a:lnSpc>
              <a:buFontTx/>
              <a:buNone/>
              <a:defRPr sz="1800" cap="none" baseline="0">
                <a:solidFill>
                  <a:schemeClr val="tx2"/>
                </a:solidFill>
                <a:latin typeface="Arial" charset="0"/>
                <a:ea typeface="Arial" charset="0"/>
                <a:cs typeface="Arial" charset="0"/>
              </a:defRPr>
            </a:lvl1pPr>
            <a:lvl2pPr marL="457189" indent="0">
              <a:buFontTx/>
              <a:buNone/>
              <a:defRPr sz="1800" baseline="0">
                <a:solidFill>
                  <a:schemeClr val="tx2"/>
                </a:solidFill>
                <a:latin typeface="DIN-Regular" charset="0"/>
              </a:defRPr>
            </a:lvl2pPr>
            <a:lvl3pPr marL="1200127" indent="-285750">
              <a:buClr>
                <a:schemeClr val="tx2"/>
              </a:buClr>
              <a:buSzPct val="75000"/>
              <a:buFont typeface="Arial" charset="0"/>
              <a:buChar char="•"/>
              <a:defRPr sz="1600" baseline="0">
                <a:solidFill>
                  <a:schemeClr val="tx2"/>
                </a:solidFill>
                <a:latin typeface="DIN-Regular" charset="0"/>
              </a:defRPr>
            </a:lvl3pPr>
            <a:lvl4pPr marL="1371566" indent="0">
              <a:buFontTx/>
              <a:buNone/>
              <a:defRPr/>
            </a:lvl4pPr>
            <a:lvl5pPr marL="1828755" indent="0">
              <a:buFontTx/>
              <a:buNone/>
              <a:defRPr/>
            </a:lvl5pPr>
          </a:lstStyle>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a:p>
            <a:pPr lvl="0"/>
            <a:r>
              <a:rPr lang="en-US"/>
              <a:t>Text</a:t>
            </a:r>
          </a:p>
        </p:txBody>
      </p:sp>
      <p:sp>
        <p:nvSpPr>
          <p:cNvPr id="10" name="Text Placeholder 26"/>
          <p:cNvSpPr>
            <a:spLocks noGrp="1"/>
          </p:cNvSpPr>
          <p:nvPr>
            <p:ph type="body" sz="quarter" idx="16" hasCustomPrompt="1"/>
          </p:nvPr>
        </p:nvSpPr>
        <p:spPr>
          <a:xfrm>
            <a:off x="6250899" y="1514474"/>
            <a:ext cx="5231568"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2" name="Text Placeholder 15"/>
          <p:cNvSpPr>
            <a:spLocks noGrp="1"/>
          </p:cNvSpPr>
          <p:nvPr>
            <p:ph type="body" sz="quarter" idx="11" hasCustomPrompt="1"/>
          </p:nvPr>
        </p:nvSpPr>
        <p:spPr>
          <a:xfrm>
            <a:off x="607449" y="291951"/>
            <a:ext cx="11458413" cy="691681"/>
          </a:xfrm>
          <a:prstGeom prst="rect">
            <a:avLst/>
          </a:prstGeom>
        </p:spPr>
        <p:txBody>
          <a:bodyPr anchor="ctr" anchorCtr="0"/>
          <a:lstStyle>
            <a:lvl1pPr marL="0" indent="0">
              <a:lnSpc>
                <a:spcPts val="2600"/>
              </a:lnSpc>
              <a:spcBef>
                <a:spcPts val="0"/>
              </a:spcBef>
              <a:spcAft>
                <a:spcPts val="0"/>
              </a:spcAft>
              <a:buFontTx/>
              <a:buNone/>
              <a:defRPr sz="2600" b="1" i="0" cap="none" baseline="0">
                <a:solidFill>
                  <a:schemeClr val="tx2"/>
                </a:solidFill>
                <a:latin typeface="Arial" charset="0"/>
                <a:ea typeface="Arial" charset="0"/>
                <a:cs typeface="Arial" charset="0"/>
              </a:defRPr>
            </a:lvl1pPr>
            <a:lvl2pPr marL="457189" indent="0">
              <a:buFontTx/>
              <a:buNone/>
              <a:defRPr/>
            </a:lvl2pPr>
            <a:lvl3pPr marL="914377" indent="0">
              <a:buFontTx/>
              <a:buNone/>
              <a:defRPr/>
            </a:lvl3pPr>
            <a:lvl4pPr marL="1371566" indent="0">
              <a:buFontTx/>
              <a:buNone/>
              <a:defRPr/>
            </a:lvl4pPr>
            <a:lvl5pPr marL="1828755" indent="0">
              <a:buFontTx/>
              <a:buNone/>
              <a:defRPr/>
            </a:lvl5pPr>
          </a:lstStyle>
          <a:p>
            <a:pPr lvl="0"/>
            <a:r>
              <a:rPr lang="en-US"/>
              <a:t>Header Here</a:t>
            </a:r>
            <a:br>
              <a:rPr lang="en-US"/>
            </a:br>
            <a:r>
              <a:rPr lang="en-US"/>
              <a:t>Two Lines</a:t>
            </a:r>
          </a:p>
        </p:txBody>
      </p:sp>
      <p:sp>
        <p:nvSpPr>
          <p:cNvPr id="15" name="Rectangle 14"/>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6"/>
          <p:cNvSpPr>
            <a:spLocks noGrp="1"/>
          </p:cNvSpPr>
          <p:nvPr>
            <p:ph type="body" sz="quarter" idx="18" hasCustomPrompt="1"/>
          </p:nvPr>
        </p:nvSpPr>
        <p:spPr>
          <a:xfrm>
            <a:off x="649979" y="1514474"/>
            <a:ext cx="5134133" cy="396771"/>
          </a:xfrm>
          <a:prstGeom prst="rect">
            <a:avLst/>
          </a:prstGeom>
        </p:spPr>
        <p:txBody>
          <a:bodyPr/>
          <a:lstStyle>
            <a:lvl1pPr marL="0" indent="0">
              <a:buFontTx/>
              <a:buNone/>
              <a:defRPr sz="2200" b="1" i="0" cap="all" baseline="0">
                <a:solidFill>
                  <a:schemeClr val="accent6"/>
                </a:solidFill>
                <a:latin typeface="Arial" charset="0"/>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pic>
        <p:nvPicPr>
          <p:cNvPr id="19" name="Picture 18">
            <a:extLst>
              <a:ext uri="{FF2B5EF4-FFF2-40B4-BE49-F238E27FC236}">
                <a16:creationId xmlns:a16="http://schemas.microsoft.com/office/drawing/2014/main" id="{DB617C56-5FC0-4707-AD3C-7BE4002256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0053" y="6155805"/>
            <a:ext cx="2660819" cy="460350"/>
          </a:xfrm>
          <a:prstGeom prst="rect">
            <a:avLst/>
          </a:prstGeom>
        </p:spPr>
      </p:pic>
      <p:pic>
        <p:nvPicPr>
          <p:cNvPr id="20" name="Picture 19">
            <a:extLst>
              <a:ext uri="{FF2B5EF4-FFF2-40B4-BE49-F238E27FC236}">
                <a16:creationId xmlns:a16="http://schemas.microsoft.com/office/drawing/2014/main" id="{4D479879-7A41-4B5D-9392-2A00F394C1F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683496" y="5916706"/>
            <a:ext cx="2508504" cy="957072"/>
          </a:xfrm>
          <a:prstGeom prst="rect">
            <a:avLst/>
          </a:prstGeom>
        </p:spPr>
      </p:pic>
    </p:spTree>
    <p:extLst>
      <p:ext uri="{BB962C8B-B14F-4D97-AF65-F5344CB8AC3E}">
        <p14:creationId xmlns:p14="http://schemas.microsoft.com/office/powerpoint/2010/main" val="1419393099"/>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Arial" panose="020B0604020202020204" pitchFamily="34" charset="0"/>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18pt</a:t>
            </a:r>
          </a:p>
          <a:p>
            <a:pPr lvl="1"/>
            <a:r>
              <a:rPr lang="en-US"/>
              <a:t>Second level </a:t>
            </a:r>
            <a:r>
              <a:rPr lang="mr-IN"/>
              <a:t>–</a:t>
            </a:r>
            <a:r>
              <a:rPr lang="en-US"/>
              <a:t>16pt</a:t>
            </a:r>
          </a:p>
          <a:p>
            <a:pPr lvl="2"/>
            <a:r>
              <a:rPr lang="en-US"/>
              <a:t>Third Level </a:t>
            </a:r>
            <a:r>
              <a:rPr lang="mr-IN"/>
              <a:t>–</a:t>
            </a:r>
            <a:r>
              <a:rPr lang="en-US"/>
              <a:t>16pt</a:t>
            </a:r>
          </a:p>
          <a:p>
            <a:pPr lvl="3"/>
            <a:r>
              <a:rPr lang="en-US"/>
              <a:t>Fourth Level </a:t>
            </a:r>
            <a:r>
              <a:rPr lang="mr-IN"/>
              <a:t>–</a:t>
            </a:r>
            <a:r>
              <a:rPr lang="en-US"/>
              <a:t>16pt</a:t>
            </a:r>
          </a:p>
          <a:p>
            <a:pPr lvl="4"/>
            <a:r>
              <a:rPr lang="en-US"/>
              <a:t>Fifth Level </a:t>
            </a:r>
            <a:r>
              <a:rPr lang="mr-IN"/>
              <a:t>–</a:t>
            </a:r>
            <a:r>
              <a:rPr lang="en-US"/>
              <a:t>16pt</a:t>
            </a:r>
          </a:p>
          <a:p>
            <a:pPr lvl="5"/>
            <a:r>
              <a:rPr lang="en-US" sz="1600"/>
              <a:t>Sixth Level </a:t>
            </a:r>
            <a:r>
              <a:rPr lang="mr-IN" sz="1600"/>
              <a:t>–</a:t>
            </a:r>
            <a:r>
              <a:rPr lang="en-US" sz="1600"/>
              <a:t>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702" r:id="rId4"/>
    <p:sldLayoutId id="2147483665" r:id="rId5"/>
    <p:sldLayoutId id="2147483666" r:id="rId6"/>
    <p:sldLayoutId id="2147483722" r:id="rId7"/>
  </p:sldLayoutIdLst>
  <p:hf hdr="0" ftr="0" dt="0"/>
  <p:txStyles>
    <p:titleStyle>
      <a:lvl1pPr algn="l" defTabSz="914377" rtl="0" eaLnBrk="1" latinLnBrk="0" hangingPunct="1">
        <a:lnSpc>
          <a:spcPct val="90000"/>
        </a:lnSpc>
        <a:spcBef>
          <a:spcPct val="0"/>
        </a:spcBef>
        <a:buNone/>
        <a:defRPr sz="2600" b="1" kern="1200">
          <a:solidFill>
            <a:schemeClr val="tx2"/>
          </a:solidFill>
          <a:latin typeface="Arial" panose="020B0604020202020204" pitchFamily="34" charset="0"/>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Arial" panose="020B0604020202020204" pitchFamily="34" charset="0"/>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Arial" panose="020B0604020202020204" pitchFamily="34" charset="0"/>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Arial" panose="020B0604020202020204" pitchFamily="34" charset="0"/>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Arial" panose="020B0604020202020204" pitchFamily="34" charset="0"/>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Arial" panose="020B0604020202020204" pitchFamily="34" charset="0"/>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Arial" panose="020B0604020202020204" pitchFamily="34" charset="0"/>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4.tif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sv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8.svg"/><Relationship Id="rId11" Type="http://schemas.openxmlformats.org/officeDocument/2006/relationships/image" Target="../media/image74.png"/><Relationship Id="rId5" Type="http://schemas.openxmlformats.org/officeDocument/2006/relationships/image" Target="../media/image57.png"/><Relationship Id="rId10" Type="http://schemas.openxmlformats.org/officeDocument/2006/relationships/image" Target="../media/image73.png"/><Relationship Id="rId4" Type="http://schemas.openxmlformats.org/officeDocument/2006/relationships/image" Target="../media/image69.sv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9.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4.tiff"/><Relationship Id="rId5" Type="http://schemas.openxmlformats.org/officeDocument/2006/relationships/image" Target="../media/image76.png"/><Relationship Id="rId4" Type="http://schemas.openxmlformats.org/officeDocument/2006/relationships/image" Target="../media/image60.svg"/><Relationship Id="rId9" Type="http://schemas.openxmlformats.org/officeDocument/2006/relationships/image" Target="../media/image79.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tiff"/><Relationship Id="rId7" Type="http://schemas.openxmlformats.org/officeDocument/2006/relationships/image" Target="../media/image84.tif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tiff"/><Relationship Id="rId4" Type="http://schemas.openxmlformats.org/officeDocument/2006/relationships/image" Target="../media/image81.tiff"/></Relationships>
</file>

<file path=ppt/slides/_rels/slide2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88.tiff"/><Relationship Id="rId5" Type="http://schemas.openxmlformats.org/officeDocument/2006/relationships/image" Target="../media/image83.png"/><Relationship Id="rId4" Type="http://schemas.openxmlformats.org/officeDocument/2006/relationships/image" Target="../media/image87.tiff"/></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9.png"/><Relationship Id="rId7"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85.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101.png"/><Relationship Id="rId4" Type="http://schemas.openxmlformats.org/officeDocument/2006/relationships/image" Target="../media/image10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5.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112.tiff"/><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2.tiff"/><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3.tiff"/></Relationships>
</file>

<file path=ppt/slides/_rels/slide48.xml.rels><?xml version="1.0" encoding="UTF-8" standalone="yes"?>
<Relationships xmlns="http://schemas.openxmlformats.org/package/2006/relationships"><Relationship Id="rId3" Type="http://schemas.openxmlformats.org/officeDocument/2006/relationships/image" Target="../media/image112.tiff"/><Relationship Id="rId7"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114.tiff"/><Relationship Id="rId4" Type="http://schemas.openxmlformats.org/officeDocument/2006/relationships/image" Target="../media/image113.tiff"/></Relationships>
</file>

<file path=ppt/slides/_rels/slide4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12.tiff"/><Relationship Id="rId7"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3.tiff"/></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4.tiff"/><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18.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116.tiff"/></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123.pn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30.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tiff"/></Relationships>
</file>

<file path=ppt/slides/_rels/slide60.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132.png"/><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0.xml"/><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83.png"/><Relationship Id="rId4" Type="http://schemas.openxmlformats.org/officeDocument/2006/relationships/image" Target="../media/image131.png"/></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41.png"/><Relationship Id="rId5" Type="http://schemas.openxmlformats.org/officeDocument/2006/relationships/image" Target="../media/image140.svg"/><Relationship Id="rId4" Type="http://schemas.openxmlformats.org/officeDocument/2006/relationships/image" Target="../media/image139.png"/><Relationship Id="rId9"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9.tif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r>
              <a:rPr lang="en-US" sz="2800"/>
              <a:t>GALE IN CONTEXT: MIDDLE SCHOOL</a:t>
            </a:r>
          </a:p>
        </p:txBody>
      </p:sp>
    </p:spTree>
    <p:extLst>
      <p:ext uri="{BB962C8B-B14F-4D97-AF65-F5344CB8AC3E}">
        <p14:creationId xmlns:p14="http://schemas.microsoft.com/office/powerpoint/2010/main" val="286816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767171"/>
              </a:solidFill>
              <a:effectLst/>
              <a:uLnTx/>
              <a:uFillTx/>
              <a:latin typeface="Arial"/>
              <a:ea typeface="+mn-ea"/>
              <a:cs typeface="+mn-cs"/>
            </a:endParaRPr>
          </a:p>
        </p:txBody>
      </p:sp>
      <p:pic>
        <p:nvPicPr>
          <p:cNvPr id="3" name="Picture 2">
            <a:extLst>
              <a:ext uri="{FF2B5EF4-FFF2-40B4-BE49-F238E27FC236}">
                <a16:creationId xmlns:a16="http://schemas.microsoft.com/office/drawing/2014/main" id="{33B82B80-B2CA-98E9-28AA-9F0DBFD4ECBD}"/>
              </a:ext>
            </a:extLst>
          </p:cNvPr>
          <p:cNvPicPr>
            <a:picLocks noChangeAspect="1"/>
          </p:cNvPicPr>
          <p:nvPr/>
        </p:nvPicPr>
        <p:blipFill>
          <a:blip r:embed="rId4"/>
          <a:stretch>
            <a:fillRect/>
          </a:stretch>
        </p:blipFill>
        <p:spPr>
          <a:xfrm>
            <a:off x="5654180" y="1239490"/>
            <a:ext cx="6219311" cy="4056072"/>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grpSp>
        <p:nvGrpSpPr>
          <p:cNvPr id="13" name="Group 12">
            <a:extLst>
              <a:ext uri="{FF2B5EF4-FFF2-40B4-BE49-F238E27FC236}">
                <a16:creationId xmlns:a16="http://schemas.microsoft.com/office/drawing/2014/main" id="{5F65534A-398E-853B-CBCE-296124561F80}"/>
              </a:ext>
            </a:extLst>
          </p:cNvPr>
          <p:cNvGrpSpPr/>
          <p:nvPr/>
        </p:nvGrpSpPr>
        <p:grpSpPr>
          <a:xfrm>
            <a:off x="5455952" y="870660"/>
            <a:ext cx="6461852" cy="4793731"/>
            <a:chOff x="5456800" y="1185702"/>
            <a:chExt cx="6461852" cy="4793731"/>
          </a:xfrm>
        </p:grpSpPr>
        <p:pic>
          <p:nvPicPr>
            <p:cNvPr id="7" name="Picture 6">
              <a:extLst>
                <a:ext uri="{FF2B5EF4-FFF2-40B4-BE49-F238E27FC236}">
                  <a16:creationId xmlns:a16="http://schemas.microsoft.com/office/drawing/2014/main" id="{FDB94A0C-640A-13D8-B9AA-65A0E81D6677}"/>
                </a:ext>
              </a:extLst>
            </p:cNvPr>
            <p:cNvPicPr>
              <a:picLocks noChangeAspect="1"/>
            </p:cNvPicPr>
            <p:nvPr/>
          </p:nvPicPr>
          <p:blipFill>
            <a:blip r:embed="rId4"/>
            <a:stretch>
              <a:fillRect/>
            </a:stretch>
          </p:blipFill>
          <p:spPr>
            <a:xfrm>
              <a:off x="5456800" y="1185702"/>
              <a:ext cx="6437146" cy="4444151"/>
            </a:xfrm>
            <a:prstGeom prst="rect">
              <a:avLst/>
            </a:prstGeom>
            <a:ln w="28575">
              <a:solidFill>
                <a:srgbClr val="E6E7E8"/>
              </a:solidFill>
            </a:ln>
          </p:spPr>
        </p:pic>
        <p:pic>
          <p:nvPicPr>
            <p:cNvPr id="8" name="Picture 7">
              <a:extLst>
                <a:ext uri="{FF2B5EF4-FFF2-40B4-BE49-F238E27FC236}">
                  <a16:creationId xmlns:a16="http://schemas.microsoft.com/office/drawing/2014/main" id="{5CDFC8A5-3CDF-8744-A0D9-3D6AFEFA8B0F}"/>
                </a:ext>
              </a:extLst>
            </p:cNvPr>
            <p:cNvPicPr>
              <a:picLocks noChangeAspect="1"/>
            </p:cNvPicPr>
            <p:nvPr/>
          </p:nvPicPr>
          <p:blipFill>
            <a:blip r:embed="rId5"/>
            <a:stretch>
              <a:fillRect/>
            </a:stretch>
          </p:blipFill>
          <p:spPr>
            <a:xfrm>
              <a:off x="9072301" y="3527584"/>
              <a:ext cx="2846351" cy="2451849"/>
            </a:xfrm>
            <a:prstGeom prst="rect">
              <a:avLst/>
            </a:prstGeom>
            <a:ln w="28575">
              <a:solidFill>
                <a:srgbClr val="E6E7E8"/>
              </a:solidFill>
            </a:ln>
          </p:spPr>
        </p:pic>
        <p:sp>
          <p:nvSpPr>
            <p:cNvPr id="11" name="Rectangle 10">
              <a:extLst>
                <a:ext uri="{FF2B5EF4-FFF2-40B4-BE49-F238E27FC236}">
                  <a16:creationId xmlns:a16="http://schemas.microsoft.com/office/drawing/2014/main" id="{5EB67152-22CC-B920-DC96-67BB904A123D}"/>
                </a:ext>
              </a:extLst>
            </p:cNvPr>
            <p:cNvSpPr/>
            <p:nvPr/>
          </p:nvSpPr>
          <p:spPr>
            <a:xfrm>
              <a:off x="10797480" y="2981406"/>
              <a:ext cx="234891" cy="209725"/>
            </a:xfrm>
            <a:prstGeom prst="rect">
              <a:avLst/>
            </a:prstGeom>
            <a:no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a:solidFill>
                  <a:srgbClr val="E7E6E6">
                    <a:lumMod val="25000"/>
                  </a:srgbClr>
                </a:solidFill>
                <a:latin typeface="Arial"/>
              </a:rPr>
              <a:t>The resource will open within Canvas.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2E438FB4-464B-AE8D-4CCD-8A17C53AF552}"/>
              </a:ext>
            </a:extLst>
          </p:cNvPr>
          <p:cNvPicPr>
            <a:picLocks noChangeAspect="1"/>
          </p:cNvPicPr>
          <p:nvPr/>
        </p:nvPicPr>
        <p:blipFill>
          <a:blip r:embed="rId4"/>
          <a:stretch>
            <a:fillRect/>
          </a:stretch>
        </p:blipFill>
        <p:spPr>
          <a:xfrm>
            <a:off x="5590801" y="1512701"/>
            <a:ext cx="6124682" cy="3509649"/>
          </a:xfrm>
          <a:prstGeom prst="rect">
            <a:avLst/>
          </a:prstGeom>
          <a:ln w="28575">
            <a:solidFill>
              <a:srgbClr val="E6E7E8"/>
            </a:solidFill>
          </a:ln>
        </p:spPr>
      </p:pic>
      <p:sp>
        <p:nvSpPr>
          <p:cNvPr id="6" name="Rectangle 5">
            <a:extLst>
              <a:ext uri="{FF2B5EF4-FFF2-40B4-BE49-F238E27FC236}">
                <a16:creationId xmlns:a16="http://schemas.microsoft.com/office/drawing/2014/main" id="{C6D49E3E-2BBF-D207-3443-C460D75DB360}"/>
              </a:ext>
            </a:extLst>
          </p:cNvPr>
          <p:cNvSpPr/>
          <p:nvPr/>
        </p:nvSpPr>
        <p:spPr>
          <a:xfrm>
            <a:off x="7608815" y="2894202"/>
            <a:ext cx="2088858" cy="436227"/>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F9F-B360-F88A-1A60-72B6EB0A534A}"/>
              </a:ext>
            </a:extLst>
          </p:cNvPr>
          <p:cNvSpPr>
            <a:spLocks noGrp="1"/>
          </p:cNvSpPr>
          <p:nvPr>
            <p:ph type="title"/>
          </p:nvPr>
        </p:nvSpPr>
        <p:spPr/>
        <p:txBody>
          <a:bodyPr/>
          <a:lstStyle/>
          <a:p>
            <a:r>
              <a:rPr lang="en-US"/>
              <a:t>DISCOVER PREMIUM RESOURCES</a:t>
            </a:r>
          </a:p>
        </p:txBody>
      </p:sp>
      <p:sp>
        <p:nvSpPr>
          <p:cNvPr id="3" name="Slide Number Placeholder 2">
            <a:extLst>
              <a:ext uri="{FF2B5EF4-FFF2-40B4-BE49-F238E27FC236}">
                <a16:creationId xmlns:a16="http://schemas.microsoft.com/office/drawing/2014/main" id="{01833247-B326-7684-10BE-93EEA5A5FC6D}"/>
              </a:ext>
            </a:extLst>
          </p:cNvPr>
          <p:cNvSpPr>
            <a:spLocks noGrp="1"/>
          </p:cNvSpPr>
          <p:nvPr>
            <p:ph type="sldNum" sz="quarter" idx="10"/>
          </p:nvPr>
        </p:nvSpPr>
        <p:spPr/>
        <p:txBody>
          <a:bodyPr/>
          <a:lstStyle/>
          <a:p>
            <a:fld id="{282A3021-2E9D-4A45-A228-088E67FB350E}" type="slidenum">
              <a:rPr lang="en-US" smtClean="0"/>
              <a:pPr/>
              <a:t>13</a:t>
            </a:fld>
            <a:endParaRPr lang="en-US"/>
          </a:p>
        </p:txBody>
      </p:sp>
    </p:spTree>
    <p:extLst>
      <p:ext uri="{BB962C8B-B14F-4D97-AF65-F5344CB8AC3E}">
        <p14:creationId xmlns:p14="http://schemas.microsoft.com/office/powerpoint/2010/main" val="896259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a:ln>
                  <a:noFill/>
                </a:ln>
                <a:solidFill>
                  <a:srgbClr val="FFFFFF"/>
                </a:solidFill>
                <a:effectLst/>
                <a:uLnTx/>
                <a:uFillTx/>
                <a:latin typeface="Arial"/>
                <a:ea typeface="+mn-ea"/>
                <a:cs typeface="+mn-cs"/>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100" normalizeH="0" baseline="0" noProof="0">
                <a:ln>
                  <a:noFill/>
                </a:ln>
                <a:solidFill>
                  <a:srgbClr val="FFFFFF"/>
                </a:solidFill>
                <a:effectLst/>
                <a:uLnTx/>
                <a:uFillTx/>
                <a:latin typeface="Arial"/>
                <a:ea typeface="+mn-ea"/>
                <a:cs typeface="+mn-cs"/>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00" normalizeH="0" baseline="0" noProof="0">
                <a:ln>
                  <a:noFill/>
                </a:ln>
                <a:solidFill>
                  <a:srgbClr val="FFFFFF"/>
                </a:solidFill>
                <a:effectLst/>
                <a:uLnTx/>
                <a:uFillTx/>
                <a:latin typeface="Arial"/>
                <a:ea typeface="+mn-ea"/>
                <a:cs typeface="+mn-cs"/>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Enter simple search terms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pic>
        <p:nvPicPr>
          <p:cNvPr id="4" name="Picture 3" descr="A picture containing text, person, indoor&#10;&#10;Description automatically generated">
            <a:extLst>
              <a:ext uri="{FF2B5EF4-FFF2-40B4-BE49-F238E27FC236}">
                <a16:creationId xmlns:a16="http://schemas.microsoft.com/office/drawing/2014/main" id="{254978F2-9256-A548-9D2C-D9DD5AF637AD}"/>
              </a:ext>
            </a:extLst>
          </p:cNvPr>
          <p:cNvPicPr>
            <a:picLocks noChangeAspect="1"/>
          </p:cNvPicPr>
          <p:nvPr/>
        </p:nvPicPr>
        <p:blipFill>
          <a:blip r:embed="rId3"/>
          <a:stretch>
            <a:fillRect/>
          </a:stretch>
        </p:blipFill>
        <p:spPr>
          <a:xfrm>
            <a:off x="685800" y="1761419"/>
            <a:ext cx="4845871" cy="2845305"/>
          </a:xfrm>
          <a:prstGeom prst="rect">
            <a:avLst/>
          </a:prstGeom>
        </p:spPr>
      </p:pic>
      <p:sp>
        <p:nvSpPr>
          <p:cNvPr id="3" name="Rectangle 2">
            <a:extLst>
              <a:ext uri="{FF2B5EF4-FFF2-40B4-BE49-F238E27FC236}">
                <a16:creationId xmlns:a16="http://schemas.microsoft.com/office/drawing/2014/main" id="{47F78581-02C0-2C40-8256-15FFC15CF037}"/>
              </a:ext>
            </a:extLst>
          </p:cNvPr>
          <p:cNvSpPr/>
          <p:nvPr/>
        </p:nvSpPr>
        <p:spPr>
          <a:xfrm>
            <a:off x="884562" y="3429000"/>
            <a:ext cx="4104127" cy="4253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Or, customize multiple fields and limiters</a:t>
            </a:r>
          </a:p>
        </p:txBody>
      </p:sp>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descr="A screenshot of a cell phone&#10;&#10;Description automatically generated">
            <a:extLst>
              <a:ext uri="{FF2B5EF4-FFF2-40B4-BE49-F238E27FC236}">
                <a16:creationId xmlns:a16="http://schemas.microsoft.com/office/drawing/2014/main" id="{C7B2BBC8-4DAD-B14C-9A3D-5D073742F1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84895" y="2796987"/>
            <a:ext cx="4621306" cy="3201178"/>
          </a:xfrm>
          <a:prstGeom prst="rect">
            <a:avLst/>
          </a:prstGeom>
          <a:ln w="28575">
            <a:solidFill>
              <a:schemeClr val="bg2"/>
            </a:solidFill>
          </a:ln>
        </p:spPr>
      </p:pic>
      <p:pic>
        <p:nvPicPr>
          <p:cNvPr id="11" name="Picture 10" descr="A picture containing text, person, indoor&#10;&#10;Description automatically generated">
            <a:extLst>
              <a:ext uri="{FF2B5EF4-FFF2-40B4-BE49-F238E27FC236}">
                <a16:creationId xmlns:a16="http://schemas.microsoft.com/office/drawing/2014/main" id="{5ECC5935-B766-884A-A677-A51F1A8127CB}"/>
              </a:ext>
            </a:extLst>
          </p:cNvPr>
          <p:cNvPicPr>
            <a:picLocks noChangeAspect="1"/>
          </p:cNvPicPr>
          <p:nvPr/>
        </p:nvPicPr>
        <p:blipFill>
          <a:blip r:embed="rId5"/>
          <a:stretch>
            <a:fillRect/>
          </a:stretch>
        </p:blipFill>
        <p:spPr>
          <a:xfrm>
            <a:off x="685799" y="1761419"/>
            <a:ext cx="4845871" cy="2845305"/>
          </a:xfrm>
          <a:prstGeom prst="rect">
            <a:avLst/>
          </a:prstGeom>
        </p:spPr>
      </p:pic>
      <p:sp>
        <p:nvSpPr>
          <p:cNvPr id="9" name="Rectangle 8">
            <a:extLst>
              <a:ext uri="{FF2B5EF4-FFF2-40B4-BE49-F238E27FC236}">
                <a16:creationId xmlns:a16="http://schemas.microsoft.com/office/drawing/2014/main" id="{994BB68F-63D1-4443-BD47-1C72807A96B3}"/>
              </a:ext>
            </a:extLst>
          </p:cNvPr>
          <p:cNvSpPr/>
          <p:nvPr/>
        </p:nvSpPr>
        <p:spPr>
          <a:xfrm>
            <a:off x="925975" y="3794312"/>
            <a:ext cx="950778" cy="22210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0668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solidFill>
              <a:srgbClr val="5F20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BROWSE TOPICS by subject or view all</a:t>
            </a:r>
          </a:p>
        </p:txBody>
      </p:sp>
      <p:pic>
        <p:nvPicPr>
          <p:cNvPr id="9" name="Picture 8" descr="Graphical user interface, website&#10;&#10;Description automatically generated">
            <a:extLst>
              <a:ext uri="{FF2B5EF4-FFF2-40B4-BE49-F238E27FC236}">
                <a16:creationId xmlns:a16="http://schemas.microsoft.com/office/drawing/2014/main" id="{36068620-E0F9-8742-B067-5CB1B083FBC3}"/>
              </a:ext>
            </a:extLst>
          </p:cNvPr>
          <p:cNvPicPr>
            <a:picLocks noChangeAspect="1"/>
          </p:cNvPicPr>
          <p:nvPr/>
        </p:nvPicPr>
        <p:blipFill>
          <a:blip r:embed="rId3"/>
          <a:stretch>
            <a:fillRect/>
          </a:stretch>
        </p:blipFill>
        <p:spPr>
          <a:xfrm>
            <a:off x="685799" y="1761419"/>
            <a:ext cx="4845872" cy="4361606"/>
          </a:xfrm>
          <a:prstGeom prst="rect">
            <a:avLst/>
          </a:prstGeom>
          <a:ln w="28575">
            <a:solidFill>
              <a:schemeClr val="bg2"/>
            </a:solidFill>
          </a:ln>
        </p:spPr>
      </p:pic>
      <p:pic>
        <p:nvPicPr>
          <p:cNvPr id="11" name="Picture 10" descr="A picture containing text&#10;&#10;Description automatically generated">
            <a:extLst>
              <a:ext uri="{FF2B5EF4-FFF2-40B4-BE49-F238E27FC236}">
                <a16:creationId xmlns:a16="http://schemas.microsoft.com/office/drawing/2014/main" id="{BCE11474-AABF-D946-AB90-AD873103860C}"/>
              </a:ext>
            </a:extLst>
          </p:cNvPr>
          <p:cNvPicPr>
            <a:picLocks noChangeAspect="1"/>
          </p:cNvPicPr>
          <p:nvPr/>
        </p:nvPicPr>
        <p:blipFill>
          <a:blip r:embed="rId4"/>
          <a:stretch>
            <a:fillRect/>
          </a:stretch>
        </p:blipFill>
        <p:spPr>
          <a:xfrm>
            <a:off x="1030942" y="2972099"/>
            <a:ext cx="1164788" cy="1809451"/>
          </a:xfrm>
          <a:prstGeom prst="rect">
            <a:avLst/>
          </a:prstGeom>
          <a:ln w="28575">
            <a:solidFill>
              <a:schemeClr val="accent3"/>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76823" y="2014522"/>
            <a:ext cx="817060" cy="520764"/>
          </a:xfrm>
          <a:prstGeom prst="rect">
            <a:avLst/>
          </a:prstGeom>
          <a:ln w="28575">
            <a:solidFill>
              <a:schemeClr val="accent3"/>
            </a:solidFill>
          </a:ln>
        </p:spPr>
      </p:pic>
      <p:grpSp>
        <p:nvGrpSpPr>
          <p:cNvPr id="24" name="Group 23">
            <a:extLst>
              <a:ext uri="{FF2B5EF4-FFF2-40B4-BE49-F238E27FC236}">
                <a16:creationId xmlns:a16="http://schemas.microsoft.com/office/drawing/2014/main" id="{70A11738-585A-944D-BF4C-316485AAD689}"/>
              </a:ext>
            </a:extLst>
          </p:cNvPr>
          <p:cNvGrpSpPr/>
          <p:nvPr/>
        </p:nvGrpSpPr>
        <p:grpSpPr>
          <a:xfrm>
            <a:off x="6077711" y="1375656"/>
            <a:ext cx="5629386" cy="4747369"/>
            <a:chOff x="6077711" y="1375656"/>
            <a:chExt cx="5629386" cy="4747369"/>
          </a:xfrm>
        </p:grpSpPr>
        <p:pic>
          <p:nvPicPr>
            <p:cNvPr id="20" name="Picture 19" descr="Graphical user interface, text, application, website&#10;&#10;Description automatically generated">
              <a:extLst>
                <a:ext uri="{FF2B5EF4-FFF2-40B4-BE49-F238E27FC236}">
                  <a16:creationId xmlns:a16="http://schemas.microsoft.com/office/drawing/2014/main" id="{02A2802A-3C29-534A-850A-7FBCA903883E}"/>
                </a:ext>
              </a:extLst>
            </p:cNvPr>
            <p:cNvPicPr>
              <a:picLocks noChangeAspect="1"/>
            </p:cNvPicPr>
            <p:nvPr/>
          </p:nvPicPr>
          <p:blipFill>
            <a:blip r:embed="rId6"/>
            <a:stretch>
              <a:fillRect/>
            </a:stretch>
          </p:blipFill>
          <p:spPr>
            <a:xfrm>
              <a:off x="6077711" y="1761419"/>
              <a:ext cx="5083347" cy="4361606"/>
            </a:xfrm>
            <a:prstGeom prst="rect">
              <a:avLst/>
            </a:prstGeom>
            <a:ln w="28575">
              <a:solidFill>
                <a:schemeClr val="bg2"/>
              </a:solidFill>
            </a:ln>
          </p:spPr>
        </p:pic>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Connect to curated overviews and results</a:t>
              </a:r>
            </a:p>
          </p:txBody>
        </p:sp>
        <p:pic>
          <p:nvPicPr>
            <p:cNvPr id="22" name="Picture 21" descr="Graphical user interface, text, application&#10;&#10;Description automatically generated">
              <a:extLst>
                <a:ext uri="{FF2B5EF4-FFF2-40B4-BE49-F238E27FC236}">
                  <a16:creationId xmlns:a16="http://schemas.microsoft.com/office/drawing/2014/main" id="{529AB070-0AD5-7E49-9D27-6C6F27988A72}"/>
                </a:ext>
              </a:extLst>
            </p:cNvPr>
            <p:cNvPicPr>
              <a:picLocks noChangeAspect="1"/>
            </p:cNvPicPr>
            <p:nvPr/>
          </p:nvPicPr>
          <p:blipFill>
            <a:blip r:embed="rId7"/>
            <a:stretch>
              <a:fillRect/>
            </a:stretch>
          </p:blipFill>
          <p:spPr>
            <a:xfrm>
              <a:off x="6726555" y="3726712"/>
              <a:ext cx="4980542" cy="1236548"/>
            </a:xfrm>
            <a:prstGeom prst="rect">
              <a:avLst/>
            </a:prstGeom>
            <a:ln w="28575">
              <a:solidFill>
                <a:schemeClr val="accent3"/>
              </a:solidFill>
            </a:ln>
          </p:spPr>
        </p:pic>
      </p:grpSp>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690316" y="1514475"/>
            <a:ext cx="6202268"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pic>
        <p:nvPicPr>
          <p:cNvPr id="27" name="Content Placeholder 5">
            <a:extLst>
              <a:ext uri="{FF2B5EF4-FFF2-40B4-BE49-F238E27FC236}">
                <a16:creationId xmlns:a16="http://schemas.microsoft.com/office/drawing/2014/main" id="{AC218833-8F99-B248-906D-082C5B657E88}"/>
              </a:ext>
            </a:extLst>
          </p:cNvPr>
          <p:cNvPicPr>
            <a:picLocks noChangeAspect="1"/>
          </p:cNvPicPr>
          <p:nvPr/>
        </p:nvPicPr>
        <p:blipFill>
          <a:blip r:embed="rId4"/>
          <a:srcRect/>
          <a:stretch/>
        </p:blipFill>
        <p:spPr>
          <a:xfrm>
            <a:off x="4288280" y="2573190"/>
            <a:ext cx="7006340" cy="626919"/>
          </a:xfrm>
          <a:prstGeom prst="rect">
            <a:avLst/>
          </a:prstGeom>
          <a:ln w="28575">
            <a:solidFill>
              <a:srgbClr val="009ECD"/>
            </a:solidFill>
          </a:ln>
        </p:spPr>
      </p:pic>
      <p:sp>
        <p:nvSpPr>
          <p:cNvPr id="28" name="Rectangle 27">
            <a:extLst>
              <a:ext uri="{FF2B5EF4-FFF2-40B4-BE49-F238E27FC236}">
                <a16:creationId xmlns:a16="http://schemas.microsoft.com/office/drawing/2014/main" id="{EA740BA1-4D84-7F4A-B4CE-5098C43AE9A7}"/>
              </a:ext>
            </a:extLst>
          </p:cNvPr>
          <p:cNvSpPr/>
          <p:nvPr/>
        </p:nvSpPr>
        <p:spPr>
          <a:xfrm>
            <a:off x="8758727" y="2638372"/>
            <a:ext cx="1062317"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472338" y="1514475"/>
            <a:ext cx="6638224"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Limit by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Publication Date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Subjects</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Document Type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etc.</a:t>
              </a:r>
            </a:p>
          </p:txBody>
        </p:sp>
      </p:grpSp>
      <p:pic>
        <p:nvPicPr>
          <p:cNvPr id="12" name="Picture 11" descr="A screenshot of a cell phone&#10;&#10;Description automatically generated">
            <a:extLst>
              <a:ext uri="{FF2B5EF4-FFF2-40B4-BE49-F238E27FC236}">
                <a16:creationId xmlns:a16="http://schemas.microsoft.com/office/drawing/2014/main" id="{12A23F38-BC7D-F44D-AF45-B9C2123FA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024" y="3249559"/>
            <a:ext cx="2241176" cy="2514000"/>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399497" y="3800385"/>
            <a:ext cx="712692" cy="17994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DF4E687A-09B4-C243-8183-D1A97FCF77B4}"/>
              </a:ext>
            </a:extLst>
          </p:cNvPr>
          <p:cNvSpPr/>
          <p:nvPr/>
        </p:nvSpPr>
        <p:spPr>
          <a:xfrm>
            <a:off x="10972799" y="4546900"/>
            <a:ext cx="432547" cy="2537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a:latin typeface="+mn-lt"/>
              </a:rPr>
              <a:t>GALE IN CONTEXT: MIDDLE SCHOOL</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Google/Microsoft i</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ntegration, unlimited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print/download/email</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highlights and notes</a:t>
              </a: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and more</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Frequently-studied topics in </a:t>
              </a:r>
              <a:r>
                <a:rPr kumimoji="0" lang="en-US" sz="1600" b="1" i="0" u="none" strike="noStrike" kern="1200" cap="none" spc="0" normalizeH="0" baseline="0" noProof="0">
                  <a:ln>
                    <a:noFill/>
                  </a:ln>
                  <a:solidFill>
                    <a:srgbClr val="000000"/>
                  </a:solidFill>
                  <a:effectLst/>
                  <a:uLnTx/>
                  <a:uFillTx/>
                  <a:latin typeface="Arial"/>
                  <a:ea typeface="+mn-ea"/>
                  <a:cs typeface="+mn-cs"/>
                </a:rPr>
                <a:t>history </a:t>
              </a:r>
              <a:r>
                <a:rPr kumimoji="0" lang="en-US" sz="1600" b="0" i="0" u="none" strike="noStrike" kern="1200" cap="none" spc="0" normalizeH="0" baseline="0" noProof="0">
                  <a:ln>
                    <a:noFill/>
                  </a:ln>
                  <a:solidFill>
                    <a:srgbClr val="000000"/>
                  </a:solidFill>
                  <a:effectLst/>
                  <a:uLnTx/>
                  <a:uFillTx/>
                  <a:latin typeface="Arial"/>
                  <a:ea typeface="+mn-ea"/>
                  <a:cs typeface="+mn-cs"/>
                </a:rPr>
                <a:t>and </a:t>
              </a:r>
              <a:r>
                <a:rPr kumimoji="0" lang="en-US" sz="1600" b="1" i="0" u="none" strike="noStrike" kern="1200" cap="none" spc="0" normalizeH="0" baseline="0" noProof="0">
                  <a:ln>
                    <a:noFill/>
                  </a:ln>
                  <a:solidFill>
                    <a:srgbClr val="000000"/>
                  </a:solidFill>
                  <a:effectLst/>
                  <a:uLnTx/>
                  <a:uFillTx/>
                  <a:latin typeface="Arial"/>
                  <a:ea typeface="+mn-ea"/>
                  <a:cs typeface="+mn-cs"/>
                </a:rPr>
                <a:t>social studies</a:t>
              </a:r>
              <a:r>
                <a:rPr kumimoji="0" lang="en-US" sz="1600" b="0" i="0" u="none" strike="noStrike" kern="1200" cap="none" spc="0" normalizeH="0" baseline="0" noProof="0">
                  <a:ln>
                    <a:noFill/>
                  </a:ln>
                  <a:solidFill>
                    <a:srgbClr val="000000"/>
                  </a:solidFill>
                  <a:effectLst/>
                  <a:uLnTx/>
                  <a:uFillTx/>
                  <a:latin typeface="Arial"/>
                  <a:ea typeface="+mn-ea"/>
                  <a:cs typeface="+mn-cs"/>
                </a:rPr>
                <a:t>, </a:t>
              </a:r>
              <a:r>
                <a:rPr kumimoji="0" lang="en-US" sz="1600" b="1" i="0" u="none" strike="noStrike" kern="1200" cap="none" spc="0" normalizeH="0" baseline="0" noProof="0">
                  <a:ln>
                    <a:noFill/>
                  </a:ln>
                  <a:solidFill>
                    <a:srgbClr val="000000"/>
                  </a:solidFill>
                  <a:effectLst/>
                  <a:uLnTx/>
                  <a:uFillTx/>
                  <a:latin typeface="Arial"/>
                  <a:ea typeface="+mn-ea"/>
                  <a:cs typeface="+mn-cs"/>
                </a:rPr>
                <a:t>science </a:t>
              </a:r>
              <a:r>
                <a:rPr kumimoji="0" lang="en-US" sz="1600" b="0" i="0" u="none" strike="noStrike" kern="1200" cap="none" spc="0" normalizeH="0" baseline="0" noProof="0">
                  <a:ln>
                    <a:noFill/>
                  </a:ln>
                  <a:solidFill>
                    <a:srgbClr val="000000"/>
                  </a:solidFill>
                  <a:effectLst/>
                  <a:uLnTx/>
                  <a:uFillTx/>
                  <a:latin typeface="Arial"/>
                  <a:ea typeface="+mn-ea"/>
                  <a:cs typeface="+mn-cs"/>
                </a:rPr>
                <a:t>and </a:t>
              </a:r>
              <a:r>
                <a:rPr kumimoji="0" lang="en-US" sz="1600" b="1" i="0" u="none" strike="noStrike" kern="1200" cap="none" spc="0" normalizeH="0" baseline="0" noProof="0">
                  <a:ln>
                    <a:noFill/>
                  </a:ln>
                  <a:solidFill>
                    <a:srgbClr val="000000"/>
                  </a:solidFill>
                  <a:effectLst/>
                  <a:uLnTx/>
                  <a:uFillTx/>
                  <a:latin typeface="Arial"/>
                  <a:ea typeface="+mn-ea"/>
                  <a:cs typeface="+mn-cs"/>
                </a:rPr>
                <a:t>health</a:t>
              </a:r>
              <a:r>
                <a:rPr kumimoji="0" lang="en-US" sz="1600" b="0" i="0" u="none" strike="noStrike" kern="1200" cap="none" spc="0" normalizeH="0" baseline="0" noProof="0">
                  <a:ln>
                    <a:noFill/>
                  </a:ln>
                  <a:solidFill>
                    <a:srgbClr val="000000"/>
                  </a:solidFill>
                  <a:effectLst/>
                  <a:uLnTx/>
                  <a:uFillTx/>
                  <a:latin typeface="Arial"/>
                  <a:ea typeface="+mn-ea"/>
                  <a:cs typeface="+mn-cs"/>
                </a:rPr>
                <a:t>, </a:t>
              </a:r>
              <a:r>
                <a:rPr kumimoji="0" lang="en-US" sz="1600" b="1" i="0" u="none" strike="noStrike" kern="1200" cap="none" spc="0" normalizeH="0" baseline="0" noProof="0">
                  <a:ln>
                    <a:noFill/>
                  </a:ln>
                  <a:solidFill>
                    <a:srgbClr val="000000"/>
                  </a:solidFill>
                  <a:effectLst/>
                  <a:uLnTx/>
                  <a:uFillTx/>
                  <a:latin typeface="Arial"/>
                  <a:ea typeface="+mn-ea"/>
                  <a:cs typeface="+mn-cs"/>
                </a:rPr>
                <a:t>literature </a:t>
              </a:r>
              <a:r>
                <a:rPr kumimoji="0" lang="en-US" sz="1600" b="0" i="0" u="none" strike="noStrike" kern="1200" cap="none" spc="0" normalizeH="0" baseline="0" noProof="0">
                  <a:ln>
                    <a:noFill/>
                  </a:ln>
                  <a:solidFill>
                    <a:srgbClr val="000000"/>
                  </a:solidFill>
                  <a:effectLst/>
                  <a:uLnTx/>
                  <a:uFillTx/>
                  <a:latin typeface="Arial"/>
                  <a:ea typeface="+mn-ea"/>
                  <a:cs typeface="+mn-cs"/>
                </a:rPr>
                <a:t>and </a:t>
              </a:r>
              <a:r>
                <a:rPr lang="en-US" sz="1600" b="1">
                  <a:solidFill>
                    <a:srgbClr val="000000"/>
                  </a:solidFill>
                  <a:latin typeface="Arial"/>
                </a:rPr>
                <a:t>the arts</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50" normalizeH="0" baseline="0" noProof="0">
                  <a:ln>
                    <a:noFill/>
                  </a:ln>
                  <a:solidFill>
                    <a:srgbClr val="000000"/>
                  </a:solidFill>
                  <a:effectLst/>
                  <a:uLnTx/>
                  <a:uFillTx/>
                  <a:latin typeface="Arial"/>
                  <a:ea typeface="+mn-ea"/>
                  <a:cs typeface="+mn-cs"/>
                </a:rPr>
                <a:t>Trusted </a:t>
              </a:r>
              <a:r>
                <a:rPr kumimoji="0" lang="en-US" sz="1600" b="1" i="0" u="none" strike="noStrike" kern="1200" cap="none" spc="-50" normalizeH="0" baseline="0" noProof="0">
                  <a:ln>
                    <a:noFill/>
                  </a:ln>
                  <a:solidFill>
                    <a:srgbClr val="000000"/>
                  </a:solidFill>
                  <a:effectLst/>
                  <a:uLnTx/>
                  <a:uFillTx/>
                  <a:latin typeface="Arial"/>
                  <a:ea typeface="+mn-ea"/>
                  <a:cs typeface="+mn-cs"/>
                </a:rPr>
                <a:t>reference</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lang="en-US" sz="1600" spc="-50">
                  <a:solidFill>
                    <a:srgbClr val="000000"/>
                  </a:solidFill>
                  <a:latin typeface="Arial"/>
                </a:rPr>
                <a:t>top </a:t>
              </a:r>
              <a:r>
                <a:rPr kumimoji="0" lang="en-US" sz="1600" b="1" i="0" u="none" strike="noStrike" kern="1200" cap="none" spc="-50" normalizeH="0" baseline="0" noProof="0">
                  <a:ln>
                    <a:noFill/>
                  </a:ln>
                  <a:solidFill>
                    <a:srgbClr val="000000"/>
                  </a:solidFill>
                  <a:effectLst/>
                  <a:uLnTx/>
                  <a:uFillTx/>
                  <a:latin typeface="Arial"/>
                  <a:ea typeface="+mn-ea"/>
                  <a:cs typeface="+mn-cs"/>
                </a:rPr>
                <a:t>periodicals</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videos</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images</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audio</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primary sources</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creative works</a:t>
              </a:r>
              <a:r>
                <a:rPr kumimoji="0" lang="en-US" sz="1600" b="0" i="0" u="none" strike="noStrike" kern="1200" cap="none" spc="-50" normalizeH="0" baseline="0" noProof="0">
                  <a:ln>
                    <a:noFill/>
                  </a:ln>
                  <a:solidFill>
                    <a:srgbClr val="000000"/>
                  </a:solidFill>
                  <a:effectLst/>
                  <a:uLnTx/>
                  <a:uFillTx/>
                  <a:latin typeface="Arial"/>
                  <a:ea typeface="+mn-ea"/>
                  <a:cs typeface="+mn-cs"/>
                </a:rPr>
                <a:t>, </a:t>
              </a:r>
              <a:r>
                <a:rPr kumimoji="0" lang="en-US" sz="1600" b="1" i="0" u="none" strike="noStrike" kern="1200" cap="none" spc="-50" normalizeH="0" baseline="0" noProof="0">
                  <a:ln>
                    <a:noFill/>
                  </a:ln>
                  <a:solidFill>
                    <a:srgbClr val="000000"/>
                  </a:solidFill>
                  <a:effectLst/>
                  <a:uLnTx/>
                  <a:uFillTx/>
                  <a:latin typeface="Arial"/>
                  <a:ea typeface="+mn-ea"/>
                  <a:cs typeface="+mn-cs"/>
                </a:rPr>
                <a:t>biographies</a:t>
              </a:r>
              <a:endParaRPr kumimoji="0" lang="en-US" sz="1600" b="0" i="0" u="none" strike="noStrike" kern="1200" cap="none" spc="-50" normalizeH="0" baseline="0" noProof="0">
                <a:ln>
                  <a:noFill/>
                </a:ln>
                <a:solidFill>
                  <a:srgbClr val="000000"/>
                </a:solidFill>
                <a:effectLst/>
                <a:uLnTx/>
                <a:uFillTx/>
                <a:latin typeface="Arial"/>
                <a:ea typeface="+mn-ea"/>
                <a:cs typeface="+mn-cs"/>
              </a:endParaRPr>
            </a:p>
          </p:txBody>
        </p:sp>
      </p:grpSp>
      <p:grpSp>
        <p:nvGrpSpPr>
          <p:cNvPr id="7" name="Group 6">
            <a:extLst>
              <a:ext uri="{FF2B5EF4-FFF2-40B4-BE49-F238E27FC236}">
                <a16:creationId xmlns:a16="http://schemas.microsoft.com/office/drawing/2014/main" id="{544FF0CD-9BBC-4092-2AF2-C669567478A9}"/>
              </a:ext>
            </a:extLst>
          </p:cNvPr>
          <p:cNvGrpSpPr/>
          <p:nvPr/>
        </p:nvGrpSpPr>
        <p:grpSpPr>
          <a:xfrm>
            <a:off x="5436228" y="1058269"/>
            <a:ext cx="5832524" cy="4940894"/>
            <a:chOff x="5436228" y="1058269"/>
            <a:chExt cx="5832524" cy="4940894"/>
          </a:xfrm>
        </p:grpSpPr>
        <p:pic>
          <p:nvPicPr>
            <p:cNvPr id="3" name="Picture 2">
              <a:extLst>
                <a:ext uri="{FF2B5EF4-FFF2-40B4-BE49-F238E27FC236}">
                  <a16:creationId xmlns:a16="http://schemas.microsoft.com/office/drawing/2014/main" id="{AEB906FB-8DDC-02B0-B812-5076D514FDD0}"/>
                </a:ext>
              </a:extLst>
            </p:cNvPr>
            <p:cNvPicPr>
              <a:picLocks noChangeAspect="1"/>
            </p:cNvPicPr>
            <p:nvPr/>
          </p:nvPicPr>
          <p:blipFill>
            <a:blip r:embed="rId3"/>
            <a:stretch>
              <a:fillRect/>
            </a:stretch>
          </p:blipFill>
          <p:spPr>
            <a:xfrm>
              <a:off x="5436228" y="1058269"/>
              <a:ext cx="5832524" cy="3462931"/>
            </a:xfrm>
            <a:prstGeom prst="rect">
              <a:avLst/>
            </a:prstGeom>
            <a:ln w="28575">
              <a:solidFill>
                <a:srgbClr val="E6E7E8"/>
              </a:solidFill>
            </a:ln>
          </p:spPr>
        </p:pic>
        <p:pic>
          <p:nvPicPr>
            <p:cNvPr id="6" name="Picture 5">
              <a:extLst>
                <a:ext uri="{FF2B5EF4-FFF2-40B4-BE49-F238E27FC236}">
                  <a16:creationId xmlns:a16="http://schemas.microsoft.com/office/drawing/2014/main" id="{854C7D1E-9558-E499-35F3-54B2F0B55ABD}"/>
                </a:ext>
              </a:extLst>
            </p:cNvPr>
            <p:cNvPicPr>
              <a:picLocks noChangeAspect="1"/>
            </p:cNvPicPr>
            <p:nvPr/>
          </p:nvPicPr>
          <p:blipFill>
            <a:blip r:embed="rId4"/>
            <a:stretch>
              <a:fillRect/>
            </a:stretch>
          </p:blipFill>
          <p:spPr>
            <a:xfrm>
              <a:off x="5436228" y="4521200"/>
              <a:ext cx="5832524" cy="1477963"/>
            </a:xfrm>
            <a:prstGeom prst="rect">
              <a:avLst/>
            </a:prstGeom>
            <a:ln w="28575">
              <a:solidFill>
                <a:srgbClr val="E6E7E8"/>
              </a:solidFill>
            </a:ln>
          </p:spPr>
        </p:pic>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EE6676-D645-8C4C-ADDB-99B1D2AA0625}"/>
              </a:ext>
            </a:extLst>
          </p:cNvPr>
          <p:cNvPicPr>
            <a:picLocks noGrp="1" noChangeAspect="1"/>
          </p:cNvPicPr>
          <p:nvPr>
            <p:ph idx="1"/>
          </p:nvPr>
        </p:nvPicPr>
        <p:blipFill>
          <a:blip r:embed="rId3"/>
          <a:srcRect/>
          <a:stretch/>
        </p:blipFill>
        <p:spPr>
          <a:xfrm>
            <a:off x="4472338" y="1514475"/>
            <a:ext cx="6638224"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Limit by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Publication Date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Subjects</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a:t>
              </a:r>
              <a:r>
                <a:rPr kumimoji="0" lang="en-US" sz="1800" b="1" i="0" u="none" strike="noStrike" kern="1200" cap="none" spc="-50" normalizeH="0" baseline="0" noProof="0">
                  <a:ln>
                    <a:noFill/>
                  </a:ln>
                  <a:solidFill>
                    <a:srgbClr val="E7E6E6">
                      <a:lumMod val="50000"/>
                    </a:srgbClr>
                  </a:solidFill>
                  <a:effectLst/>
                  <a:uLnTx/>
                  <a:uFillTx/>
                  <a:latin typeface="Arial"/>
                  <a:ea typeface="+mn-ea"/>
                  <a:cs typeface="+mn-cs"/>
                </a:rPr>
                <a:t>Document Type</a:t>
              </a:r>
              <a:r>
                <a:rPr kumimoji="0" lang="en-US" sz="1800" b="0" i="0" u="none" strike="noStrike" kern="1200" cap="none" spc="-50" normalizeH="0" baseline="0" noProof="0">
                  <a:ln>
                    <a:noFill/>
                  </a:ln>
                  <a:solidFill>
                    <a:srgbClr val="E7E6E6">
                      <a:lumMod val="50000"/>
                    </a:srgbClr>
                  </a:solidFill>
                  <a:effectLst/>
                  <a:uLnTx/>
                  <a:uFillTx/>
                  <a:latin typeface="Arial"/>
                  <a:ea typeface="+mn-ea"/>
                  <a:cs typeface="+mn-cs"/>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mn-ea"/>
                  <a:cs typeface="+mn-cs"/>
                </a:rPr>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Access items of interest</a:t>
              </a:r>
            </a:p>
          </p:txBody>
        </p:sp>
      </p:grpSp>
      <p:pic>
        <p:nvPicPr>
          <p:cNvPr id="5" name="Picture 4">
            <a:extLst>
              <a:ext uri="{FF2B5EF4-FFF2-40B4-BE49-F238E27FC236}">
                <a16:creationId xmlns:a16="http://schemas.microsoft.com/office/drawing/2014/main" id="{111D1585-FD60-FA46-9EB7-EB6B2DFA5B1E}"/>
              </a:ext>
            </a:extLst>
          </p:cNvPr>
          <p:cNvPicPr>
            <a:picLocks noChangeAspect="1"/>
          </p:cNvPicPr>
          <p:nvPr/>
        </p:nvPicPr>
        <p:blipFill>
          <a:blip r:embed="rId4"/>
          <a:srcRect/>
          <a:stretch/>
        </p:blipFill>
        <p:spPr>
          <a:xfrm>
            <a:off x="4437529" y="3927031"/>
            <a:ext cx="7068671" cy="1189122"/>
          </a:xfrm>
          <a:prstGeom prst="rect">
            <a:avLst/>
          </a:prstGeom>
          <a:ln w="28575">
            <a:solidFill>
              <a:srgbClr val="009ECD"/>
            </a:solidFill>
          </a:ln>
        </p:spPr>
      </p:pic>
      <p:sp>
        <p:nvSpPr>
          <p:cNvPr id="8" name="Rectangle 7">
            <a:extLst>
              <a:ext uri="{FF2B5EF4-FFF2-40B4-BE49-F238E27FC236}">
                <a16:creationId xmlns:a16="http://schemas.microsoft.com/office/drawing/2014/main" id="{000289D0-E76C-8247-A460-9729AC94E125}"/>
              </a:ext>
            </a:extLst>
          </p:cNvPr>
          <p:cNvSpPr/>
          <p:nvPr/>
        </p:nvSpPr>
        <p:spPr>
          <a:xfrm>
            <a:off x="4472339" y="4007484"/>
            <a:ext cx="1237346" cy="19150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NEWSPAPERS </a:t>
            </a:r>
            <a:b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b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MAGAZINES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VIDEOS AUDIO </a:t>
            </a:r>
            <a:b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b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PRIMARY 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50000"/>
                  </a:srgbClr>
                </a:solidFill>
                <a:effectLst/>
                <a:uLnTx/>
                <a:uFillTx/>
                <a:latin typeface="Arial"/>
                <a:ea typeface="+mn-ea"/>
                <a:cs typeface="+mn-cs"/>
              </a:rPr>
              <a:t>CREATIVE WORKS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Add">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a:latin typeface="+mn-lt"/>
              </a:rPr>
              <a:t>EXPLORE CONTENT</a:t>
            </a:r>
          </a:p>
        </p:txBody>
      </p:sp>
    </p:spTree>
    <p:extLst>
      <p:ext uri="{BB962C8B-B14F-4D97-AF65-F5344CB8AC3E}">
        <p14:creationId xmlns:p14="http://schemas.microsoft.com/office/powerpoint/2010/main" val="72035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Introduce new or complicated subjects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Develop background knowledge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E7E6E6">
                    <a:lumMod val="25000"/>
                  </a:srgbClr>
                </a:solidFill>
                <a:effectLst/>
                <a:uLnTx/>
                <a:uFillTx/>
                <a:latin typeface="Arial"/>
                <a:ea typeface="+mn-ea"/>
                <a:cs typeface="+mn-cs"/>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673538" y="688150"/>
            <a:ext cx="5832661"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May provide alternate levels or critical thinking questions</a:t>
            </a:r>
          </a:p>
        </p:txBody>
      </p:sp>
      <p:pic>
        <p:nvPicPr>
          <p:cNvPr id="5" name="Picture 4" descr="A close up of a clock&#10;&#10;Description automatically generated">
            <a:extLst>
              <a:ext uri="{FF2B5EF4-FFF2-40B4-BE49-F238E27FC236}">
                <a16:creationId xmlns:a16="http://schemas.microsoft.com/office/drawing/2014/main" id="{59FC0CDD-C370-D240-8AE2-3E59C34696EB}"/>
              </a:ext>
            </a:extLst>
          </p:cNvPr>
          <p:cNvPicPr>
            <a:picLocks noChangeAspect="1"/>
          </p:cNvPicPr>
          <p:nvPr/>
        </p:nvPicPr>
        <p:blipFill>
          <a:blip r:embed="rId5"/>
          <a:stretch>
            <a:fillRect/>
          </a:stretch>
        </p:blipFill>
        <p:spPr>
          <a:xfrm>
            <a:off x="10381861" y="3145895"/>
            <a:ext cx="1003300" cy="533400"/>
          </a:xfrm>
          <a:prstGeom prst="rect">
            <a:avLst/>
          </a:prstGeom>
          <a:ln w="28575">
            <a:solidFill>
              <a:srgbClr val="009ECD"/>
            </a:solidFill>
          </a:ln>
        </p:spPr>
      </p:pic>
      <p:grpSp>
        <p:nvGrpSpPr>
          <p:cNvPr id="6" name="Group 5">
            <a:extLst>
              <a:ext uri="{FF2B5EF4-FFF2-40B4-BE49-F238E27FC236}">
                <a16:creationId xmlns:a16="http://schemas.microsoft.com/office/drawing/2014/main" id="{4ED67272-073F-6A32-9088-E800F46F0591}"/>
              </a:ext>
            </a:extLst>
          </p:cNvPr>
          <p:cNvGrpSpPr/>
          <p:nvPr/>
        </p:nvGrpSpPr>
        <p:grpSpPr>
          <a:xfrm>
            <a:off x="5673538" y="1129376"/>
            <a:ext cx="5832661" cy="4891425"/>
            <a:chOff x="5673538" y="1129376"/>
            <a:chExt cx="5832661" cy="4891425"/>
          </a:xfrm>
        </p:grpSpPr>
        <p:pic>
          <p:nvPicPr>
            <p:cNvPr id="3" name="Picture 2">
              <a:extLst>
                <a:ext uri="{FF2B5EF4-FFF2-40B4-BE49-F238E27FC236}">
                  <a16:creationId xmlns:a16="http://schemas.microsoft.com/office/drawing/2014/main" id="{19086CF4-0F91-4F44-82E2-885504279425}"/>
                </a:ext>
              </a:extLst>
            </p:cNvPr>
            <p:cNvPicPr>
              <a:picLocks noChangeAspect="1"/>
            </p:cNvPicPr>
            <p:nvPr/>
          </p:nvPicPr>
          <p:blipFill>
            <a:blip r:embed="rId6"/>
            <a:srcRect/>
            <a:stretch/>
          </p:blipFill>
          <p:spPr>
            <a:xfrm>
              <a:off x="5673538" y="1129376"/>
              <a:ext cx="5832661" cy="4891425"/>
            </a:xfrm>
            <a:prstGeom prst="rect">
              <a:avLst/>
            </a:prstGeom>
            <a:ln w="28575">
              <a:solidFill>
                <a:schemeClr val="bg2"/>
              </a:solidFill>
            </a:ln>
          </p:spPr>
        </p:pic>
        <p:pic>
          <p:nvPicPr>
            <p:cNvPr id="4" name="Picture 3" descr="Shape, circle&#10;&#10;Description automatically generated">
              <a:extLst>
                <a:ext uri="{FF2B5EF4-FFF2-40B4-BE49-F238E27FC236}">
                  <a16:creationId xmlns:a16="http://schemas.microsoft.com/office/drawing/2014/main" id="{DCC612C3-E14D-CEB8-2B2C-A39A1E6AC154}"/>
                </a:ext>
              </a:extLst>
            </p:cNvPr>
            <p:cNvPicPr>
              <a:picLocks noChangeAspect="1"/>
            </p:cNvPicPr>
            <p:nvPr/>
          </p:nvPicPr>
          <p:blipFill>
            <a:blip r:embed="rId7"/>
            <a:stretch>
              <a:fillRect/>
            </a:stretch>
          </p:blipFill>
          <p:spPr>
            <a:xfrm>
              <a:off x="5968407" y="3429000"/>
              <a:ext cx="1338262" cy="311724"/>
            </a:xfrm>
            <a:prstGeom prst="rect">
              <a:avLst/>
            </a:prstGeom>
          </p:spPr>
        </p:pic>
      </p:grpSp>
    </p:spTree>
    <p:extLst>
      <p:ext uri="{BB962C8B-B14F-4D97-AF65-F5344CB8AC3E}">
        <p14:creationId xmlns:p14="http://schemas.microsoft.com/office/powerpoint/2010/main" val="1276555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NEWSPAPERS AND MAGAZINES </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Provide recent coverage, in-depth analysis, and </a:t>
            </a:r>
            <a:r>
              <a:rPr lang="en-US">
                <a:solidFill>
                  <a:srgbClr val="E7E6E6">
                    <a:lumMod val="25000"/>
                  </a:srgbClr>
                </a:solidFill>
                <a:latin typeface="Arial"/>
              </a:rPr>
              <a:t>global</a:t>
            </a: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 perspectives</a:t>
            </a:r>
          </a:p>
        </p:txBody>
      </p:sp>
      <p:pic>
        <p:nvPicPr>
          <p:cNvPr id="5" name="Picture 4">
            <a:extLst>
              <a:ext uri="{FF2B5EF4-FFF2-40B4-BE49-F238E27FC236}">
                <a16:creationId xmlns:a16="http://schemas.microsoft.com/office/drawing/2014/main" id="{AC960DBE-3335-E14E-B5BB-2DC441B5588D}"/>
              </a:ext>
            </a:extLst>
          </p:cNvPr>
          <p:cNvPicPr>
            <a:picLocks noChangeAspect="1"/>
          </p:cNvPicPr>
          <p:nvPr/>
        </p:nvPicPr>
        <p:blipFill>
          <a:blip r:embed="rId5"/>
          <a:srcRect/>
          <a:stretch/>
        </p:blipFill>
        <p:spPr>
          <a:xfrm>
            <a:off x="757241" y="2003119"/>
            <a:ext cx="5002755" cy="1289126"/>
          </a:xfrm>
          <a:prstGeom prst="rect">
            <a:avLst/>
          </a:prstGeom>
          <a:ln w="28575">
            <a:solidFill>
              <a:schemeClr val="bg2"/>
            </a:solidFill>
          </a:ln>
        </p:spPr>
      </p:pic>
      <p:pic>
        <p:nvPicPr>
          <p:cNvPr id="8" name="Picture 7">
            <a:extLst>
              <a:ext uri="{FF2B5EF4-FFF2-40B4-BE49-F238E27FC236}">
                <a16:creationId xmlns:a16="http://schemas.microsoft.com/office/drawing/2014/main" id="{D20F51C2-C6BC-6446-A8A6-6132EA2772F8}"/>
              </a:ext>
            </a:extLst>
          </p:cNvPr>
          <p:cNvPicPr>
            <a:picLocks noChangeAspect="1"/>
          </p:cNvPicPr>
          <p:nvPr/>
        </p:nvPicPr>
        <p:blipFill>
          <a:blip r:embed="rId6"/>
          <a:srcRect/>
          <a:stretch/>
        </p:blipFill>
        <p:spPr>
          <a:xfrm>
            <a:off x="757241" y="3865583"/>
            <a:ext cx="5002755" cy="1371053"/>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8394" y="1683713"/>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6000" y="2281981"/>
            <a:ext cx="4443738"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USA Today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Newsweek</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i="1">
                <a:solidFill>
                  <a:srgbClr val="E7E6E6">
                    <a:lumMod val="25000"/>
                  </a:srgbClr>
                </a:solidFill>
                <a:latin typeface="Arial"/>
              </a:rPr>
              <a:t>CNN Wire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err="1">
                <a:ln>
                  <a:noFill/>
                </a:ln>
                <a:solidFill>
                  <a:srgbClr val="E7E6E6">
                    <a:lumMod val="25000"/>
                  </a:srgbClr>
                </a:solidFill>
                <a:effectLst/>
                <a:uLnTx/>
                <a:uFillTx/>
                <a:latin typeface="Arial"/>
                <a:ea typeface="+mn-ea"/>
                <a:cs typeface="+mn-cs"/>
              </a:rPr>
              <a:t>KidsPost</a:t>
            </a:r>
            <a:endParaRPr kumimoji="0" lang="en-US" sz="1800" b="0" i="1" u="none" strike="noStrike" kern="1200" cap="none" spc="0" normalizeH="0" baseline="0" noProof="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PBS Newshour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Smithsonian</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Wildlife Biology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a:ln>
                  <a:noFill/>
                </a:ln>
                <a:solidFill>
                  <a:srgbClr val="E7E6E6">
                    <a:lumMod val="25000"/>
                  </a:srgbClr>
                </a:solidFill>
                <a:effectLst/>
                <a:uLnTx/>
                <a:uFillTx/>
                <a:latin typeface="Arial"/>
                <a:ea typeface="+mn-ea"/>
                <a:cs typeface="+mn-cs"/>
              </a:rPr>
              <a:t>Highlights for Children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E7E6E6">
                  <a:lumMod val="25000"/>
                </a:srgbClr>
              </a:solidFill>
              <a:effectLst/>
              <a:uLnTx/>
              <a:uFillTx/>
              <a:latin typeface="Open Sans"/>
              <a:ea typeface="+mn-ea"/>
              <a:cs typeface="+mn-cs"/>
            </a:endParaRPr>
          </a:p>
        </p:txBody>
      </p:sp>
    </p:spTree>
    <p:extLst>
      <p:ext uri="{BB962C8B-B14F-4D97-AF65-F5344CB8AC3E}">
        <p14:creationId xmlns:p14="http://schemas.microsoft.com/office/powerpoint/2010/main" val="3421960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CREATIVE WORKS</a:t>
            </a:r>
          </a:p>
        </p:txBody>
      </p:sp>
      <p:sp>
        <p:nvSpPr>
          <p:cNvPr id="19" name="Rectangle 18">
            <a:extLst>
              <a:ext uri="{FF2B5EF4-FFF2-40B4-BE49-F238E27FC236}">
                <a16:creationId xmlns:a16="http://schemas.microsoft.com/office/drawing/2014/main" id="{BE7255EB-278B-304A-AE27-66717E7CEE85}"/>
              </a:ext>
            </a:extLst>
          </p:cNvPr>
          <p:cNvSpPr/>
          <p:nvPr/>
        </p:nvSpPr>
        <p:spPr>
          <a:xfrm>
            <a:off x="6329367" y="1721647"/>
            <a:ext cx="5224631" cy="39944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PRIMARY SOURCES</a:t>
            </a:r>
          </a:p>
        </p:txBody>
      </p:sp>
      <p:grpSp>
        <p:nvGrpSpPr>
          <p:cNvPr id="5" name="Group 4">
            <a:extLst>
              <a:ext uri="{FF2B5EF4-FFF2-40B4-BE49-F238E27FC236}">
                <a16:creationId xmlns:a16="http://schemas.microsoft.com/office/drawing/2014/main" id="{EE8E1C86-5042-8568-4CDF-7936387A621C}"/>
              </a:ext>
            </a:extLst>
          </p:cNvPr>
          <p:cNvGrpSpPr/>
          <p:nvPr/>
        </p:nvGrpSpPr>
        <p:grpSpPr>
          <a:xfrm>
            <a:off x="685800" y="2121090"/>
            <a:ext cx="4993332" cy="4094801"/>
            <a:chOff x="685800" y="2121090"/>
            <a:chExt cx="4993332" cy="4094801"/>
          </a:xfrm>
        </p:grpSpPr>
        <p:pic>
          <p:nvPicPr>
            <p:cNvPr id="7" name="Picture 6">
              <a:extLst>
                <a:ext uri="{FF2B5EF4-FFF2-40B4-BE49-F238E27FC236}">
                  <a16:creationId xmlns:a16="http://schemas.microsoft.com/office/drawing/2014/main" id="{00776F0E-FE33-874F-BFA4-40AF0CAEB4BC}"/>
                </a:ext>
              </a:extLst>
            </p:cNvPr>
            <p:cNvPicPr>
              <a:picLocks noChangeAspect="1"/>
            </p:cNvPicPr>
            <p:nvPr/>
          </p:nvPicPr>
          <p:blipFill>
            <a:blip r:embed="rId5"/>
            <a:srcRect/>
            <a:stretch/>
          </p:blipFill>
          <p:spPr>
            <a:xfrm>
              <a:off x="685800" y="2121090"/>
              <a:ext cx="4993332" cy="4094801"/>
            </a:xfrm>
            <a:prstGeom prst="rect">
              <a:avLst/>
            </a:prstGeom>
            <a:ln w="28575">
              <a:solidFill>
                <a:schemeClr val="bg2"/>
              </a:solidFill>
            </a:ln>
          </p:spPr>
        </p:pic>
        <p:pic>
          <p:nvPicPr>
            <p:cNvPr id="4" name="Picture 3" descr="Shape, circle&#10;&#10;Description automatically generated">
              <a:extLst>
                <a:ext uri="{FF2B5EF4-FFF2-40B4-BE49-F238E27FC236}">
                  <a16:creationId xmlns:a16="http://schemas.microsoft.com/office/drawing/2014/main" id="{4A90709B-5C89-FCD0-C764-E82882B99200}"/>
                </a:ext>
              </a:extLst>
            </p:cNvPr>
            <p:cNvPicPr>
              <a:picLocks noChangeAspect="1"/>
            </p:cNvPicPr>
            <p:nvPr/>
          </p:nvPicPr>
          <p:blipFill>
            <a:blip r:embed="rId6"/>
            <a:stretch>
              <a:fillRect/>
            </a:stretch>
          </p:blipFill>
          <p:spPr>
            <a:xfrm>
              <a:off x="822511" y="4216134"/>
              <a:ext cx="1226243" cy="285631"/>
            </a:xfrm>
            <a:prstGeom prst="rect">
              <a:avLst/>
            </a:prstGeom>
          </p:spPr>
        </p:pic>
      </p:grpSp>
      <p:grpSp>
        <p:nvGrpSpPr>
          <p:cNvPr id="16" name="Group 15">
            <a:extLst>
              <a:ext uri="{FF2B5EF4-FFF2-40B4-BE49-F238E27FC236}">
                <a16:creationId xmlns:a16="http://schemas.microsoft.com/office/drawing/2014/main" id="{852393FF-BECA-23CE-A34C-97F5A6ACC2A3}"/>
              </a:ext>
            </a:extLst>
          </p:cNvPr>
          <p:cNvGrpSpPr/>
          <p:nvPr/>
        </p:nvGrpSpPr>
        <p:grpSpPr>
          <a:xfrm>
            <a:off x="6329366" y="2121090"/>
            <a:ext cx="5224631" cy="3688642"/>
            <a:chOff x="6329366" y="2121090"/>
            <a:chExt cx="5224631" cy="3688642"/>
          </a:xfrm>
        </p:grpSpPr>
        <p:pic>
          <p:nvPicPr>
            <p:cNvPr id="14" name="Picture 13">
              <a:extLst>
                <a:ext uri="{FF2B5EF4-FFF2-40B4-BE49-F238E27FC236}">
                  <a16:creationId xmlns:a16="http://schemas.microsoft.com/office/drawing/2014/main" id="{8F003FFF-1F74-BA48-9C09-945F95F8848B}"/>
                </a:ext>
              </a:extLst>
            </p:cNvPr>
            <p:cNvPicPr>
              <a:picLocks noChangeAspect="1"/>
            </p:cNvPicPr>
            <p:nvPr/>
          </p:nvPicPr>
          <p:blipFill>
            <a:blip r:embed="rId7"/>
            <a:srcRect/>
            <a:stretch/>
          </p:blipFill>
          <p:spPr>
            <a:xfrm>
              <a:off x="6329366" y="2121090"/>
              <a:ext cx="5224631" cy="3688642"/>
            </a:xfrm>
            <a:prstGeom prst="rect">
              <a:avLst/>
            </a:prstGeom>
            <a:ln w="28575">
              <a:solidFill>
                <a:schemeClr val="bg2"/>
              </a:solidFill>
            </a:ln>
          </p:spPr>
        </p:pic>
        <p:pic>
          <p:nvPicPr>
            <p:cNvPr id="6" name="Picture 5">
              <a:extLst>
                <a:ext uri="{FF2B5EF4-FFF2-40B4-BE49-F238E27FC236}">
                  <a16:creationId xmlns:a16="http://schemas.microsoft.com/office/drawing/2014/main" id="{989215E8-DFB0-A707-5539-6209FB586786}"/>
                </a:ext>
              </a:extLst>
            </p:cNvPr>
            <p:cNvPicPr>
              <a:picLocks noChangeAspect="1"/>
            </p:cNvPicPr>
            <p:nvPr/>
          </p:nvPicPr>
          <p:blipFill>
            <a:blip r:embed="rId6"/>
            <a:stretch>
              <a:fillRect/>
            </a:stretch>
          </p:blipFill>
          <p:spPr>
            <a:xfrm>
              <a:off x="6444083" y="4303381"/>
              <a:ext cx="1126532" cy="262405"/>
            </a:xfrm>
            <a:prstGeom prst="rect">
              <a:avLst/>
            </a:prstGeom>
          </p:spPr>
        </p:pic>
      </p:grpSp>
      <p:pic>
        <p:nvPicPr>
          <p:cNvPr id="8" name="Picture 7">
            <a:extLst>
              <a:ext uri="{FF2B5EF4-FFF2-40B4-BE49-F238E27FC236}">
                <a16:creationId xmlns:a16="http://schemas.microsoft.com/office/drawing/2014/main" id="{6AF62EF1-31FA-C84B-AE7C-9752BF519C20}"/>
              </a:ext>
            </a:extLst>
          </p:cNvPr>
          <p:cNvPicPr>
            <a:picLocks noChangeAspect="1"/>
          </p:cNvPicPr>
          <p:nvPr/>
        </p:nvPicPr>
        <p:blipFill>
          <a:blip r:embed="rId8"/>
          <a:srcRect/>
          <a:stretch/>
        </p:blipFill>
        <p:spPr>
          <a:xfrm>
            <a:off x="984606" y="5276169"/>
            <a:ext cx="4962335" cy="723673"/>
          </a:xfrm>
          <a:prstGeom prst="rect">
            <a:avLst/>
          </a:prstGeom>
          <a:ln w="28575">
            <a:solidFill>
              <a:srgbClr val="009ECD"/>
            </a:solidFill>
          </a:ln>
        </p:spPr>
      </p:pic>
      <p:pic>
        <p:nvPicPr>
          <p:cNvPr id="15" name="Picture 14">
            <a:extLst>
              <a:ext uri="{FF2B5EF4-FFF2-40B4-BE49-F238E27FC236}">
                <a16:creationId xmlns:a16="http://schemas.microsoft.com/office/drawing/2014/main" id="{98A5886A-187A-B942-B333-DF55712D11B4}"/>
              </a:ext>
            </a:extLst>
          </p:cNvPr>
          <p:cNvPicPr>
            <a:picLocks noChangeAspect="1"/>
          </p:cNvPicPr>
          <p:nvPr/>
        </p:nvPicPr>
        <p:blipFill>
          <a:blip r:embed="rId9"/>
          <a:srcRect/>
          <a:stretch/>
        </p:blipFill>
        <p:spPr>
          <a:xfrm>
            <a:off x="6557972" y="5210099"/>
            <a:ext cx="4613600" cy="855814"/>
          </a:xfrm>
          <a:prstGeom prst="rect">
            <a:avLst/>
          </a:prstGeom>
          <a:ln w="28575">
            <a:solidFill>
              <a:srgbClr val="009ECD"/>
            </a:solidFill>
          </a:ln>
        </p:spPr>
      </p:pic>
    </p:spTree>
    <p:extLst>
      <p:ext uri="{BB962C8B-B14F-4D97-AF65-F5344CB8AC3E}">
        <p14:creationId xmlns:p14="http://schemas.microsoft.com/office/powerpoint/2010/main" val="267628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1301L +</a:t>
              </a:r>
            </a:p>
          </p:txBody>
        </p:sp>
      </p:grpSp>
      <p:grpSp>
        <p:nvGrpSpPr>
          <p:cNvPr id="13" name="Group 12">
            <a:extLst>
              <a:ext uri="{FF2B5EF4-FFF2-40B4-BE49-F238E27FC236}">
                <a16:creationId xmlns:a16="http://schemas.microsoft.com/office/drawing/2014/main" id="{FE95D14F-FEE9-50FA-F451-81A81DACE9A3}"/>
              </a:ext>
            </a:extLst>
          </p:cNvPr>
          <p:cNvGrpSpPr/>
          <p:nvPr/>
        </p:nvGrpSpPr>
        <p:grpSpPr>
          <a:xfrm>
            <a:off x="5193411" y="1372777"/>
            <a:ext cx="5032944" cy="2803593"/>
            <a:chOff x="5193411" y="1372777"/>
            <a:chExt cx="5032944" cy="2803593"/>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pic>
          <p:nvPicPr>
            <p:cNvPr id="9" name="Picture 8">
              <a:extLst>
                <a:ext uri="{FF2B5EF4-FFF2-40B4-BE49-F238E27FC236}">
                  <a16:creationId xmlns:a16="http://schemas.microsoft.com/office/drawing/2014/main" id="{C0BEB0F6-C9F8-F75A-CB58-3FB4C2BAAA7C}"/>
                </a:ext>
              </a:extLst>
            </p:cNvPr>
            <p:cNvPicPr>
              <a:picLocks noChangeAspect="1"/>
            </p:cNvPicPr>
            <p:nvPr/>
          </p:nvPicPr>
          <p:blipFill>
            <a:blip r:embed="rId6"/>
            <a:stretch>
              <a:fillRect/>
            </a:stretch>
          </p:blipFill>
          <p:spPr>
            <a:xfrm>
              <a:off x="5193411" y="1484183"/>
              <a:ext cx="5032944" cy="243251"/>
            </a:xfrm>
            <a:prstGeom prst="rect">
              <a:avLst/>
            </a:prstGeom>
          </p:spPr>
        </p:pic>
      </p:grpSp>
      <p:grpSp>
        <p:nvGrpSpPr>
          <p:cNvPr id="12" name="Group 11">
            <a:extLst>
              <a:ext uri="{FF2B5EF4-FFF2-40B4-BE49-F238E27FC236}">
                <a16:creationId xmlns:a16="http://schemas.microsoft.com/office/drawing/2014/main" id="{6C45289B-4D28-A69C-D786-B82D3B085A88}"/>
              </a:ext>
            </a:extLst>
          </p:cNvPr>
          <p:cNvGrpSpPr/>
          <p:nvPr/>
        </p:nvGrpSpPr>
        <p:grpSpPr>
          <a:xfrm>
            <a:off x="6608559" y="3790679"/>
            <a:ext cx="4897641" cy="2137675"/>
            <a:chOff x="6608559" y="3790679"/>
            <a:chExt cx="4897641" cy="2137675"/>
          </a:xfrm>
        </p:grpSpPr>
        <p:grpSp>
          <p:nvGrpSpPr>
            <p:cNvPr id="6" name="Group 5">
              <a:extLst>
                <a:ext uri="{FF2B5EF4-FFF2-40B4-BE49-F238E27FC236}">
                  <a16:creationId xmlns:a16="http://schemas.microsoft.com/office/drawing/2014/main" id="{08EA788F-C3E4-0B3A-6237-D87BB3867F79}"/>
                </a:ext>
              </a:extLst>
            </p:cNvPr>
            <p:cNvGrpSpPr/>
            <p:nvPr/>
          </p:nvGrpSpPr>
          <p:grpSpPr>
            <a:xfrm>
              <a:off x="6608559" y="3790679"/>
              <a:ext cx="4888992" cy="2137675"/>
              <a:chOff x="6608559" y="3790679"/>
              <a:chExt cx="4888992" cy="2137675"/>
            </a:xfrm>
          </p:grpSpPr>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5" name="Picture 4">
                <a:extLst>
                  <a:ext uri="{FF2B5EF4-FFF2-40B4-BE49-F238E27FC236}">
                    <a16:creationId xmlns:a16="http://schemas.microsoft.com/office/drawing/2014/main" id="{73E19EF2-FD78-706F-0D42-D8F64126AF9D}"/>
                  </a:ext>
                </a:extLst>
              </p:cNvPr>
              <p:cNvPicPr>
                <a:picLocks noChangeAspect="1"/>
              </p:cNvPicPr>
              <p:nvPr/>
            </p:nvPicPr>
            <p:blipFill>
              <a:blip r:embed="rId8"/>
              <a:stretch>
                <a:fillRect/>
              </a:stretch>
            </p:blipFill>
            <p:spPr>
              <a:xfrm>
                <a:off x="6732016" y="5344862"/>
                <a:ext cx="960689" cy="210151"/>
              </a:xfrm>
              <a:prstGeom prst="rect">
                <a:avLst/>
              </a:prstGeom>
            </p:spPr>
          </p:pic>
        </p:grpSp>
        <p:pic>
          <p:nvPicPr>
            <p:cNvPr id="10" name="Picture 9">
              <a:extLst>
                <a:ext uri="{FF2B5EF4-FFF2-40B4-BE49-F238E27FC236}">
                  <a16:creationId xmlns:a16="http://schemas.microsoft.com/office/drawing/2014/main" id="{656BBC12-A069-282F-C453-41612B1952E4}"/>
                </a:ext>
              </a:extLst>
            </p:cNvPr>
            <p:cNvPicPr>
              <a:picLocks noChangeAspect="1"/>
            </p:cNvPicPr>
            <p:nvPr/>
          </p:nvPicPr>
          <p:blipFill>
            <a:blip r:embed="rId6"/>
            <a:stretch>
              <a:fillRect/>
            </a:stretch>
          </p:blipFill>
          <p:spPr>
            <a:xfrm>
              <a:off x="6617208" y="3909042"/>
              <a:ext cx="4888992" cy="236294"/>
            </a:xfrm>
            <a:prstGeom prst="rect">
              <a:avLst/>
            </a:prstGeom>
          </p:spPr>
        </p:pic>
      </p:grpSp>
    </p:spTree>
    <p:extLst>
      <p:ext uri="{BB962C8B-B14F-4D97-AF65-F5344CB8AC3E}">
        <p14:creationId xmlns:p14="http://schemas.microsoft.com/office/powerpoint/2010/main" val="36537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grpSp>
        <p:nvGrpSpPr>
          <p:cNvPr id="4" name="Group 3">
            <a:extLst>
              <a:ext uri="{FF2B5EF4-FFF2-40B4-BE49-F238E27FC236}">
                <a16:creationId xmlns:a16="http://schemas.microsoft.com/office/drawing/2014/main" id="{6C9C1863-18AD-76A2-1496-53C8C46E4B7A}"/>
              </a:ext>
            </a:extLst>
          </p:cNvPr>
          <p:cNvGrpSpPr/>
          <p:nvPr/>
        </p:nvGrpSpPr>
        <p:grpSpPr>
          <a:xfrm>
            <a:off x="5203139" y="1374907"/>
            <a:ext cx="5956816" cy="4514341"/>
            <a:chOff x="5203139" y="1374907"/>
            <a:chExt cx="5956816" cy="4514341"/>
          </a:xfrm>
        </p:grpSpPr>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3" name="Picture 2">
              <a:extLst>
                <a:ext uri="{FF2B5EF4-FFF2-40B4-BE49-F238E27FC236}">
                  <a16:creationId xmlns:a16="http://schemas.microsoft.com/office/drawing/2014/main" id="{47F03599-68B2-037E-0601-1CBC3063A216}"/>
                </a:ext>
              </a:extLst>
            </p:cNvPr>
            <p:cNvPicPr>
              <a:picLocks noChangeAspect="1"/>
            </p:cNvPicPr>
            <p:nvPr/>
          </p:nvPicPr>
          <p:blipFill>
            <a:blip r:embed="rId5"/>
            <a:stretch>
              <a:fillRect/>
            </a:stretch>
          </p:blipFill>
          <p:spPr>
            <a:xfrm>
              <a:off x="5203139" y="1501709"/>
              <a:ext cx="5956816" cy="287903"/>
            </a:xfrm>
            <a:prstGeom prst="rect">
              <a:avLst/>
            </a:prstGeom>
          </p:spPr>
        </p:pic>
      </p:grpSp>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srgbClr val="FFFFFF"/>
                </a:solidFill>
                <a:effectLst/>
                <a:uLnTx/>
                <a:uFillTx/>
                <a:latin typeface="Arial"/>
                <a:ea typeface="+mn-ea"/>
                <a:cs typeface="+mn-cs"/>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659933"/>
                  </a:solidFill>
                  <a:effectLst/>
                  <a:uLnTx/>
                  <a:uFillTx/>
                  <a:latin typeface="Arial"/>
                  <a:ea typeface="+mn-ea"/>
                  <a:cs typeface="+mn-cs"/>
                </a:rPr>
                <a:t>LOWER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597EB"/>
                  </a:solidFill>
                  <a:effectLst/>
                  <a:uLnTx/>
                  <a:uFillTx/>
                  <a:latin typeface="Arial"/>
                  <a:ea typeface="+mn-ea"/>
                  <a:cs typeface="+mn-cs"/>
                </a:rPr>
                <a:t>UPPER ELEMENTARY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6198"/>
                  </a:solidFill>
                  <a:effectLst/>
                  <a:uLnTx/>
                  <a:uFillTx/>
                  <a:latin typeface="Arial"/>
                  <a:ea typeface="+mn-ea"/>
                  <a:cs typeface="+mn-cs"/>
                </a:rPr>
                <a:t>MIDDLE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F2165"/>
                  </a:solidFill>
                  <a:effectLst/>
                  <a:uLnTx/>
                  <a:uFillTx/>
                  <a:latin typeface="Arial"/>
                  <a:ea typeface="+mn-ea"/>
                  <a:cs typeface="+mn-cs"/>
                </a:rPr>
                <a:t>HIGH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5529"/>
                  </a:solidFill>
                  <a:effectLst/>
                  <a:uLnTx/>
                  <a:uFillTx/>
                  <a:latin typeface="Arial"/>
                  <a:ea typeface="+mn-ea"/>
                  <a:cs typeface="+mn-cs"/>
                </a:rPr>
                <a:t>UNDERGRADUATE AND 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50000"/>
                    </a:srgbClr>
                  </a:solidFill>
                  <a:effectLst/>
                  <a:uLnTx/>
                  <a:uFillTx/>
                  <a:latin typeface="Arial"/>
                  <a:ea typeface="+mn-ea"/>
                  <a:cs typeface="+mn-cs"/>
                </a:rPr>
                <a:t>1301L +</a:t>
              </a:r>
            </a:p>
          </p:txBody>
        </p:sp>
      </p:grpSp>
    </p:spTree>
    <p:extLst>
      <p:ext uri="{BB962C8B-B14F-4D97-AF65-F5344CB8AC3E}">
        <p14:creationId xmlns:p14="http://schemas.microsoft.com/office/powerpoint/2010/main" val="21636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53964" y="0"/>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a:noFill/>
                </a:ln>
                <a:solidFill>
                  <a:srgbClr val="FFFFFF"/>
                </a:solidFill>
                <a:effectLst/>
                <a:uLnTx/>
                <a:uFillTx/>
                <a:latin typeface="Arial"/>
                <a:ea typeface="+mn-ea"/>
                <a:cs typeface="+mn-cs"/>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a:solidFill>
                  <a:schemeClr val="tx1"/>
                </a:solidFill>
                <a:latin typeface="+mn-lt"/>
              </a:rPr>
              <a:t>Anytime</a:t>
            </a:r>
          </a:p>
          <a:p>
            <a:pPr marL="0" indent="0">
              <a:lnSpc>
                <a:spcPct val="100000"/>
              </a:lnSpc>
              <a:spcBef>
                <a:spcPts val="0"/>
              </a:spcBef>
              <a:spcAft>
                <a:spcPts val="3700"/>
              </a:spcAft>
              <a:buNone/>
            </a:pPr>
            <a:r>
              <a:rPr lang="en-US">
                <a:solidFill>
                  <a:schemeClr val="tx1"/>
                </a:solidFill>
                <a:latin typeface="+mn-lt"/>
              </a:rPr>
              <a:t>Anywhere</a:t>
            </a:r>
          </a:p>
          <a:p>
            <a:pPr marL="0" indent="0">
              <a:lnSpc>
                <a:spcPct val="100000"/>
              </a:lnSpc>
              <a:spcBef>
                <a:spcPts val="0"/>
              </a:spcBef>
              <a:spcAft>
                <a:spcPts val="3700"/>
              </a:spcAft>
              <a:buNone/>
            </a:pPr>
            <a:r>
              <a:rPr lang="en-US">
                <a:solidFill>
                  <a:schemeClr val="tx1"/>
                </a:solidFill>
                <a:latin typeface="+mn-lt"/>
              </a:rPr>
              <a:t>Any Device</a:t>
            </a:r>
          </a:p>
          <a:p>
            <a:pPr marL="0" indent="0">
              <a:lnSpc>
                <a:spcPct val="100000"/>
              </a:lnSpc>
              <a:spcBef>
                <a:spcPts val="0"/>
              </a:spcBef>
              <a:spcAft>
                <a:spcPts val="3700"/>
              </a:spcAft>
              <a:buNone/>
            </a:pPr>
            <a:r>
              <a:rPr lang="en-US">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5" name="Picture 4" descr="A picture containing text, screenshot, person&#10;&#10;Description automatically generated">
            <a:extLst>
              <a:ext uri="{FF2B5EF4-FFF2-40B4-BE49-F238E27FC236}">
                <a16:creationId xmlns:a16="http://schemas.microsoft.com/office/drawing/2014/main" id="{3384181A-9DEA-D204-CF8C-1308BD9BADA4}"/>
              </a:ext>
            </a:extLst>
          </p:cNvPr>
          <p:cNvPicPr>
            <a:picLocks noChangeAspect="1"/>
          </p:cNvPicPr>
          <p:nvPr/>
        </p:nvPicPr>
        <p:blipFill>
          <a:blip r:embed="rId12"/>
          <a:stretch>
            <a:fillRect/>
          </a:stretch>
        </p:blipFill>
        <p:spPr>
          <a:xfrm>
            <a:off x="7748954" y="1621806"/>
            <a:ext cx="3699608" cy="2331351"/>
          </a:xfrm>
          <a:prstGeom prst="rect">
            <a:avLst/>
          </a:prstGeom>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77858" y="2186973"/>
            <a:ext cx="3785237" cy="3057037"/>
          </a:xfrm>
          <a:prstGeom prst="rect">
            <a:avLst/>
          </a:prstGeom>
        </p:spPr>
      </p:pic>
      <p:pic>
        <p:nvPicPr>
          <p:cNvPr id="3" name="Picture 2" descr="A picture containing text, screenshot, person&#10;&#10;Description automatically generated">
            <a:extLst>
              <a:ext uri="{FF2B5EF4-FFF2-40B4-BE49-F238E27FC236}">
                <a16:creationId xmlns:a16="http://schemas.microsoft.com/office/drawing/2014/main" id="{B71A3A07-F704-3D37-E8F1-08A2BE505461}"/>
              </a:ext>
            </a:extLst>
          </p:cNvPr>
          <p:cNvPicPr>
            <a:picLocks noChangeAspect="1"/>
          </p:cNvPicPr>
          <p:nvPr/>
        </p:nvPicPr>
        <p:blipFill>
          <a:blip r:embed="rId12"/>
          <a:stretch>
            <a:fillRect/>
          </a:stretch>
        </p:blipFill>
        <p:spPr>
          <a:xfrm>
            <a:off x="5588566" y="2558440"/>
            <a:ext cx="2500357" cy="1810368"/>
          </a:xfrm>
          <a:prstGeom prst="rect">
            <a:avLst/>
          </a:prstGeom>
        </p:spPr>
      </p:pic>
      <p:grpSp>
        <p:nvGrpSpPr>
          <p:cNvPr id="6" name="Group 5">
            <a:extLst>
              <a:ext uri="{FF2B5EF4-FFF2-40B4-BE49-F238E27FC236}">
                <a16:creationId xmlns:a16="http://schemas.microsoft.com/office/drawing/2014/main" id="{51EA0980-1FF0-A0FB-81C3-F06905A4D34C}"/>
              </a:ext>
            </a:extLst>
          </p:cNvPr>
          <p:cNvGrpSpPr/>
          <p:nvPr/>
        </p:nvGrpSpPr>
        <p:grpSpPr>
          <a:xfrm>
            <a:off x="7486813" y="3200610"/>
            <a:ext cx="1713144" cy="2474542"/>
            <a:chOff x="7856681" y="3463624"/>
            <a:chExt cx="1713144" cy="2474542"/>
          </a:xfrm>
        </p:grpSpPr>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56681" y="3463624"/>
              <a:ext cx="1713144" cy="2474542"/>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BF3E0D6-FD1C-A7B4-D5B7-E24F92336550}"/>
                </a:ext>
              </a:extLst>
            </p:cNvPr>
            <p:cNvPicPr>
              <a:picLocks noChangeAspect="1"/>
            </p:cNvPicPr>
            <p:nvPr/>
          </p:nvPicPr>
          <p:blipFill rotWithShape="1">
            <a:blip r:embed="rId15"/>
            <a:srcRect t="4117" b="11856"/>
            <a:stretch/>
          </p:blipFill>
          <p:spPr>
            <a:xfrm>
              <a:off x="8330913" y="4072940"/>
              <a:ext cx="764679" cy="1318710"/>
            </a:xfrm>
            <a:prstGeom prst="rect">
              <a:avLst/>
            </a:prstGeom>
          </p:spPr>
        </p:pic>
      </p:grpSp>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4" y="1696943"/>
            <a:ext cx="3108158"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HISTORY AND </a:t>
            </a:r>
            <a:br>
              <a:rPr kumimoji="0" lang="en-US" sz="2400" b="1" i="0" u="none" strike="noStrike" kern="1200" cap="none" spc="0" normalizeH="0" baseline="0" noProof="0">
                <a:ln>
                  <a:noFill/>
                </a:ln>
                <a:solidFill>
                  <a:srgbClr val="FFFFFF"/>
                </a:solidFill>
                <a:effectLst/>
                <a:uLnTx/>
                <a:uFillTx/>
                <a:latin typeface="Arial"/>
                <a:ea typeface="+mn-ea"/>
                <a:cs typeface="+mn-cs"/>
              </a:rPr>
            </a:br>
            <a:r>
              <a:rPr kumimoji="0" lang="en-US" sz="2400" b="1" i="0" u="none" strike="noStrike" kern="1200" cap="none" spc="0" normalizeH="0" baseline="0" noProof="0">
                <a:ln>
                  <a:noFill/>
                </a:ln>
                <a:solidFill>
                  <a:srgbClr val="FFFFFF"/>
                </a:solidFill>
                <a:effectLst/>
                <a:uLnTx/>
                <a:uFillTx/>
                <a:latin typeface="Arial"/>
                <a:ea typeface="+mn-ea"/>
                <a:cs typeface="+mn-cs"/>
              </a:rPr>
              <a:t>SOCIAL STUDIES</a:t>
            </a:r>
          </a:p>
        </p:txBody>
      </p:sp>
      <p:sp>
        <p:nvSpPr>
          <p:cNvPr id="2" name="Rectangle 1">
            <a:extLst>
              <a:ext uri="{FF2B5EF4-FFF2-40B4-BE49-F238E27FC236}">
                <a16:creationId xmlns:a16="http://schemas.microsoft.com/office/drawing/2014/main" id="{06DDBE40-1D95-F244-8804-588BFEFCB686}"/>
              </a:ext>
            </a:extLst>
          </p:cNvPr>
          <p:cNvSpPr/>
          <p:nvPr/>
        </p:nvSpPr>
        <p:spPr>
          <a:xfrm>
            <a:off x="721894"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U.S. and World History</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Government</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Social Issues</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1" y="1696943"/>
            <a:ext cx="3108158"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SCIENCE AND HEALTH</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1"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Biology</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Earth Science</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100" normalizeH="0" baseline="0" noProof="0">
                <a:ln>
                  <a:noFill/>
                </a:ln>
                <a:solidFill>
                  <a:srgbClr val="000000"/>
                </a:solidFill>
                <a:effectLst/>
                <a:uLnTx/>
                <a:uFillTx/>
                <a:latin typeface="Arial"/>
                <a:ea typeface="+mn-ea"/>
                <a:cs typeface="+mn-cs"/>
              </a:rPr>
              <a:t>Chemistry and Physics</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8" y="1696943"/>
            <a:ext cx="3108158"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LITERATURE AND THE ARTS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8"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American and World Literature</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Music and Theatre</a:t>
            </a:r>
          </a:p>
          <a:p>
            <a:pPr marL="64008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a:ea typeface="+mn-ea"/>
                <a:cs typeface="+mn-cs"/>
              </a:rPr>
              <a:t>Biography</a:t>
            </a: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Arial"/>
                <a:ea typeface="+mn-ea"/>
                <a:cs typeface="+mn-cs"/>
              </a:rPr>
              <a:t>HISTORY AND 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36198"/>
                  </a:solidFill>
                  <a:effectLst/>
                  <a:uLnTx/>
                  <a:uFillTx/>
                  <a:latin typeface="Arial"/>
                  <a:ea typeface="+mn-ea"/>
                  <a:cs typeface="+mn-cs"/>
                </a:rPr>
                <a:t>U.S. and World History</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Ancient Rome, American Revolution, Women’s Suffrage Movement, Cold War, Harlem Renaissance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006215"/>
            <a:ext cx="4495800" cy="1661993"/>
            <a:chOff x="685800" y="1621220"/>
            <a:chExt cx="4495800" cy="1661993"/>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661993"/>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36198"/>
                  </a:solidFill>
                  <a:effectLst/>
                  <a:uLnTx/>
                  <a:uFillTx/>
                  <a:latin typeface="Arial"/>
                  <a:ea typeface="+mn-ea"/>
                  <a:cs typeface="+mn-cs"/>
                </a:rPr>
                <a:t>Government</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Democracy, Executive Branch, Federalism, Voting and Electoral College, Constitution, Political Systems and Parties</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036198"/>
                  </a:solidFill>
                  <a:effectLst/>
                  <a:uLnTx/>
                  <a:uFillTx/>
                  <a:latin typeface="Arial"/>
                  <a:ea typeface="+mn-ea"/>
                  <a:cs typeface="+mn-cs"/>
                </a:rPr>
                <a:t>Social Issues</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Civil Rights, Animal Rights, Censorship, Video Games, Immigration</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AF72ECB2-6232-CF48-A287-976599B7DA76}"/>
              </a:ext>
            </a:extLst>
          </p:cNvPr>
          <p:cNvPicPr>
            <a:picLocks noChangeAspect="1"/>
          </p:cNvPicPr>
          <p:nvPr/>
        </p:nvPicPr>
        <p:blipFill>
          <a:blip r:embed="rId3"/>
          <a:srcRect/>
          <a:stretch/>
        </p:blipFill>
        <p:spPr>
          <a:xfrm>
            <a:off x="5760906" y="1716464"/>
            <a:ext cx="6030601" cy="4241493"/>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13D35A-6556-1E4D-9A92-E04AD57AD9FC}"/>
              </a:ext>
            </a:extLst>
          </p:cNvPr>
          <p:cNvPicPr>
            <a:picLocks noChangeAspect="1"/>
          </p:cNvPicPr>
          <p:nvPr/>
        </p:nvPicPr>
        <p:blipFill>
          <a:blip r:embed="rId3"/>
          <a:srcRect/>
          <a:stretch/>
        </p:blipFill>
        <p:spPr>
          <a:xfrm>
            <a:off x="5643949" y="1795106"/>
            <a:ext cx="6177942" cy="4148494"/>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Arial"/>
                <a:ea typeface="+mn-ea"/>
                <a:cs typeface="+mn-cs"/>
              </a:rPr>
              <a:t>SCIENCE AND HEALTH</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661993"/>
            <a:chOff x="685800" y="1621220"/>
            <a:chExt cx="4495800" cy="1661993"/>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661993"/>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659933"/>
                  </a:solidFill>
                  <a:effectLst/>
                  <a:uLnTx/>
                  <a:uFillTx/>
                  <a:latin typeface="Arial"/>
                  <a:ea typeface="+mn-ea"/>
                  <a:cs typeface="+mn-cs"/>
                </a:rPr>
                <a:t>Biology</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Cells, Endangered Species, Genetics, Personal Health and Nutrition, Biodiversity, Viruses and Viral Diseases</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799" y="333855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659933"/>
                  </a:solidFill>
                  <a:effectLst/>
                  <a:uLnTx/>
                  <a:uFillTx/>
                  <a:latin typeface="Arial"/>
                  <a:ea typeface="+mn-ea"/>
                  <a:cs typeface="+mn-cs"/>
                </a:rPr>
                <a:t>Earth Science</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Global Warming and Climate Change, Alternative Energy, Big Bang Theory, Natural Disasters, Solar System</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799" y="4778886"/>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659933"/>
                  </a:solidFill>
                  <a:effectLst/>
                  <a:uLnTx/>
                  <a:uFillTx/>
                  <a:latin typeface="Arial"/>
                  <a:ea typeface="+mn-ea"/>
                  <a:cs typeface="+mn-cs"/>
                </a:rPr>
                <a:t>Chemistry and Physics</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States of Matter, Atomic Bomb, Relativity, Marie Curie, Energy (Physics) </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16F7A-81A7-B540-8F87-F67F6F79434E}"/>
              </a:ext>
            </a:extLst>
          </p:cNvPr>
          <p:cNvPicPr>
            <a:picLocks noChangeAspect="1"/>
          </p:cNvPicPr>
          <p:nvPr/>
        </p:nvPicPr>
        <p:blipFill>
          <a:blip r:embed="rId3"/>
          <a:srcRect/>
          <a:stretch/>
        </p:blipFill>
        <p:spPr>
          <a:xfrm>
            <a:off x="5670503" y="1818546"/>
            <a:ext cx="6357326" cy="4066480"/>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FFFFFF"/>
                </a:solidFill>
                <a:effectLst/>
                <a:uLnTx/>
                <a:uFillTx/>
                <a:latin typeface="Arial"/>
                <a:ea typeface="+mn-ea"/>
                <a:cs typeface="+mn-cs"/>
              </a:rPr>
              <a:t>LITERATURE AND THE ARTS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5F2165"/>
                  </a:solidFill>
                  <a:effectLst/>
                  <a:uLnTx/>
                  <a:uFillTx/>
                  <a:latin typeface="Arial"/>
                  <a:ea typeface="+mn-ea"/>
                  <a:cs typeface="+mn-cs"/>
                </a:rPr>
                <a:t>American and World Literature</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Hunger Games, Fault In Our Stars, Graphic Novels, Esperanza Rising, Greek Mythology, To Kill a Mockingbird</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799" y="3297788"/>
            <a:ext cx="4495800" cy="1107996"/>
            <a:chOff x="685800" y="1656231"/>
            <a:chExt cx="4495800" cy="1107996"/>
          </a:xfrm>
        </p:grpSpPr>
        <p:sp>
          <p:nvSpPr>
            <p:cNvPr id="24" name="Rectangle 23">
              <a:extLst>
                <a:ext uri="{FF2B5EF4-FFF2-40B4-BE49-F238E27FC236}">
                  <a16:creationId xmlns:a16="http://schemas.microsoft.com/office/drawing/2014/main" id="{4535DD5C-2E37-C242-A99A-5DD2D2B8A217}"/>
                </a:ext>
              </a:extLst>
            </p:cNvPr>
            <p:cNvSpPr/>
            <p:nvPr/>
          </p:nvSpPr>
          <p:spPr>
            <a:xfrm>
              <a:off x="685800" y="1656231"/>
              <a:ext cx="4495800" cy="1107996"/>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5F2165"/>
                  </a:solidFill>
                  <a:effectLst/>
                  <a:uLnTx/>
                  <a:uFillTx/>
                  <a:latin typeface="Arial"/>
                  <a:ea typeface="+mn-ea"/>
                  <a:cs typeface="+mn-cs"/>
                </a:rPr>
                <a:t>Music and Theatre</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Macbeth, Music, Musical Theatre, Harry Potter, The Crucible</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799" y="4697357"/>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5F2165"/>
                  </a:solidFill>
                  <a:effectLst/>
                  <a:uLnTx/>
                  <a:uFillTx/>
                  <a:latin typeface="Arial"/>
                  <a:ea typeface="+mn-ea"/>
                  <a:cs typeface="+mn-cs"/>
                </a:rPr>
                <a:t>Biography</a:t>
              </a:r>
            </a:p>
            <a:p>
              <a:pPr marL="36576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Arial"/>
                  <a:ea typeface="+mn-ea"/>
                  <a:cs typeface="+mn-cs"/>
                </a:rPr>
                <a:t>Emily Dickinson, Amy Tan, Langston Hughes, J.K. Rowling, Anne Frank</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a:latin typeface="+mn-lt"/>
              </a:rPr>
              <a:t>ENHANCE LEARNING</a:t>
            </a:r>
          </a:p>
        </p:txBody>
      </p:sp>
    </p:spTree>
    <p:extLst>
      <p:ext uri="{BB962C8B-B14F-4D97-AF65-F5344CB8AC3E}">
        <p14:creationId xmlns:p14="http://schemas.microsoft.com/office/powerpoint/2010/main" val="2534047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a:solidFill>
                  <a:schemeClr val="bg2">
                    <a:lumMod val="50000"/>
                  </a:schemeClr>
                </a:solidFill>
              </a:rPr>
              <a:t>Get Link, Share to Classroom, Send to…</a:t>
            </a:r>
          </a:p>
          <a:p>
            <a:r>
              <a:rPr lang="en-US">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a:solidFill>
                  <a:schemeClr val="bg2">
                    <a:lumMod val="50000"/>
                  </a:schemeClr>
                </a:solidFill>
              </a:rPr>
              <a:t>Translate, Text Manipulation, Listen</a:t>
            </a:r>
          </a:p>
          <a:p>
            <a:r>
              <a:rPr lang="en-US" spc="-3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a:solidFill>
                  <a:schemeClr val="bg2">
                    <a:lumMod val="50000"/>
                  </a:schemeClr>
                </a:solidFill>
              </a:rPr>
              <a:t>Highlights and Notes</a:t>
            </a:r>
          </a:p>
          <a:p>
            <a:r>
              <a:rPr lang="en-US">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a:solidFill>
                  <a:schemeClr val="bg2">
                    <a:lumMod val="50000"/>
                  </a:schemeClr>
                </a:solidFill>
              </a:rPr>
              <a:t>Topic Pages, Topic Finder, Cite</a:t>
            </a:r>
          </a:p>
          <a:p>
            <a:r>
              <a:rPr lang="en-US">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9596586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GET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SHARE TO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48E73285-DF47-19B7-FD14-D0CDFDB400EA}"/>
              </a:ext>
            </a:extLst>
          </p:cNvPr>
          <p:cNvGrpSpPr/>
          <p:nvPr/>
        </p:nvGrpSpPr>
        <p:grpSpPr>
          <a:xfrm>
            <a:off x="758675" y="2147722"/>
            <a:ext cx="10678023" cy="3733303"/>
            <a:chOff x="758675" y="2147722"/>
            <a:chExt cx="10678023" cy="3733303"/>
          </a:xfrm>
        </p:grpSpPr>
        <p:grpSp>
          <p:nvGrpSpPr>
            <p:cNvPr id="5" name="Group 4">
              <a:extLst>
                <a:ext uri="{FF2B5EF4-FFF2-40B4-BE49-F238E27FC236}">
                  <a16:creationId xmlns:a16="http://schemas.microsoft.com/office/drawing/2014/main" id="{AA948BE3-C487-E554-BCCD-EBCB862EBE7A}"/>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37C3CCDB-BF5E-9C90-E042-821DE136C3C2}"/>
                  </a:ext>
                </a:extLst>
              </p:cNvPr>
              <p:cNvPicPr>
                <a:picLocks noChangeAspect="1"/>
              </p:cNvPicPr>
              <p:nvPr/>
            </p:nvPicPr>
            <p:blipFill>
              <a:blip r:embed="rId7"/>
              <a:stretch>
                <a:fillRect/>
              </a:stretch>
            </p:blipFill>
            <p:spPr>
              <a:xfrm>
                <a:off x="1387175" y="4560609"/>
                <a:ext cx="2133898" cy="466790"/>
              </a:xfrm>
              <a:prstGeom prst="rect">
                <a:avLst/>
              </a:prstGeom>
            </p:spPr>
          </p:pic>
        </p:grpSp>
        <p:pic>
          <p:nvPicPr>
            <p:cNvPr id="6" name="Picture 5">
              <a:extLst>
                <a:ext uri="{FF2B5EF4-FFF2-40B4-BE49-F238E27FC236}">
                  <a16:creationId xmlns:a16="http://schemas.microsoft.com/office/drawing/2014/main" id="{7AE50FE5-C5F5-50F4-59D0-0D9EBC4076E2}"/>
                </a:ext>
              </a:extLst>
            </p:cNvPr>
            <p:cNvPicPr>
              <a:picLocks noChangeAspect="1"/>
            </p:cNvPicPr>
            <p:nvPr/>
          </p:nvPicPr>
          <p:blipFill>
            <a:blip r:embed="rId8"/>
            <a:stretch>
              <a:fillRect/>
            </a:stretch>
          </p:blipFill>
          <p:spPr>
            <a:xfrm>
              <a:off x="762045" y="2394491"/>
              <a:ext cx="10674653" cy="515924"/>
            </a:xfrm>
            <a:prstGeom prst="rect">
              <a:avLst/>
            </a:prstGeom>
          </p:spPr>
        </p:pic>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GET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815C5BB-090A-2095-986E-EBB6A91BED3A}"/>
              </a:ext>
            </a:extLst>
          </p:cNvPr>
          <p:cNvGrpSpPr/>
          <p:nvPr/>
        </p:nvGrpSpPr>
        <p:grpSpPr>
          <a:xfrm>
            <a:off x="758675" y="2147722"/>
            <a:ext cx="10678023" cy="3733303"/>
            <a:chOff x="758675" y="2147722"/>
            <a:chExt cx="10678023" cy="3733303"/>
          </a:xfrm>
        </p:grpSpPr>
        <p:grpSp>
          <p:nvGrpSpPr>
            <p:cNvPr id="4" name="Group 3">
              <a:extLst>
                <a:ext uri="{FF2B5EF4-FFF2-40B4-BE49-F238E27FC236}">
                  <a16:creationId xmlns:a16="http://schemas.microsoft.com/office/drawing/2014/main" id="{BAAF4110-478A-EE64-26C3-CA27A04C1175}"/>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8AC7B6F2-8F18-BCDE-A8AF-7073C85F36F5}"/>
                  </a:ext>
                </a:extLst>
              </p:cNvPr>
              <p:cNvPicPr>
                <a:picLocks noChangeAspect="1"/>
              </p:cNvPicPr>
              <p:nvPr/>
            </p:nvPicPr>
            <p:blipFill rotWithShape="1">
              <a:blip r:embed="rId5"/>
              <a:srcRect l="-1" r="62376"/>
              <a:stretch/>
            </p:blipFill>
            <p:spPr>
              <a:xfrm>
                <a:off x="1436980" y="4557292"/>
                <a:ext cx="802881" cy="46679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6"/>
              <a:stretch>
                <a:fillRect/>
              </a:stretch>
            </p:blipFill>
            <p:spPr>
              <a:xfrm>
                <a:off x="2239861" y="3547642"/>
                <a:ext cx="7391400" cy="2019300"/>
              </a:xfrm>
              <a:prstGeom prst="rect">
                <a:avLst/>
              </a:prstGeom>
              <a:ln w="28575">
                <a:solidFill>
                  <a:srgbClr val="009ECD"/>
                </a:solidFill>
              </a:ln>
            </p:spPr>
          </p:pic>
        </p:grpSp>
        <p:pic>
          <p:nvPicPr>
            <p:cNvPr id="6" name="Picture 5">
              <a:extLst>
                <a:ext uri="{FF2B5EF4-FFF2-40B4-BE49-F238E27FC236}">
                  <a16:creationId xmlns:a16="http://schemas.microsoft.com/office/drawing/2014/main" id="{FB91B2F0-FEEA-EA96-1075-6E13DE7754D8}"/>
                </a:ext>
              </a:extLst>
            </p:cNvPr>
            <p:cNvPicPr>
              <a:picLocks noChangeAspect="1"/>
            </p:cNvPicPr>
            <p:nvPr/>
          </p:nvPicPr>
          <p:blipFill>
            <a:blip r:embed="rId7"/>
            <a:stretch>
              <a:fillRect/>
            </a:stretch>
          </p:blipFill>
          <p:spPr>
            <a:xfrm>
              <a:off x="762045" y="2394491"/>
              <a:ext cx="10674653" cy="515924"/>
            </a:xfrm>
            <a:prstGeom prst="rect">
              <a:avLst/>
            </a:prstGeom>
          </p:spPr>
        </p:pic>
      </p:grpSp>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685800" y="2087747"/>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GET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SHARE TO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D8DC6A22-7F93-A7D5-5929-86D55DB6226B}"/>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E7FC65A3-8BBA-B084-3BF7-02A132952397}"/>
                </a:ext>
              </a:extLst>
            </p:cNvPr>
            <p:cNvPicPr>
              <a:picLocks noChangeAspect="1"/>
            </p:cNvPicPr>
            <p:nvPr/>
          </p:nvPicPr>
          <p:blipFill>
            <a:blip r:embed="rId6"/>
            <a:stretch>
              <a:fillRect/>
            </a:stretch>
          </p:blipFill>
          <p:spPr>
            <a:xfrm>
              <a:off x="1442166" y="4588178"/>
              <a:ext cx="2133898" cy="466790"/>
            </a:xfrm>
            <a:prstGeom prst="rect">
              <a:avLst/>
            </a:prstGeom>
          </p:spPr>
        </p:pic>
      </p:grpSp>
      <p:pic>
        <p:nvPicPr>
          <p:cNvPr id="5" name="Picture 4">
            <a:extLst>
              <a:ext uri="{FF2B5EF4-FFF2-40B4-BE49-F238E27FC236}">
                <a16:creationId xmlns:a16="http://schemas.microsoft.com/office/drawing/2014/main" id="{50D3C22F-2F4D-2D9C-000F-2F739378CA1A}"/>
              </a:ext>
            </a:extLst>
          </p:cNvPr>
          <p:cNvPicPr>
            <a:picLocks noChangeAspect="1"/>
          </p:cNvPicPr>
          <p:nvPr/>
        </p:nvPicPr>
        <p:blipFill>
          <a:blip r:embed="rId7"/>
          <a:stretch>
            <a:fillRect/>
          </a:stretch>
        </p:blipFill>
        <p:spPr>
          <a:xfrm>
            <a:off x="762045" y="2394491"/>
            <a:ext cx="10674653" cy="515924"/>
          </a:xfrm>
          <a:prstGeom prst="rect">
            <a:avLst/>
          </a:prstGeom>
        </p:spPr>
      </p:pic>
    </p:spTree>
    <p:extLst>
      <p:ext uri="{BB962C8B-B14F-4D97-AF65-F5344CB8AC3E}">
        <p14:creationId xmlns:p14="http://schemas.microsoft.com/office/powerpoint/2010/main" val="2211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SHARE TO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3865"/>
                </a:solidFill>
                <a:effectLst/>
                <a:uLnTx/>
                <a:uFillTx/>
                <a:latin typeface="Arial"/>
                <a:ea typeface="+mn-ea"/>
                <a:cs typeface="+mn-cs"/>
              </a:rPr>
              <a:t>Create Units of Learning</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Share topic pages to introduce then delve into themes</a:t>
            </a:r>
          </a:p>
        </p:txBody>
      </p:sp>
      <p:sp>
        <p:nvSpPr>
          <p:cNvPr id="48" name="Rectangle 47">
            <a:extLst>
              <a:ext uri="{FF2B5EF4-FFF2-40B4-BE49-F238E27FC236}">
                <a16:creationId xmlns:a16="http://schemas.microsoft.com/office/drawing/2014/main" id="{E3E12B02-8255-194D-BB52-2509A84C028E}"/>
              </a:ext>
            </a:extLst>
          </p:cNvPr>
          <p:cNvSpPr/>
          <p:nvPr/>
        </p:nvSpPr>
        <p:spPr>
          <a:xfrm>
            <a:off x="6786243" y="2275749"/>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611D8563-43FF-4541-AFF6-110A9B603945}"/>
              </a:ext>
            </a:extLst>
          </p:cNvPr>
          <p:cNvSpPr/>
          <p:nvPr/>
        </p:nvSpPr>
        <p:spPr>
          <a:xfrm>
            <a:off x="5861114"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71B90F1B-E528-770F-618E-88E5F84100D8}"/>
              </a:ext>
            </a:extLst>
          </p:cNvPr>
          <p:cNvGrpSpPr/>
          <p:nvPr/>
        </p:nvGrpSpPr>
        <p:grpSpPr>
          <a:xfrm>
            <a:off x="678305" y="1761420"/>
            <a:ext cx="7211551" cy="4144080"/>
            <a:chOff x="678305" y="1761420"/>
            <a:chExt cx="7211551" cy="4144080"/>
          </a:xfrm>
        </p:grpSpPr>
        <p:pic>
          <p:nvPicPr>
            <p:cNvPr id="14" name="Picture 13" descr="A screenshot of a social media post&#10;&#10;Description automatically generated">
              <a:extLst>
                <a:ext uri="{FF2B5EF4-FFF2-40B4-BE49-F238E27FC236}">
                  <a16:creationId xmlns:a16="http://schemas.microsoft.com/office/drawing/2014/main" id="{E8944D43-D91C-844A-8FF1-6589A46F4C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305" y="1761420"/>
              <a:ext cx="7204054" cy="4144080"/>
            </a:xfrm>
            <a:prstGeom prst="rect">
              <a:avLst/>
            </a:prstGeom>
            <a:ln w="28575">
              <a:solidFill>
                <a:schemeClr val="bg2"/>
              </a:solidFill>
            </a:ln>
          </p:spPr>
        </p:pic>
        <p:pic>
          <p:nvPicPr>
            <p:cNvPr id="2" name="Picture 1">
              <a:extLst>
                <a:ext uri="{FF2B5EF4-FFF2-40B4-BE49-F238E27FC236}">
                  <a16:creationId xmlns:a16="http://schemas.microsoft.com/office/drawing/2014/main" id="{E8D0599B-60C0-91C6-AE00-5DF5037BCC92}"/>
                </a:ext>
              </a:extLst>
            </p:cNvPr>
            <p:cNvPicPr>
              <a:picLocks noChangeAspect="1"/>
            </p:cNvPicPr>
            <p:nvPr/>
          </p:nvPicPr>
          <p:blipFill>
            <a:blip r:embed="rId4"/>
            <a:stretch>
              <a:fillRect/>
            </a:stretch>
          </p:blipFill>
          <p:spPr>
            <a:xfrm>
              <a:off x="678306" y="1939512"/>
              <a:ext cx="7211550" cy="348546"/>
            </a:xfrm>
            <a:prstGeom prst="rect">
              <a:avLst/>
            </a:prstGeom>
          </p:spPr>
        </p:pic>
      </p:gr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3865"/>
                </a:solidFill>
                <a:effectLst/>
                <a:uLnTx/>
                <a:uFillTx/>
                <a:latin typeface="Arial"/>
                <a:ea typeface="+mn-ea"/>
                <a:cs typeface="+mn-cs"/>
              </a:rPr>
              <a:t>Create Units of Learning</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3865"/>
                </a:solidFill>
                <a:effectLst/>
                <a:uLnTx/>
                <a:uFillTx/>
                <a:latin typeface="Arial"/>
                <a:ea typeface="+mn-ea"/>
                <a:cs typeface="+mn-cs"/>
              </a:rPr>
              <a:t>Provide Learning Choices</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F1A2DD9B-D6B4-AA6A-B1F6-08B13536890A}"/>
              </a:ext>
            </a:extLst>
          </p:cNvPr>
          <p:cNvGrpSpPr/>
          <p:nvPr/>
        </p:nvGrpSpPr>
        <p:grpSpPr>
          <a:xfrm>
            <a:off x="678305" y="1333500"/>
            <a:ext cx="7211550" cy="4572000"/>
            <a:chOff x="678305" y="1333500"/>
            <a:chExt cx="7211550" cy="4572000"/>
          </a:xfrm>
        </p:grpSpPr>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pic>
          <p:nvPicPr>
            <p:cNvPr id="2" name="Picture 1">
              <a:extLst>
                <a:ext uri="{FF2B5EF4-FFF2-40B4-BE49-F238E27FC236}">
                  <a16:creationId xmlns:a16="http://schemas.microsoft.com/office/drawing/2014/main" id="{9069FDB0-B6FA-1DB9-73EA-A497C52CF153}"/>
                </a:ext>
              </a:extLst>
            </p:cNvPr>
            <p:cNvPicPr>
              <a:picLocks noChangeAspect="1"/>
            </p:cNvPicPr>
            <p:nvPr/>
          </p:nvPicPr>
          <p:blipFill>
            <a:blip r:embed="rId4"/>
            <a:stretch>
              <a:fillRect/>
            </a:stretch>
          </p:blipFill>
          <p:spPr>
            <a:xfrm>
              <a:off x="678306" y="1938320"/>
              <a:ext cx="7204054" cy="348184"/>
            </a:xfrm>
            <a:prstGeom prst="rect">
              <a:avLst/>
            </a:prstGeom>
          </p:spPr>
        </p:pic>
      </p:gr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3EEB359D-E916-5DEE-5691-EEAAF4F30A6D}"/>
              </a:ext>
            </a:extLst>
          </p:cNvPr>
          <p:cNvGrpSpPr/>
          <p:nvPr/>
        </p:nvGrpSpPr>
        <p:grpSpPr>
          <a:xfrm>
            <a:off x="758671" y="2147722"/>
            <a:ext cx="10674658" cy="3733303"/>
            <a:chOff x="758671" y="2147722"/>
            <a:chExt cx="10674658" cy="3733303"/>
          </a:xfrm>
        </p:grpSpPr>
        <p:grpSp>
          <p:nvGrpSpPr>
            <p:cNvPr id="4" name="Group 3">
              <a:extLst>
                <a:ext uri="{FF2B5EF4-FFF2-40B4-BE49-F238E27FC236}">
                  <a16:creationId xmlns:a16="http://schemas.microsoft.com/office/drawing/2014/main" id="{166EA954-03F1-317D-7449-0DE36DBC21D4}"/>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6669178E-1AA4-2727-B328-96B4832CDE84}"/>
                  </a:ext>
                </a:extLst>
              </p:cNvPr>
              <p:cNvPicPr>
                <a:picLocks noChangeAspect="1"/>
              </p:cNvPicPr>
              <p:nvPr/>
            </p:nvPicPr>
            <p:blipFill>
              <a:blip r:embed="rId5"/>
              <a:stretch>
                <a:fillRect/>
              </a:stretch>
            </p:blipFill>
            <p:spPr>
              <a:xfrm>
                <a:off x="1450665" y="4560609"/>
                <a:ext cx="2133898" cy="466790"/>
              </a:xfrm>
              <a:prstGeom prst="rect">
                <a:avLst/>
              </a:prstGeom>
            </p:spPr>
          </p:pic>
        </p:grpSp>
        <p:pic>
          <p:nvPicPr>
            <p:cNvPr id="7" name="Picture 6">
              <a:extLst>
                <a:ext uri="{FF2B5EF4-FFF2-40B4-BE49-F238E27FC236}">
                  <a16:creationId xmlns:a16="http://schemas.microsoft.com/office/drawing/2014/main" id="{205D3EDE-037C-B21C-3EE7-030C850DED13}"/>
                </a:ext>
              </a:extLst>
            </p:cNvPr>
            <p:cNvPicPr>
              <a:picLocks noChangeAspect="1"/>
            </p:cNvPicPr>
            <p:nvPr/>
          </p:nvPicPr>
          <p:blipFill>
            <a:blip r:embed="rId6"/>
            <a:stretch>
              <a:fillRect/>
            </a:stretch>
          </p:blipFill>
          <p:spPr>
            <a:xfrm>
              <a:off x="758671" y="2408583"/>
              <a:ext cx="10674654" cy="515924"/>
            </a:xfrm>
            <a:prstGeom prst="rect">
              <a:avLst/>
            </a:prstGeom>
          </p:spPr>
        </p:pic>
      </p:grpSp>
    </p:spTree>
    <p:extLst>
      <p:ext uri="{BB962C8B-B14F-4D97-AF65-F5344CB8AC3E}">
        <p14:creationId xmlns:p14="http://schemas.microsoft.com/office/powerpoint/2010/main" val="119300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Share document with students or ask students to share and comment on results</a:t>
            </a:r>
            <a:endParaRPr kumimoji="0" lang="en-US" sz="1800" b="0" i="0" u="none" strike="noStrike" kern="1200" cap="none" spc="-30" normalizeH="0" baseline="0" noProof="0">
              <a:ln>
                <a:noFill/>
              </a:ln>
              <a:solidFill>
                <a:srgbClr val="E7E6E6">
                  <a:lumMod val="50000"/>
                </a:srgbClr>
              </a:solidFill>
              <a:effectLst/>
              <a:uLnTx/>
              <a:uFillTx/>
              <a:latin typeface="Arial"/>
              <a:ea typeface="+mn-ea"/>
              <a:cs typeface="+mn-cs"/>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TRANSLATE</a:t>
              </a:r>
            </a:p>
            <a:p>
              <a:r>
                <a:rPr lang="en-US" sz="160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3C6888C-8895-D1B3-935F-4E01D98ED85C}"/>
              </a:ext>
            </a:extLst>
          </p:cNvPr>
          <p:cNvGrpSpPr/>
          <p:nvPr/>
        </p:nvGrpSpPr>
        <p:grpSpPr>
          <a:xfrm>
            <a:off x="5446039" y="1074808"/>
            <a:ext cx="6235615" cy="4708384"/>
            <a:chOff x="5605430" y="987552"/>
            <a:chExt cx="6235615" cy="4708384"/>
          </a:xfrm>
        </p:grpSpPr>
        <p:pic>
          <p:nvPicPr>
            <p:cNvPr id="6" name="Picture 5">
              <a:extLst>
                <a:ext uri="{FF2B5EF4-FFF2-40B4-BE49-F238E27FC236}">
                  <a16:creationId xmlns:a16="http://schemas.microsoft.com/office/drawing/2014/main" id="{A107CB5F-EE8E-F3EC-BA43-5363B34D444B}"/>
                </a:ext>
              </a:extLst>
            </p:cNvPr>
            <p:cNvPicPr>
              <a:picLocks noChangeAspect="1"/>
            </p:cNvPicPr>
            <p:nvPr/>
          </p:nvPicPr>
          <p:blipFill rotWithShape="1">
            <a:blip r:embed="rId3"/>
            <a:srcRect r="1165"/>
            <a:stretch/>
          </p:blipFill>
          <p:spPr>
            <a:xfrm>
              <a:off x="5605430" y="987552"/>
              <a:ext cx="6235615" cy="4708384"/>
            </a:xfrm>
            <a:prstGeom prst="rect">
              <a:avLst/>
            </a:prstGeom>
            <a:ln w="28575">
              <a:solidFill>
                <a:srgbClr val="E6E7E8"/>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5806240" y="4441890"/>
              <a:ext cx="2247191" cy="50948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spTree>
    <p:extLst>
      <p:ext uri="{BB962C8B-B14F-4D97-AF65-F5344CB8AC3E}">
        <p14:creationId xmlns:p14="http://schemas.microsoft.com/office/powerpoint/2010/main" val="725517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FONT SIZE</a:t>
              </a:r>
            </a:p>
            <a:p>
              <a:r>
                <a:rPr lang="en-US" sz="1600">
                  <a:solidFill>
                    <a:schemeClr val="bg2">
                      <a:lumMod val="50000"/>
                    </a:schemeClr>
                  </a:solidFill>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2" name="Group 1">
            <a:extLst>
              <a:ext uri="{FF2B5EF4-FFF2-40B4-BE49-F238E27FC236}">
                <a16:creationId xmlns:a16="http://schemas.microsoft.com/office/drawing/2014/main" id="{531376AF-B8C2-067C-0FBB-375D2C011A3C}"/>
              </a:ext>
            </a:extLst>
          </p:cNvPr>
          <p:cNvGrpSpPr/>
          <p:nvPr/>
        </p:nvGrpSpPr>
        <p:grpSpPr>
          <a:xfrm>
            <a:off x="5433626" y="1074808"/>
            <a:ext cx="6235615" cy="4708384"/>
            <a:chOff x="5605430" y="987552"/>
            <a:chExt cx="6235615" cy="4708384"/>
          </a:xfrm>
        </p:grpSpPr>
        <p:pic>
          <p:nvPicPr>
            <p:cNvPr id="6" name="Picture 5">
              <a:extLst>
                <a:ext uri="{FF2B5EF4-FFF2-40B4-BE49-F238E27FC236}">
                  <a16:creationId xmlns:a16="http://schemas.microsoft.com/office/drawing/2014/main" id="{0365D9F1-7E0D-6F7B-D01E-6976445760D0}"/>
                </a:ext>
              </a:extLst>
            </p:cNvPr>
            <p:cNvPicPr>
              <a:picLocks noChangeAspect="1"/>
            </p:cNvPicPr>
            <p:nvPr/>
          </p:nvPicPr>
          <p:blipFill rotWithShape="1">
            <a:blip r:embed="rId5"/>
            <a:srcRect r="1165"/>
            <a:stretch/>
          </p:blipFill>
          <p:spPr>
            <a:xfrm>
              <a:off x="5605430" y="987552"/>
              <a:ext cx="6235615" cy="4708384"/>
            </a:xfrm>
            <a:prstGeom prst="rect">
              <a:avLst/>
            </a:prstGeom>
            <a:ln w="28575">
              <a:solidFill>
                <a:srgbClr val="E6E7E8"/>
              </a:solidFill>
            </a:ln>
          </p:spPr>
        </p:pic>
        <p:pic>
          <p:nvPicPr>
            <p:cNvPr id="7" name="Picture 6">
              <a:extLst>
                <a:ext uri="{FF2B5EF4-FFF2-40B4-BE49-F238E27FC236}">
                  <a16:creationId xmlns:a16="http://schemas.microsoft.com/office/drawing/2014/main" id="{CFE76575-7E2A-6B6C-AAC7-F6F97D96026B}"/>
                </a:ext>
              </a:extLst>
            </p:cNvPr>
            <p:cNvPicPr>
              <a:picLocks noChangeAspect="1"/>
            </p:cNvPicPr>
            <p:nvPr/>
          </p:nvPicPr>
          <p:blipFill>
            <a:blip r:embed="rId6"/>
            <a:stretch>
              <a:fillRect/>
            </a:stretch>
          </p:blipFill>
          <p:spPr>
            <a:xfrm>
              <a:off x="5806240" y="4441890"/>
              <a:ext cx="2247191" cy="509484"/>
            </a:xfrm>
            <a:prstGeom prst="rect">
              <a:avLst/>
            </a:prstGeom>
            <a:ln w="28575">
              <a:solidFill>
                <a:srgbClr val="009ECD"/>
              </a:solidFill>
            </a:ln>
          </p:spPr>
        </p:pic>
      </p:grpSp>
    </p:spTree>
    <p:extLst>
      <p:ext uri="{BB962C8B-B14F-4D97-AF65-F5344CB8AC3E}">
        <p14:creationId xmlns:p14="http://schemas.microsoft.com/office/powerpoint/2010/main" val="3635027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TEXT MANIPULATION</a:t>
              </a:r>
            </a:p>
            <a:p>
              <a:r>
                <a:rPr lang="en-US" sz="160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grpSp>
        <p:nvGrpSpPr>
          <p:cNvPr id="2" name="Group 1">
            <a:extLst>
              <a:ext uri="{FF2B5EF4-FFF2-40B4-BE49-F238E27FC236}">
                <a16:creationId xmlns:a16="http://schemas.microsoft.com/office/drawing/2014/main" id="{87AC9858-7BC2-1EB3-BBFC-59950A1C53F6}"/>
              </a:ext>
            </a:extLst>
          </p:cNvPr>
          <p:cNvGrpSpPr/>
          <p:nvPr/>
        </p:nvGrpSpPr>
        <p:grpSpPr>
          <a:xfrm>
            <a:off x="5433626" y="1074808"/>
            <a:ext cx="6235615" cy="4708384"/>
            <a:chOff x="5605430" y="987552"/>
            <a:chExt cx="6235615" cy="4708384"/>
          </a:xfrm>
        </p:grpSpPr>
        <p:pic>
          <p:nvPicPr>
            <p:cNvPr id="6" name="Picture 5">
              <a:extLst>
                <a:ext uri="{FF2B5EF4-FFF2-40B4-BE49-F238E27FC236}">
                  <a16:creationId xmlns:a16="http://schemas.microsoft.com/office/drawing/2014/main" id="{DA6D6A88-0CB6-48C0-7E65-A8C61369029E}"/>
                </a:ext>
              </a:extLst>
            </p:cNvPr>
            <p:cNvPicPr>
              <a:picLocks noChangeAspect="1"/>
            </p:cNvPicPr>
            <p:nvPr/>
          </p:nvPicPr>
          <p:blipFill rotWithShape="1">
            <a:blip r:embed="rId6"/>
            <a:srcRect r="1165"/>
            <a:stretch/>
          </p:blipFill>
          <p:spPr>
            <a:xfrm>
              <a:off x="5605430" y="987552"/>
              <a:ext cx="6235615" cy="4708384"/>
            </a:xfrm>
            <a:prstGeom prst="rect">
              <a:avLst/>
            </a:prstGeom>
            <a:ln w="28575">
              <a:solidFill>
                <a:srgbClr val="E6E7E8"/>
              </a:solidFill>
            </a:ln>
          </p:spPr>
        </p:pic>
        <p:pic>
          <p:nvPicPr>
            <p:cNvPr id="7" name="Picture 6">
              <a:extLst>
                <a:ext uri="{FF2B5EF4-FFF2-40B4-BE49-F238E27FC236}">
                  <a16:creationId xmlns:a16="http://schemas.microsoft.com/office/drawing/2014/main" id="{C9C343CE-5B55-1A76-F1C2-956A9A2B7DA5}"/>
                </a:ext>
              </a:extLst>
            </p:cNvPr>
            <p:cNvPicPr>
              <a:picLocks noChangeAspect="1"/>
            </p:cNvPicPr>
            <p:nvPr/>
          </p:nvPicPr>
          <p:blipFill>
            <a:blip r:embed="rId7"/>
            <a:stretch>
              <a:fillRect/>
            </a:stretch>
          </p:blipFill>
          <p:spPr>
            <a:xfrm>
              <a:off x="5806240" y="4441890"/>
              <a:ext cx="2247191" cy="509484"/>
            </a:xfrm>
            <a:prstGeom prst="rect">
              <a:avLst/>
            </a:prstGeom>
            <a:ln w="28575">
              <a:solidFill>
                <a:srgbClr val="009ECD"/>
              </a:solidFill>
            </a:ln>
          </p:spPr>
        </p:pic>
      </p:grpSp>
    </p:spTree>
    <p:extLst>
      <p:ext uri="{BB962C8B-B14F-4D97-AF65-F5344CB8AC3E}">
        <p14:creationId xmlns:p14="http://schemas.microsoft.com/office/powerpoint/2010/main" val="224854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3"/>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4"/>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5"/>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a:solidFill>
                    <a:schemeClr val="bg2">
                      <a:lumMod val="50000"/>
                    </a:schemeClr>
                  </a:solidFill>
                </a:rPr>
                <a:t>LISTEN</a:t>
              </a:r>
            </a:p>
            <a:p>
              <a:r>
                <a:rPr lang="en-US" sz="160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6"/>
          <a:stretch>
            <a:fillRect/>
          </a:stretch>
        </p:blipFill>
        <p:spPr>
          <a:xfrm>
            <a:off x="663425" y="4983582"/>
            <a:ext cx="663979" cy="676275"/>
          </a:xfrm>
          <a:prstGeom prst="rect">
            <a:avLst/>
          </a:prstGeom>
        </p:spPr>
      </p:pic>
      <p:grpSp>
        <p:nvGrpSpPr>
          <p:cNvPr id="2" name="Group 1">
            <a:extLst>
              <a:ext uri="{FF2B5EF4-FFF2-40B4-BE49-F238E27FC236}">
                <a16:creationId xmlns:a16="http://schemas.microsoft.com/office/drawing/2014/main" id="{BF378D4F-7343-FE6B-00E0-82B6450E2117}"/>
              </a:ext>
            </a:extLst>
          </p:cNvPr>
          <p:cNvGrpSpPr/>
          <p:nvPr/>
        </p:nvGrpSpPr>
        <p:grpSpPr>
          <a:xfrm>
            <a:off x="5433626" y="1074808"/>
            <a:ext cx="6235615" cy="4708384"/>
            <a:chOff x="5605430" y="987552"/>
            <a:chExt cx="6235615" cy="4708384"/>
          </a:xfrm>
        </p:grpSpPr>
        <p:pic>
          <p:nvPicPr>
            <p:cNvPr id="6" name="Picture 5">
              <a:extLst>
                <a:ext uri="{FF2B5EF4-FFF2-40B4-BE49-F238E27FC236}">
                  <a16:creationId xmlns:a16="http://schemas.microsoft.com/office/drawing/2014/main" id="{BBAFCFC1-2D62-E6F6-B4B8-9AF96A2A3392}"/>
                </a:ext>
              </a:extLst>
            </p:cNvPr>
            <p:cNvPicPr>
              <a:picLocks noChangeAspect="1"/>
            </p:cNvPicPr>
            <p:nvPr/>
          </p:nvPicPr>
          <p:blipFill rotWithShape="1">
            <a:blip r:embed="rId7"/>
            <a:srcRect r="1165"/>
            <a:stretch/>
          </p:blipFill>
          <p:spPr>
            <a:xfrm>
              <a:off x="5605430" y="987552"/>
              <a:ext cx="6235615" cy="4708384"/>
            </a:xfrm>
            <a:prstGeom prst="rect">
              <a:avLst/>
            </a:prstGeom>
            <a:ln w="28575">
              <a:solidFill>
                <a:srgbClr val="E6E7E8"/>
              </a:solidFill>
            </a:ln>
          </p:spPr>
        </p:pic>
        <p:pic>
          <p:nvPicPr>
            <p:cNvPr id="7" name="Picture 6">
              <a:extLst>
                <a:ext uri="{FF2B5EF4-FFF2-40B4-BE49-F238E27FC236}">
                  <a16:creationId xmlns:a16="http://schemas.microsoft.com/office/drawing/2014/main" id="{059E0650-0323-B4B6-6EBF-9F0855801D1E}"/>
                </a:ext>
              </a:extLst>
            </p:cNvPr>
            <p:cNvPicPr>
              <a:picLocks noChangeAspect="1"/>
            </p:cNvPicPr>
            <p:nvPr/>
          </p:nvPicPr>
          <p:blipFill>
            <a:blip r:embed="rId8"/>
            <a:stretch>
              <a:fillRect/>
            </a:stretch>
          </p:blipFill>
          <p:spPr>
            <a:xfrm>
              <a:off x="5806240" y="4441890"/>
              <a:ext cx="2247191" cy="509484"/>
            </a:xfrm>
            <a:prstGeom prst="rect">
              <a:avLst/>
            </a:prstGeom>
            <a:ln w="28575">
              <a:solidFill>
                <a:srgbClr val="009ECD"/>
              </a:solidFill>
            </a:ln>
          </p:spPr>
        </p:pic>
      </p:grpSp>
    </p:spTree>
    <p:extLst>
      <p:ext uri="{BB962C8B-B14F-4D97-AF65-F5344CB8AC3E}">
        <p14:creationId xmlns:p14="http://schemas.microsoft.com/office/powerpoint/2010/main" val="297632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6C5D0788-26C2-F735-D17D-90D974A21C49}"/>
              </a:ext>
            </a:extLst>
          </p:cNvPr>
          <p:cNvPicPr>
            <a:picLocks noChangeAspect="1"/>
          </p:cNvPicPr>
          <p:nvPr/>
        </p:nvPicPr>
        <p:blipFill>
          <a:blip r:embed="rId4"/>
          <a:stretch>
            <a:fillRect/>
          </a:stretch>
        </p:blipFill>
        <p:spPr>
          <a:xfrm>
            <a:off x="5715901" y="987552"/>
            <a:ext cx="6254755" cy="3401569"/>
          </a:xfrm>
          <a:prstGeom prst="rect">
            <a:avLst/>
          </a:prstGeom>
          <a:ln w="28575">
            <a:solidFill>
              <a:srgbClr val="E6E7E8"/>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5"/>
          <a:stretch>
            <a:fillRect/>
          </a:stretch>
        </p:blipFill>
        <p:spPr>
          <a:xfrm>
            <a:off x="6233160" y="2293848"/>
            <a:ext cx="1831848" cy="3534821"/>
          </a:xfrm>
          <a:prstGeom prst="rect">
            <a:avLst/>
          </a:prstGeom>
          <a:ln w="28575">
            <a:solidFill>
              <a:srgbClr val="009ECD"/>
            </a:solidFill>
          </a:ln>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ENCOURAGE ANALYSIS</a:t>
            </a:r>
          </a:p>
        </p:txBody>
      </p:sp>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SELECT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a:ln>
                    <a:noFill/>
                  </a:ln>
                  <a:solidFill>
                    <a:srgbClr val="E7E6E6">
                      <a:lumMod val="50000"/>
                    </a:srgbClr>
                  </a:solidFill>
                  <a:effectLst/>
                  <a:uLnTx/>
                  <a:uFillTx/>
                  <a:latin typeface="Arial"/>
                  <a:ea typeface="+mn-ea"/>
                  <a:cs typeface="+mn-cs"/>
                </a:rPr>
                <a:t>Click and drag </a:t>
              </a: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mouse on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1</a:t>
              </a:r>
            </a:p>
          </p:txBody>
        </p:sp>
      </p:grpSp>
      <p:pic>
        <p:nvPicPr>
          <p:cNvPr id="3" name="Picture 2" descr="Graphical user interface, text, application, email&#10;&#10;Description automatically generated">
            <a:extLst>
              <a:ext uri="{FF2B5EF4-FFF2-40B4-BE49-F238E27FC236}">
                <a16:creationId xmlns:a16="http://schemas.microsoft.com/office/drawing/2014/main" id="{79FED95C-A128-E7B8-B9CA-8C2589DDC98A}"/>
              </a:ext>
            </a:extLst>
          </p:cNvPr>
          <p:cNvPicPr>
            <a:picLocks noChangeAspect="1"/>
          </p:cNvPicPr>
          <p:nvPr/>
        </p:nvPicPr>
        <p:blipFill>
          <a:blip r:embed="rId3"/>
          <a:stretch>
            <a:fillRect/>
          </a:stretch>
        </p:blipFill>
        <p:spPr>
          <a:xfrm>
            <a:off x="685800" y="1254262"/>
            <a:ext cx="5279712" cy="4674987"/>
          </a:xfrm>
          <a:prstGeom prst="rect">
            <a:avLst/>
          </a:prstGeom>
          <a:ln w="28575">
            <a:solidFill>
              <a:schemeClr val="bg2"/>
            </a:solidFill>
          </a:ln>
        </p:spPr>
      </p:pic>
      <p:pic>
        <p:nvPicPr>
          <p:cNvPr id="16" name="Picture 15">
            <a:extLst>
              <a:ext uri="{FF2B5EF4-FFF2-40B4-BE49-F238E27FC236}">
                <a16:creationId xmlns:a16="http://schemas.microsoft.com/office/drawing/2014/main" id="{28948023-2A29-14D8-648F-DAFB2214AD51}"/>
              </a:ext>
            </a:extLst>
          </p:cNvPr>
          <p:cNvPicPr>
            <a:picLocks noChangeAspect="1"/>
          </p:cNvPicPr>
          <p:nvPr/>
        </p:nvPicPr>
        <p:blipFill>
          <a:blip r:embed="rId4"/>
          <a:stretch>
            <a:fillRect/>
          </a:stretch>
        </p:blipFill>
        <p:spPr>
          <a:xfrm>
            <a:off x="770235" y="3591755"/>
            <a:ext cx="6797881" cy="619254"/>
          </a:xfrm>
          <a:prstGeom prst="rect">
            <a:avLst/>
          </a:prstGeom>
          <a:ln w="28575">
            <a:solidFill>
              <a:srgbClr val="009ECD"/>
            </a:solidFill>
          </a:ln>
        </p:spPr>
      </p:pic>
    </p:spTree>
    <p:extLst>
      <p:ext uri="{BB962C8B-B14F-4D97-AF65-F5344CB8AC3E}">
        <p14:creationId xmlns:p14="http://schemas.microsoft.com/office/powerpoint/2010/main" val="40044216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SELECT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a:ln>
                    <a:noFill/>
                  </a:ln>
                  <a:solidFill>
                    <a:srgbClr val="E7E6E6">
                      <a:lumMod val="50000"/>
                    </a:srgbClr>
                  </a:solidFill>
                  <a:effectLst/>
                  <a:uLnTx/>
                  <a:uFillTx/>
                  <a:latin typeface="Arial"/>
                  <a:ea typeface="+mn-ea"/>
                  <a:cs typeface="+mn-cs"/>
                </a:rPr>
                <a:t>Click and drag </a:t>
              </a: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mouse on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ADD HIGHLIGHTS AND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Choose color </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and </a:t>
              </a: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type annotations </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2</a:t>
              </a:r>
            </a:p>
          </p:txBody>
        </p:sp>
      </p:grpSp>
      <p:pic>
        <p:nvPicPr>
          <p:cNvPr id="2" name="Picture 1" descr="Graphical user interface, text, application, email&#10;&#10;Description automatically generated">
            <a:extLst>
              <a:ext uri="{FF2B5EF4-FFF2-40B4-BE49-F238E27FC236}">
                <a16:creationId xmlns:a16="http://schemas.microsoft.com/office/drawing/2014/main" id="{59AFBE30-38A8-AF51-50FC-CAF2D78CC51B}"/>
              </a:ext>
            </a:extLst>
          </p:cNvPr>
          <p:cNvPicPr>
            <a:picLocks noChangeAspect="1"/>
          </p:cNvPicPr>
          <p:nvPr/>
        </p:nvPicPr>
        <p:blipFill>
          <a:blip r:embed="rId3"/>
          <a:stretch>
            <a:fillRect/>
          </a:stretch>
        </p:blipFill>
        <p:spPr>
          <a:xfrm>
            <a:off x="685800" y="1254262"/>
            <a:ext cx="5279712" cy="4674987"/>
          </a:xfrm>
          <a:prstGeom prst="rect">
            <a:avLst/>
          </a:prstGeom>
          <a:ln w="28575">
            <a:solidFill>
              <a:schemeClr val="bg2"/>
            </a:solidFill>
          </a:ln>
        </p:spPr>
      </p:pic>
      <p:pic>
        <p:nvPicPr>
          <p:cNvPr id="11" name="Picture 10">
            <a:extLst>
              <a:ext uri="{FF2B5EF4-FFF2-40B4-BE49-F238E27FC236}">
                <a16:creationId xmlns:a16="http://schemas.microsoft.com/office/drawing/2014/main" id="{AED99218-89CF-17E7-A94F-8ED5A6688BE1}"/>
              </a:ext>
            </a:extLst>
          </p:cNvPr>
          <p:cNvPicPr>
            <a:picLocks noChangeAspect="1"/>
          </p:cNvPicPr>
          <p:nvPr/>
        </p:nvPicPr>
        <p:blipFill>
          <a:blip r:embed="rId4"/>
          <a:stretch>
            <a:fillRect/>
          </a:stretch>
        </p:blipFill>
        <p:spPr>
          <a:xfrm>
            <a:off x="508648" y="3606982"/>
            <a:ext cx="6498903" cy="1422793"/>
          </a:xfrm>
          <a:prstGeom prst="rect">
            <a:avLst/>
          </a:prstGeom>
          <a:ln w="28575">
            <a:solidFill>
              <a:srgbClr val="009ECD"/>
            </a:solidFill>
          </a:ln>
        </p:spPr>
      </p:pic>
    </p:spTree>
    <p:extLst>
      <p:ext uri="{BB962C8B-B14F-4D97-AF65-F5344CB8AC3E}">
        <p14:creationId xmlns:p14="http://schemas.microsoft.com/office/powerpoint/2010/main" val="1818105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SELECT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 normalizeH="0" baseline="0" noProof="0">
                  <a:ln>
                    <a:noFill/>
                  </a:ln>
                  <a:solidFill>
                    <a:srgbClr val="E7E6E6">
                      <a:lumMod val="50000"/>
                    </a:srgbClr>
                  </a:solidFill>
                  <a:effectLst/>
                  <a:uLnTx/>
                  <a:uFillTx/>
                  <a:latin typeface="Arial"/>
                  <a:ea typeface="+mn-ea"/>
                  <a:cs typeface="+mn-cs"/>
                </a:rPr>
                <a:t>Click and drag </a:t>
              </a: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mouse on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a:ln>
                    <a:noFill/>
                  </a:ln>
                  <a:solidFill>
                    <a:srgbClr val="E7E6E6">
                      <a:lumMod val="50000"/>
                    </a:srgbClr>
                  </a:solidFill>
                  <a:effectLst/>
                  <a:uLnTx/>
                  <a:uFillTx/>
                  <a:latin typeface="Arial"/>
                  <a:ea typeface="+mn-ea"/>
                  <a:cs typeface="+mn-cs"/>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ADD HIGHLIGHTS AND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Choose color </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and </a:t>
              </a: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type annotations </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EXPORT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Add as many notes as desired</a:t>
              </a:r>
              <a:b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b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Download</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 </a:t>
              </a: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Print</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 or </a:t>
              </a: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Send to… </a:t>
              </a: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19953" y="1773159"/>
            <a:ext cx="1412303" cy="370079"/>
          </a:xfrm>
          <a:prstGeom prst="rect">
            <a:avLst/>
          </a:prstGeom>
          <a:ln w="28575">
            <a:solidFill>
              <a:srgbClr val="009ECD"/>
            </a:solidFill>
          </a:ln>
        </p:spPr>
      </p:pic>
      <p:pic>
        <p:nvPicPr>
          <p:cNvPr id="3" name="Picture 2" descr="Graphical user interface, text, application, email&#10;&#10;Description automatically generated">
            <a:extLst>
              <a:ext uri="{FF2B5EF4-FFF2-40B4-BE49-F238E27FC236}">
                <a16:creationId xmlns:a16="http://schemas.microsoft.com/office/drawing/2014/main" id="{F36C494C-5AC0-91F2-A3CA-F42698EC8E46}"/>
              </a:ext>
            </a:extLst>
          </p:cNvPr>
          <p:cNvPicPr>
            <a:picLocks noChangeAspect="1"/>
          </p:cNvPicPr>
          <p:nvPr/>
        </p:nvPicPr>
        <p:blipFill>
          <a:blip r:embed="rId4"/>
          <a:stretch>
            <a:fillRect/>
          </a:stretch>
        </p:blipFill>
        <p:spPr>
          <a:xfrm>
            <a:off x="685800" y="1254262"/>
            <a:ext cx="5279712" cy="4674987"/>
          </a:xfrm>
          <a:prstGeom prst="rect">
            <a:avLst/>
          </a:prstGeom>
          <a:ln w="28575">
            <a:solidFill>
              <a:schemeClr val="bg2"/>
            </a:solidFill>
          </a:ln>
        </p:spPr>
      </p:pic>
    </p:spTree>
    <p:extLst>
      <p:ext uri="{BB962C8B-B14F-4D97-AF65-F5344CB8AC3E}">
        <p14:creationId xmlns:p14="http://schemas.microsoft.com/office/powerpoint/2010/main" val="3195080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Highlight Potential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Browse Topics to see frequently investigated topics</a:t>
            </a:r>
          </a:p>
        </p:txBody>
      </p:sp>
      <p:grpSp>
        <p:nvGrpSpPr>
          <p:cNvPr id="3" name="Group 2">
            <a:extLst>
              <a:ext uri="{FF2B5EF4-FFF2-40B4-BE49-F238E27FC236}">
                <a16:creationId xmlns:a16="http://schemas.microsoft.com/office/drawing/2014/main" id="{56B405F5-84CD-A7B7-351F-70DA502E219B}"/>
              </a:ext>
            </a:extLst>
          </p:cNvPr>
          <p:cNvGrpSpPr/>
          <p:nvPr/>
        </p:nvGrpSpPr>
        <p:grpSpPr>
          <a:xfrm>
            <a:off x="4305299" y="1517455"/>
            <a:ext cx="7200901" cy="4388041"/>
            <a:chOff x="4305299" y="1517455"/>
            <a:chExt cx="7200901" cy="4388041"/>
          </a:xfrm>
        </p:grpSpPr>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5"/>
              <a:ext cx="7200900" cy="4388041"/>
            </a:xfrm>
            <a:prstGeom prst="rect">
              <a:avLst/>
            </a:prstGeom>
            <a:ln w="28575">
              <a:solidFill>
                <a:schemeClr val="bg2"/>
              </a:solidFill>
            </a:ln>
          </p:spPr>
        </p:pic>
        <p:pic>
          <p:nvPicPr>
            <p:cNvPr id="2" name="Picture 1">
              <a:extLst>
                <a:ext uri="{FF2B5EF4-FFF2-40B4-BE49-F238E27FC236}">
                  <a16:creationId xmlns:a16="http://schemas.microsoft.com/office/drawing/2014/main" id="{ABDFA1A7-D5CE-3D8B-1176-6253BDAFD83C}"/>
                </a:ext>
              </a:extLst>
            </p:cNvPr>
            <p:cNvPicPr>
              <a:picLocks noChangeAspect="1"/>
            </p:cNvPicPr>
            <p:nvPr/>
          </p:nvPicPr>
          <p:blipFill>
            <a:blip r:embed="rId4"/>
            <a:stretch>
              <a:fillRect/>
            </a:stretch>
          </p:blipFill>
          <p:spPr>
            <a:xfrm>
              <a:off x="4305299" y="1699846"/>
              <a:ext cx="7200901" cy="362536"/>
            </a:xfrm>
            <a:prstGeom prst="rect">
              <a:avLst/>
            </a:prstGeom>
          </p:spPr>
        </p:pic>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55091" y="1907163"/>
              <a:ext cx="817060" cy="520764"/>
            </a:xfrm>
            <a:prstGeom prst="rect">
              <a:avLst/>
            </a:prstGeom>
            <a:ln w="28575">
              <a:solidFill>
                <a:srgbClr val="009ECD"/>
              </a:solidFill>
            </a:ln>
          </p:spPr>
        </p:pic>
      </p:grpSp>
    </p:spTree>
    <p:extLst>
      <p:ext uri="{BB962C8B-B14F-4D97-AF65-F5344CB8AC3E}">
        <p14:creationId xmlns:p14="http://schemas.microsoft.com/office/powerpoint/2010/main" val="13126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C423BC-17FD-3112-B5A8-3DEE1D872696}"/>
              </a:ext>
            </a:extLst>
          </p:cNvPr>
          <p:cNvPicPr>
            <a:picLocks noChangeAspect="1"/>
          </p:cNvPicPr>
          <p:nvPr/>
        </p:nvPicPr>
        <p:blipFill>
          <a:blip r:embed="rId3"/>
          <a:stretch>
            <a:fillRect/>
          </a:stretch>
        </p:blipFill>
        <p:spPr>
          <a:xfrm>
            <a:off x="4800521" y="1082842"/>
            <a:ext cx="6961760" cy="469231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Highlight Potential Projects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9ECD"/>
                </a:solidFill>
                <a:effectLst/>
                <a:uLnTx/>
                <a:uFillTx/>
                <a:latin typeface="Arial"/>
                <a:ea typeface="+mn-ea"/>
                <a:cs typeface="+mn-cs"/>
              </a:rPr>
              <a:t>Curate Variety of Premium Sources</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Scaffold the research process</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Introduce new source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p:txBody>
      </p:sp>
      <p:pic>
        <p:nvPicPr>
          <p:cNvPr id="10" name="Picture 9" descr="A screenshot of a cell phone&#10;&#10;Description automatically generated">
            <a:extLst>
              <a:ext uri="{FF2B5EF4-FFF2-40B4-BE49-F238E27FC236}">
                <a16:creationId xmlns:a16="http://schemas.microsoft.com/office/drawing/2014/main" id="{74065929-2B86-904C-9A30-6F8157B59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31583"/>
            <a:ext cx="5410199" cy="1754088"/>
          </a:xfrm>
          <a:prstGeom prst="rect">
            <a:avLst/>
          </a:prstGeom>
          <a:ln w="28575">
            <a:solidFill>
              <a:srgbClr val="009ECD"/>
            </a:solidFill>
          </a:ln>
        </p:spPr>
      </p:pic>
      <p:pic>
        <p:nvPicPr>
          <p:cNvPr id="12" name="Picture 11" descr="A drawing of a face&#10;&#10;Description automatically generated">
            <a:extLst>
              <a:ext uri="{FF2B5EF4-FFF2-40B4-BE49-F238E27FC236}">
                <a16:creationId xmlns:a16="http://schemas.microsoft.com/office/drawing/2014/main" id="{9C4DF4BD-756F-5E46-8DE1-10D1EA627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120" y="3053924"/>
            <a:ext cx="2538180"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Interact to narrow topics</a:t>
            </a:r>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Run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EC7A63A-28F4-71E6-160C-ECE7D0BAA3FB}"/>
              </a:ext>
            </a:extLst>
          </p:cNvPr>
          <p:cNvPicPr>
            <a:picLocks noChangeAspect="1"/>
          </p:cNvPicPr>
          <p:nvPr/>
        </p:nvPicPr>
        <p:blipFill>
          <a:blip r:embed="rId3"/>
          <a:stretch>
            <a:fillRect/>
          </a:stretch>
        </p:blipFill>
        <p:spPr>
          <a:xfrm>
            <a:off x="5117283" y="669034"/>
            <a:ext cx="6775161" cy="5196177"/>
          </a:xfrm>
          <a:prstGeom prst="rect">
            <a:avLst/>
          </a:prstGeom>
          <a:ln w="28575">
            <a:solidFill>
              <a:schemeClr val="bg2"/>
            </a:solidFill>
          </a:ln>
        </p:spPr>
      </p:pic>
      <p:sp>
        <p:nvSpPr>
          <p:cNvPr id="20" name="Rectangle 19">
            <a:extLst>
              <a:ext uri="{FF2B5EF4-FFF2-40B4-BE49-F238E27FC236}">
                <a16:creationId xmlns:a16="http://schemas.microsoft.com/office/drawing/2014/main" id="{C701C913-5537-7544-8CE5-D43FFC607491}"/>
              </a:ext>
            </a:extLst>
          </p:cNvPr>
          <p:cNvSpPr/>
          <p:nvPr/>
        </p:nvSpPr>
        <p:spPr>
          <a:xfrm>
            <a:off x="5235606" y="1803633"/>
            <a:ext cx="2977215" cy="442153"/>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Run search</a:t>
            </a:r>
          </a:p>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TWO</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Start the Topic Finder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Interact to narrow topics</a:t>
            </a:r>
          </a:p>
        </p:txBody>
      </p:sp>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Run search</a:t>
            </a:r>
          </a:p>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TWO</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Start the Topic Finder</a:t>
            </a:r>
          </a:p>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THREE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Click to explore sections and link to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303E4C3-BF1B-DDC9-B96A-15810D6C797C}"/>
              </a:ext>
            </a:extLst>
          </p:cNvPr>
          <p:cNvGrpSpPr/>
          <p:nvPr/>
        </p:nvGrpSpPr>
        <p:grpSpPr>
          <a:xfrm>
            <a:off x="4336610" y="1516662"/>
            <a:ext cx="6940990" cy="4388838"/>
            <a:chOff x="4336610" y="1516662"/>
            <a:chExt cx="6940990" cy="4388838"/>
          </a:xfrm>
        </p:grpSpPr>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pic>
          <p:nvPicPr>
            <p:cNvPr id="3" name="Picture 2">
              <a:extLst>
                <a:ext uri="{FF2B5EF4-FFF2-40B4-BE49-F238E27FC236}">
                  <a16:creationId xmlns:a16="http://schemas.microsoft.com/office/drawing/2014/main" id="{58493A8D-D486-39BC-F12F-5E72C4584E91}"/>
                </a:ext>
              </a:extLst>
            </p:cNvPr>
            <p:cNvPicPr>
              <a:picLocks noChangeAspect="1"/>
            </p:cNvPicPr>
            <p:nvPr/>
          </p:nvPicPr>
          <p:blipFill>
            <a:blip r:embed="rId4"/>
            <a:stretch>
              <a:fillRect/>
            </a:stretch>
          </p:blipFill>
          <p:spPr>
            <a:xfrm>
              <a:off x="4336610" y="1677798"/>
              <a:ext cx="6940989" cy="335470"/>
            </a:xfrm>
            <a:prstGeom prst="rect">
              <a:avLst/>
            </a:prstGeom>
          </p:spPr>
        </p:pic>
      </p:grp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E7E6E6">
                    <a:lumMod val="50000"/>
                  </a:srgbClr>
                </a:solidFill>
                <a:effectLst/>
                <a:uLnTx/>
                <a:uFillTx/>
                <a:latin typeface="Arial"/>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Run search</a:t>
            </a:r>
          </a:p>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TWO</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Start the Topic Finder</a:t>
            </a:r>
          </a:p>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a:ln>
                  <a:noFill/>
                </a:ln>
                <a:solidFill>
                  <a:srgbClr val="009ECD"/>
                </a:solidFill>
                <a:effectLst/>
                <a:uLnTx/>
                <a:uFillTx/>
                <a:latin typeface="Arial"/>
                <a:ea typeface="+mn-ea"/>
                <a:cs typeface="+mn-cs"/>
              </a:rPr>
              <a:t>STEP THREE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7E6E6">
                    <a:lumMod val="50000"/>
                  </a:srgbClr>
                </a:solidFill>
                <a:effectLst/>
                <a:uLnTx/>
                <a:uFillTx/>
                <a:latin typeface="Arial"/>
                <a:ea typeface="+mn-ea"/>
                <a:cs typeface="+mn-cs"/>
              </a:rPr>
              <a:t>Click to explore sections and link to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50000"/>
                </a:srgbClr>
              </a:solidFill>
              <a:effectLst/>
              <a:uLnTx/>
              <a:uFillTx/>
              <a:latin typeface="Open Sans"/>
              <a:ea typeface="+mn-ea"/>
              <a:cs typeface="+mn-cs"/>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B6FA49E2-A9CC-F90F-1FD9-45320D7F9650}"/>
              </a:ext>
            </a:extLst>
          </p:cNvPr>
          <p:cNvGrpSpPr/>
          <p:nvPr/>
        </p:nvGrpSpPr>
        <p:grpSpPr>
          <a:xfrm>
            <a:off x="4336610" y="1516662"/>
            <a:ext cx="6940990" cy="4388838"/>
            <a:chOff x="4336610" y="1516662"/>
            <a:chExt cx="6940990" cy="4388838"/>
          </a:xfrm>
        </p:grpSpPr>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pic>
          <p:nvPicPr>
            <p:cNvPr id="2" name="Picture 1">
              <a:extLst>
                <a:ext uri="{FF2B5EF4-FFF2-40B4-BE49-F238E27FC236}">
                  <a16:creationId xmlns:a16="http://schemas.microsoft.com/office/drawing/2014/main" id="{08C865F1-6CB8-1C8F-61DD-6A9B987C3485}"/>
                </a:ext>
              </a:extLst>
            </p:cNvPr>
            <p:cNvPicPr>
              <a:picLocks noChangeAspect="1"/>
            </p:cNvPicPr>
            <p:nvPr/>
          </p:nvPicPr>
          <p:blipFill>
            <a:blip r:embed="rId4"/>
            <a:stretch>
              <a:fillRect/>
            </a:stretch>
          </p:blipFill>
          <p:spPr>
            <a:xfrm>
              <a:off x="4336610" y="1677798"/>
              <a:ext cx="6940989" cy="335470"/>
            </a:xfrm>
            <a:prstGeom prst="rect">
              <a:avLst/>
            </a:prstGeom>
          </p:spPr>
        </p:pic>
      </p:gr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E969346A-CD04-B7F0-FA16-885925077FBC}"/>
              </a:ext>
            </a:extLst>
          </p:cNvPr>
          <p:cNvPicPr>
            <a:picLocks noChangeAspect="1"/>
          </p:cNvPicPr>
          <p:nvPr/>
        </p:nvPicPr>
        <p:blipFill>
          <a:blip r:embed="rId4"/>
          <a:stretch>
            <a:fillRect/>
          </a:stretch>
        </p:blipFill>
        <p:spPr>
          <a:xfrm>
            <a:off x="5796385" y="1273458"/>
            <a:ext cx="6095703" cy="3943312"/>
          </a:xfrm>
          <a:prstGeom prst="rect">
            <a:avLst/>
          </a:prstGeom>
          <a:ln w="28575">
            <a:solidFill>
              <a:srgbClr val="E6E7E8"/>
            </a:solid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0ABDCF-66FC-3633-1953-30CAB984182C}"/>
              </a:ext>
            </a:extLst>
          </p:cNvPr>
          <p:cNvGrpSpPr/>
          <p:nvPr/>
        </p:nvGrpSpPr>
        <p:grpSpPr>
          <a:xfrm>
            <a:off x="4305300" y="1517456"/>
            <a:ext cx="7200899" cy="4388044"/>
            <a:chOff x="4305300" y="1517456"/>
            <a:chExt cx="7200899" cy="4388044"/>
          </a:xfrm>
        </p:grpSpPr>
        <p:grpSp>
          <p:nvGrpSpPr>
            <p:cNvPr id="10" name="Group 9">
              <a:extLst>
                <a:ext uri="{FF2B5EF4-FFF2-40B4-BE49-F238E27FC236}">
                  <a16:creationId xmlns:a16="http://schemas.microsoft.com/office/drawing/2014/main" id="{92DE5AF2-648E-31DF-168A-0E092A980EF1}"/>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2" name="Picture 1">
                <a:extLst>
                  <a:ext uri="{FF2B5EF4-FFF2-40B4-BE49-F238E27FC236}">
                    <a16:creationId xmlns:a16="http://schemas.microsoft.com/office/drawing/2014/main" id="{44911275-6BA2-386D-3936-18C46242BEB9}"/>
                  </a:ext>
                </a:extLst>
              </p:cNvPr>
              <p:cNvPicPr>
                <a:picLocks noChangeAspect="1"/>
              </p:cNvPicPr>
              <p:nvPr/>
            </p:nvPicPr>
            <p:blipFill>
              <a:blip r:embed="rId4"/>
              <a:stretch>
                <a:fillRect/>
              </a:stretch>
            </p:blipFill>
            <p:spPr>
              <a:xfrm>
                <a:off x="4305300" y="1686385"/>
                <a:ext cx="7200899" cy="335470"/>
              </a:xfrm>
              <a:prstGeom prst="rect">
                <a:avLst/>
              </a:prstGeom>
            </p:spPr>
          </p:pic>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0327" y="1906617"/>
                <a:ext cx="466725" cy="515488"/>
              </a:xfrm>
              <a:prstGeom prst="rect">
                <a:avLst/>
              </a:prstGeom>
              <a:ln w="28575">
                <a:solidFill>
                  <a:srgbClr val="009ECD"/>
                </a:solidFill>
              </a:ln>
            </p:spPr>
          </p:pic>
        </p:grpSp>
        <p:pic>
          <p:nvPicPr>
            <p:cNvPr id="13" name="Picture 12">
              <a:extLst>
                <a:ext uri="{FF2B5EF4-FFF2-40B4-BE49-F238E27FC236}">
                  <a16:creationId xmlns:a16="http://schemas.microsoft.com/office/drawing/2014/main" id="{26A19D38-90A4-1B33-CF5B-D1F8AA7776C5}"/>
                </a:ext>
              </a:extLst>
            </p:cNvPr>
            <p:cNvPicPr>
              <a:picLocks noChangeAspect="1"/>
            </p:cNvPicPr>
            <p:nvPr/>
          </p:nvPicPr>
          <p:blipFill>
            <a:blip r:embed="rId6"/>
            <a:stretch>
              <a:fillRect/>
            </a:stretch>
          </p:blipFill>
          <p:spPr>
            <a:xfrm>
              <a:off x="4844493" y="3583757"/>
              <a:ext cx="1251507" cy="273767"/>
            </a:xfrm>
            <a:prstGeom prst="rect">
              <a:avLst/>
            </a:prstGeom>
          </p:spPr>
        </p:pic>
      </p:gr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9ECD"/>
                </a:solidFill>
                <a:effectLst/>
                <a:uLnTx/>
                <a:uFillTx/>
                <a:latin typeface="Arial"/>
                <a:ea typeface="+mn-ea"/>
                <a:cs typeface="+mn-cs"/>
              </a:rPr>
              <a:t>Click for MLA, APA, Chicago</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Select, copy, and paste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NoodleTools</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EasyBib</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and more</a:t>
            </a:r>
          </a:p>
        </p:txBody>
      </p:sp>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7"/>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9ECD"/>
                </a:solidFill>
                <a:effectLst/>
                <a:uLnTx/>
                <a:uFillTx/>
                <a:latin typeface="Arial"/>
                <a:ea typeface="+mn-ea"/>
                <a:cs typeface="+mn-cs"/>
              </a:rPr>
              <a:t>Click for MLA, APA, Chicago</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Select, copy, and paste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NoodleTools</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EasyBib</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30" normalizeH="0" baseline="0" noProof="0">
                <a:ln>
                  <a:noFill/>
                </a:ln>
                <a:solidFill>
                  <a:srgbClr val="009ECD"/>
                </a:solidFill>
                <a:effectLst/>
                <a:uLnTx/>
                <a:uFillTx/>
                <a:latin typeface="Arial"/>
                <a:ea typeface="+mn-ea"/>
                <a:cs typeface="+mn-cs"/>
              </a:rPr>
              <a:t>Or, Select Style and Export Result</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Scroll to bottom and choose style</a:t>
            </a:r>
          </a:p>
        </p:txBody>
      </p:sp>
      <p:pic>
        <p:nvPicPr>
          <p:cNvPr id="7" name="Picture 6" descr="A screenshot of a cell phone&#10;&#10;Description automatically generated">
            <a:extLst>
              <a:ext uri="{FF2B5EF4-FFF2-40B4-BE49-F238E27FC236}">
                <a16:creationId xmlns:a16="http://schemas.microsoft.com/office/drawing/2014/main" id="{65FECFDA-A7D2-BD47-A4F0-452D78E3285E}"/>
              </a:ext>
            </a:extLst>
          </p:cNvPr>
          <p:cNvPicPr>
            <a:picLocks noChangeAspect="1"/>
          </p:cNvPicPr>
          <p:nvPr/>
        </p:nvPicPr>
        <p:blipFill>
          <a:blip r:embed="rId4"/>
          <a:stretch>
            <a:fillRect/>
          </a:stretch>
        </p:blipFill>
        <p:spPr>
          <a:xfrm>
            <a:off x="4514848" y="3319846"/>
            <a:ext cx="6781800" cy="2794000"/>
          </a:xfrm>
          <a:prstGeom prst="rect">
            <a:avLst/>
          </a:prstGeom>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3962400" y="4328160"/>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77A3E0D-A6AD-B231-1247-0EE0CAEE0801}"/>
              </a:ext>
            </a:extLst>
          </p:cNvPr>
          <p:cNvPicPr>
            <a:picLocks noChangeAspect="1"/>
          </p:cNvPicPr>
          <p:nvPr/>
        </p:nvPicPr>
        <p:blipFill>
          <a:blip r:embed="rId5"/>
          <a:stretch>
            <a:fillRect/>
          </a:stretch>
        </p:blipFill>
        <p:spPr>
          <a:xfrm>
            <a:off x="4305300" y="1714350"/>
            <a:ext cx="7200899" cy="335470"/>
          </a:xfrm>
          <a:prstGeom prst="rect">
            <a:avLst/>
          </a:prstGeom>
        </p:spPr>
      </p:pic>
    </p:spTree>
    <p:extLst>
      <p:ext uri="{BB962C8B-B14F-4D97-AF65-F5344CB8AC3E}">
        <p14:creationId xmlns:p14="http://schemas.microsoft.com/office/powerpoint/2010/main" val="187310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9ECD"/>
                </a:solidFill>
                <a:effectLst/>
                <a:uLnTx/>
                <a:uFillTx/>
                <a:latin typeface="Arial"/>
                <a:ea typeface="+mn-ea"/>
                <a:cs typeface="+mn-cs"/>
              </a:rPr>
              <a:t>Click for MLA, APA, Chicago</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Select, copy, and paste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NoodleTools</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EasyBib</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30" normalizeH="0" baseline="0" noProof="0">
                <a:ln>
                  <a:noFill/>
                </a:ln>
                <a:solidFill>
                  <a:srgbClr val="009ECD"/>
                </a:solidFill>
                <a:effectLst/>
                <a:uLnTx/>
                <a:uFillTx/>
                <a:latin typeface="Arial"/>
                <a:ea typeface="+mn-ea"/>
                <a:cs typeface="+mn-cs"/>
              </a:rPr>
              <a:t>Or, Select Style and Export Result</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Scroll to bottom and choose style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0772" y="3336989"/>
            <a:ext cx="1859978" cy="336884"/>
          </a:xfrm>
          <a:prstGeom prst="rect">
            <a:avLst/>
          </a:prstGeom>
          <a:ln w="28575">
            <a:solidFill>
              <a:srgbClr val="009ECD"/>
            </a:solidFill>
          </a:ln>
        </p:spPr>
      </p:pic>
      <p:grpSp>
        <p:nvGrpSpPr>
          <p:cNvPr id="12" name="Group 11">
            <a:extLst>
              <a:ext uri="{FF2B5EF4-FFF2-40B4-BE49-F238E27FC236}">
                <a16:creationId xmlns:a16="http://schemas.microsoft.com/office/drawing/2014/main" id="{E2A8D418-E5C4-6468-4E96-AD676936A7CF}"/>
              </a:ext>
            </a:extLst>
          </p:cNvPr>
          <p:cNvGrpSpPr/>
          <p:nvPr/>
        </p:nvGrpSpPr>
        <p:grpSpPr>
          <a:xfrm>
            <a:off x="4305300" y="1517456"/>
            <a:ext cx="7200899" cy="4388044"/>
            <a:chOff x="4305300" y="1517456"/>
            <a:chExt cx="7200899" cy="4388044"/>
          </a:xfrm>
        </p:grpSpPr>
        <p:grpSp>
          <p:nvGrpSpPr>
            <p:cNvPr id="8" name="Group 7">
              <a:extLst>
                <a:ext uri="{FF2B5EF4-FFF2-40B4-BE49-F238E27FC236}">
                  <a16:creationId xmlns:a16="http://schemas.microsoft.com/office/drawing/2014/main" id="{D38F9E49-1578-D1FE-A9F8-F9C36303CBF9}"/>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2" name="Picture 1">
                <a:extLst>
                  <a:ext uri="{FF2B5EF4-FFF2-40B4-BE49-F238E27FC236}">
                    <a16:creationId xmlns:a16="http://schemas.microsoft.com/office/drawing/2014/main" id="{345A8682-12B7-A736-6AE4-4AA117D56FAB}"/>
                  </a:ext>
                </a:extLst>
              </p:cNvPr>
              <p:cNvPicPr>
                <a:picLocks noChangeAspect="1"/>
              </p:cNvPicPr>
              <p:nvPr/>
            </p:nvPicPr>
            <p:blipFill>
              <a:blip r:embed="rId5"/>
              <a:stretch>
                <a:fillRect/>
              </a:stretch>
            </p:blipFill>
            <p:spPr>
              <a:xfrm>
                <a:off x="4332194" y="1703440"/>
                <a:ext cx="7174005" cy="335470"/>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5717" y="1633595"/>
                <a:ext cx="1767600" cy="475161"/>
              </a:xfrm>
              <a:prstGeom prst="rect">
                <a:avLst/>
              </a:prstGeom>
              <a:ln w="28575">
                <a:solidFill>
                  <a:srgbClr val="009ECD"/>
                </a:solidFill>
              </a:ln>
            </p:spPr>
          </p:pic>
        </p:grpSp>
        <p:pic>
          <p:nvPicPr>
            <p:cNvPr id="11" name="Picture 10">
              <a:extLst>
                <a:ext uri="{FF2B5EF4-FFF2-40B4-BE49-F238E27FC236}">
                  <a16:creationId xmlns:a16="http://schemas.microsoft.com/office/drawing/2014/main" id="{0CF4EE6A-C4C2-995F-EB87-1E0F9E4243A4}"/>
                </a:ext>
              </a:extLst>
            </p:cNvPr>
            <p:cNvPicPr>
              <a:picLocks noChangeAspect="1"/>
            </p:cNvPicPr>
            <p:nvPr/>
          </p:nvPicPr>
          <p:blipFill>
            <a:blip r:embed="rId7"/>
            <a:stretch>
              <a:fillRect/>
            </a:stretch>
          </p:blipFill>
          <p:spPr>
            <a:xfrm>
              <a:off x="4849127" y="3596514"/>
              <a:ext cx="1246873" cy="272753"/>
            </a:xfrm>
            <a:prstGeom prst="rect">
              <a:avLst/>
            </a:prstGeom>
          </p:spPr>
        </p:pic>
      </p:grpSp>
    </p:spTree>
    <p:extLst>
      <p:ext uri="{BB962C8B-B14F-4D97-AF65-F5344CB8AC3E}">
        <p14:creationId xmlns:p14="http://schemas.microsoft.com/office/powerpoint/2010/main" val="12062216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4E3E36-92AD-F34F-A33F-2246442E668C}"/>
              </a:ext>
            </a:extLst>
          </p:cNvPr>
          <p:cNvPicPr>
            <a:picLocks noChangeAspect="1"/>
          </p:cNvPicPr>
          <p:nvPr/>
        </p:nvPicPr>
        <p:blipFill>
          <a:blip r:embed="rId3"/>
          <a:stretch>
            <a:fillRect/>
          </a:stretch>
        </p:blipFill>
        <p:spPr>
          <a:xfrm>
            <a:off x="4273550" y="1499137"/>
            <a:ext cx="7264400"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40" normalizeH="0" baseline="0" noProof="0">
                <a:ln>
                  <a:noFill/>
                </a:ln>
                <a:solidFill>
                  <a:srgbClr val="009ECD"/>
                </a:solidFill>
                <a:effectLst/>
                <a:uLnTx/>
                <a:uFillTx/>
                <a:latin typeface="Arial"/>
                <a:ea typeface="+mn-ea"/>
                <a:cs typeface="+mn-cs"/>
              </a:rPr>
              <a:t>Click for MLA, APA, Chicago</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Select, copy, and paste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NoodleTools</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t>
            </a:r>
            <a:r>
              <a:rPr kumimoji="0" lang="en-US" sz="1600" b="0" i="0" u="none" strike="noStrike" kern="1200" cap="none" spc="-40" normalizeH="0" baseline="0" noProof="0" err="1">
                <a:ln>
                  <a:noFill/>
                </a:ln>
                <a:solidFill>
                  <a:srgbClr val="E7E6E6">
                    <a:lumMod val="50000"/>
                  </a:srgbClr>
                </a:solidFill>
                <a:effectLst/>
                <a:uLnTx/>
                <a:uFillTx/>
                <a:latin typeface="Arial"/>
                <a:ea typeface="+mn-ea"/>
                <a:cs typeface="+mn-cs"/>
              </a:rPr>
              <a:t>EasyBib</a:t>
            </a: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30" normalizeH="0" baseline="0" noProof="0">
                <a:ln>
                  <a:noFill/>
                </a:ln>
                <a:solidFill>
                  <a:srgbClr val="009ECD"/>
                </a:solidFill>
                <a:effectLst/>
                <a:uLnTx/>
                <a:uFillTx/>
                <a:latin typeface="Arial"/>
                <a:ea typeface="+mn-ea"/>
                <a:cs typeface="+mn-cs"/>
              </a:rPr>
              <a:t>Or, Select Style and Export Result</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Scroll to bottom and choose style</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Export document</a:t>
            </a:r>
          </a:p>
          <a:p>
            <a:pPr marL="239713" marR="0" lvl="1" indent="0" algn="l"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40" normalizeH="0" baseline="0" noProof="0">
                <a:ln>
                  <a:noFill/>
                </a:ln>
                <a:solidFill>
                  <a:srgbClr val="E7E6E6">
                    <a:lumMod val="50000"/>
                  </a:srgbClr>
                </a:solidFill>
                <a:effectLst/>
                <a:uLnTx/>
                <a:uFillTx/>
                <a:latin typeface="Arial"/>
                <a:ea typeface="+mn-ea"/>
                <a:cs typeface="+mn-cs"/>
              </a:rPr>
              <a:t>View document text, highlights and notes, and selected citation</a:t>
            </a:r>
          </a:p>
          <a:p>
            <a:pPr marL="239713" marR="0" lvl="1" indent="0" algn="l" defTabSz="914400" rtl="0" eaLnBrk="1" fontAlgn="auto" latinLnBrk="0" hangingPunct="1">
              <a:lnSpc>
                <a:spcPct val="100000"/>
              </a:lnSpc>
              <a:spcBef>
                <a:spcPts val="0"/>
              </a:spcBef>
              <a:spcAft>
                <a:spcPts val="300"/>
              </a:spcAft>
              <a:buClrTx/>
              <a:buSzTx/>
              <a:buFontTx/>
              <a:buNone/>
              <a:tabLst/>
              <a:defRPr/>
            </a:pPr>
            <a:endParaRPr kumimoji="0" lang="en-US" sz="1800" b="0" i="0" u="none" strike="noStrike" kern="1200" cap="none" spc="-40" normalizeH="0" baseline="0" noProof="0">
              <a:ln>
                <a:noFill/>
              </a:ln>
              <a:solidFill>
                <a:srgbClr val="E7E6E6">
                  <a:lumMod val="50000"/>
                </a:srgbClr>
              </a:solidFill>
              <a:effectLst/>
              <a:uLnTx/>
              <a:uFillTx/>
              <a:latin typeface="Open Sans"/>
              <a:ea typeface="+mn-ea"/>
              <a:cs typeface="+mn-cs"/>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09842" y="405865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flipV="1">
            <a:off x="4017364" y="4485768"/>
            <a:ext cx="1592478" cy="367298"/>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p:cNvSpPr txBox="1"/>
          <p:nvPr/>
        </p:nvSpPr>
        <p:spPr>
          <a:xfrm>
            <a:off x="4162146" y="798988"/>
            <a:ext cx="167640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a:ln>
                  <a:noFill/>
                </a:ln>
                <a:solidFill>
                  <a:srgbClr val="FFFFFF"/>
                </a:solidFill>
                <a:effectLst/>
                <a:uLnTx/>
                <a:uFillTx/>
                <a:latin typeface="Open Sans"/>
                <a:ea typeface="+mn-ea"/>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CONTACT THE LIBRARY!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SHARE WITH STUDENTS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EXPLORE </a:t>
            </a:r>
            <a:r>
              <a:rPr kumimoji="0" lang="en-US" sz="1800" b="1" i="1" u="none" strike="noStrike" kern="1200" cap="none" spc="0" normalizeH="0" baseline="0" noProof="0">
                <a:ln>
                  <a:noFill/>
                </a:ln>
                <a:solidFill>
                  <a:srgbClr val="FFFFFF"/>
                </a:solidFill>
                <a:effectLst/>
                <a:uLnTx/>
                <a:uFillTx/>
                <a:latin typeface="Arial"/>
                <a:ea typeface="+mn-ea"/>
                <a:cs typeface="+mn-cs"/>
              </a:rPr>
              <a:t>GALE IN CONTEXT: MIDDLE SCHOOL</a:t>
            </a:r>
            <a:endParaRPr kumimoji="0" lang="en-US" sz="1800" b="1" i="0" u="none" strike="noStrike" kern="1200" cap="none" spc="0" normalizeH="0" baseline="0" noProof="0">
              <a:ln>
                <a:noFill/>
              </a:ln>
              <a:solidFill>
                <a:srgbClr val="FFFFFF"/>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E617C35A-FA3E-FE4F-9066-281FE152DAAA}"/>
              </a:ext>
            </a:extLst>
          </p:cNvPr>
          <p:cNvPicPr>
            <a:picLocks noChangeAspect="1"/>
          </p:cNvPicPr>
          <p:nvPr/>
        </p:nvPicPr>
        <p:blipFill>
          <a:blip r:embed="rId3"/>
          <a:srcRect/>
          <a:stretch/>
        </p:blipFill>
        <p:spPr>
          <a:xfrm>
            <a:off x="898143" y="1658686"/>
            <a:ext cx="2303234" cy="2248313"/>
          </a:xfrm>
          <a:prstGeom prst="rect">
            <a:avLst/>
          </a:prstGeom>
        </p:spPr>
      </p:pic>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95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Internet">
            <a:extLst>
              <a:ext uri="{FF2B5EF4-FFF2-40B4-BE49-F238E27FC236}">
                <a16:creationId xmlns:a16="http://schemas.microsoft.com/office/drawing/2014/main" id="{42C25908-9851-CD4A-9E56-EEC7304BD9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9242" y="1610903"/>
            <a:ext cx="2557557" cy="2557557"/>
          </a:xfrm>
          <a:prstGeom prst="rect">
            <a:avLst/>
          </a:prstGeom>
        </p:spPr>
      </p:pic>
      <p:pic>
        <p:nvPicPr>
          <p:cNvPr id="5" name="Graphic 4" descr="Head with gears">
            <a:extLst>
              <a:ext uri="{FF2B5EF4-FFF2-40B4-BE49-F238E27FC236}">
                <a16:creationId xmlns:a16="http://schemas.microsoft.com/office/drawing/2014/main" id="{AFA30EB9-1E5F-4B4F-B659-16657FE9BA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5598" y="1956284"/>
            <a:ext cx="1987807" cy="1987807"/>
          </a:xfrm>
          <a:prstGeom prst="rect">
            <a:avLst/>
          </a:prstGeom>
        </p:spPr>
      </p:pic>
      <p:sp>
        <p:nvSpPr>
          <p:cNvPr id="6" name="Text Placeholder 5"/>
          <p:cNvSpPr>
            <a:spLocks noGrp="1"/>
          </p:cNvSpPr>
          <p:nvPr>
            <p:ph type="body" sz="quarter" idx="11"/>
          </p:nvPr>
        </p:nvSpPr>
        <p:spPr/>
        <p:txBody>
          <a:bodyPr/>
          <a:lstStyle/>
          <a:p>
            <a:r>
              <a:rPr lang="en-US" cap="all">
                <a:solidFill>
                  <a:srgbClr val="003865"/>
                </a:solidFill>
                <a:latin typeface="+mn-lt"/>
              </a:rPr>
              <a:t>Connect FOR MORE IDEAS</a:t>
            </a:r>
          </a:p>
        </p:txBody>
      </p:sp>
      <p:pic>
        <p:nvPicPr>
          <p:cNvPr id="11" name="Picture 10">
            <a:extLst>
              <a:ext uri="{FF2B5EF4-FFF2-40B4-BE49-F238E27FC236}">
                <a16:creationId xmlns:a16="http://schemas.microsoft.com/office/drawing/2014/main" id="{2ECA77CB-A3EB-450F-9504-9ECB37CFDF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7" name="TextBox 16">
            <a:extLst>
              <a:ext uri="{FF2B5EF4-FFF2-40B4-BE49-F238E27FC236}">
                <a16:creationId xmlns:a16="http://schemas.microsoft.com/office/drawing/2014/main" id="{A696664A-1677-4210-8877-B28E6591B6A7}"/>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LIBRARY WEBSITE</a:t>
            </a:r>
          </a:p>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400" b="0" i="0" u="none" strike="noStrike" kern="1200" cap="none" spc="0" normalizeH="0" baseline="0" noProof="0" err="1">
                <a:ln>
                  <a:noFill/>
                </a:ln>
                <a:solidFill>
                  <a:srgbClr val="006198"/>
                </a:solidFill>
                <a:effectLst/>
                <a:uLnTx/>
                <a:uFillTx/>
                <a:latin typeface="Arial"/>
                <a:ea typeface="Open Sans Semibold" panose="020B0706030804020204" pitchFamily="34" charset="0"/>
                <a:cs typeface="Open Sans Semibold" panose="020B0706030804020204" pitchFamily="34" charset="0"/>
              </a:rPr>
              <a:t>www.librarysite.edu</a:t>
            </a:r>
            <a:endParaRPr kumimoji="0" lang="en-US" sz="1400" b="0"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endParaRPr>
          </a:p>
        </p:txBody>
      </p:sp>
      <p:sp>
        <p:nvSpPr>
          <p:cNvPr id="18" name="TextBox 17">
            <a:extLst>
              <a:ext uri="{FF2B5EF4-FFF2-40B4-BE49-F238E27FC236}">
                <a16:creationId xmlns:a16="http://schemas.microsoft.com/office/drawing/2014/main" id="{412C66CE-FF37-490A-80D0-61F60E8DE257}"/>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ENTER LIBRARIAN NAME</a:t>
            </a:r>
          </a:p>
          <a:p>
            <a:pPr marL="111125"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 </a:t>
            </a:r>
            <a:r>
              <a:rPr kumimoji="0" lang="en-US" sz="1400" b="0" i="0" u="none" strike="noStrike" kern="1200" cap="none" spc="0" normalizeH="0" baseline="0" noProof="0" err="1">
                <a:ln>
                  <a:noFill/>
                </a:ln>
                <a:solidFill>
                  <a:srgbClr val="006198"/>
                </a:solidFill>
                <a:effectLst/>
                <a:uLnTx/>
                <a:uFillTx/>
                <a:latin typeface="Arial"/>
                <a:ea typeface="Open Sans Semibold" panose="020B0706030804020204" pitchFamily="34" charset="0"/>
                <a:cs typeface="Open Sans Semibold" panose="020B0706030804020204" pitchFamily="34" charset="0"/>
              </a:rPr>
              <a:t>emailaddress@school.edu</a:t>
            </a:r>
            <a:endParaRPr kumimoji="0" lang="en-US" sz="1400" b="0"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endParaRPr>
          </a:p>
        </p:txBody>
      </p:sp>
      <p:cxnSp>
        <p:nvCxnSpPr>
          <p:cNvPr id="3" name="Straight Connector 2">
            <a:extLst>
              <a:ext uri="{FF2B5EF4-FFF2-40B4-BE49-F238E27FC236}">
                <a16:creationId xmlns:a16="http://schemas.microsoft.com/office/drawing/2014/main" id="{8740889A-0824-4CA5-9A49-86E5F986996E}"/>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79EC940-855C-40C1-824A-51A81C04635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600" b="1"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rPr>
              <a:t>SUPPORT.GALE.COM/TRAINING</a:t>
            </a:r>
          </a:p>
          <a:p>
            <a:pPr marL="234950" marR="0" lvl="0" indent="0" algn="ctr" defTabSz="914400" rtl="0" eaLnBrk="1" fontAlgn="auto" latinLnBrk="0" hangingPunct="1">
              <a:lnSpc>
                <a:spcPct val="90000"/>
              </a:lnSpc>
              <a:spcBef>
                <a:spcPts val="600"/>
              </a:spcBef>
              <a:spcAft>
                <a:spcPts val="600"/>
              </a:spcAft>
              <a:buClr>
                <a:srgbClr val="FFFFFF"/>
              </a:buClr>
              <a:buSzPct val="80000"/>
              <a:buFont typeface="Arial" charset="0"/>
              <a:buNone/>
              <a:tabLst>
                <a:tab pos="283464" algn="l"/>
                <a:tab pos="740664" algn="l"/>
                <a:tab pos="1197864" algn="l"/>
                <a:tab pos="1655064" algn="l"/>
                <a:tab pos="2112264" algn="l"/>
                <a:tab pos="2569464" algn="l"/>
                <a:tab pos="3026664" algn="l"/>
              </a:tabLst>
              <a:defRPr/>
            </a:pPr>
            <a:r>
              <a:rPr kumimoji="0" lang="en-US" sz="1400" b="0" i="0" u="none" strike="noStrike" kern="1200" cap="none" spc="0" normalizeH="0" baseline="0" noProof="0">
                <a:ln>
                  <a:noFill/>
                </a:ln>
                <a:solidFill>
                  <a:srgbClr val="002060"/>
                </a:solidFill>
                <a:effectLst/>
                <a:uLnTx/>
                <a:uFillTx/>
                <a:latin typeface="Arial"/>
                <a:ea typeface="Open Sans Semibold" panose="020B0706030804020204" pitchFamily="34" charset="0"/>
                <a:cs typeface="Open Sans Semibold" panose="020B0706030804020204" pitchFamily="34" charset="0"/>
              </a:rPr>
              <a:t>Lesson plans, tutorials, scavenger hunts, and more</a:t>
            </a:r>
            <a:endParaRPr kumimoji="0" lang="en-US" sz="1400" b="0" i="0" u="none" strike="noStrike" kern="1200" cap="none" spc="0" normalizeH="0" baseline="0" noProof="0">
              <a:ln>
                <a:noFill/>
              </a:ln>
              <a:solidFill>
                <a:srgbClr val="006198"/>
              </a:solidFill>
              <a:effectLst/>
              <a:uLnTx/>
              <a:uFillTx/>
              <a:latin typeface="Arial"/>
              <a:ea typeface="Open Sans Semibold" panose="020B0706030804020204" pitchFamily="34" charset="0"/>
              <a:cs typeface="Open Sans Semibold" panose="020B0706030804020204" pitchFamily="34" charset="0"/>
            </a:endParaRPr>
          </a:p>
        </p:txBody>
      </p:sp>
      <p:cxnSp>
        <p:nvCxnSpPr>
          <p:cNvPr id="12" name="Straight Connector 11">
            <a:extLst>
              <a:ext uri="{FF2B5EF4-FFF2-40B4-BE49-F238E27FC236}">
                <a16:creationId xmlns:a16="http://schemas.microsoft.com/office/drawing/2014/main" id="{606B25CD-7405-45BD-963F-E7F605A637F7}"/>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30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When creating or editing a material, select the </a:t>
            </a:r>
            <a:r>
              <a:rPr lang="en-US" sz="1600" b="1" spc="-50">
                <a:solidFill>
                  <a:srgbClr val="E7E6E6">
                    <a:lumMod val="25000"/>
                  </a:srgbClr>
                </a:solidFill>
                <a:latin typeface="Arial"/>
              </a:rPr>
              <a:t>Insert Content </a:t>
            </a:r>
            <a:r>
              <a:rPr lang="en-US" sz="1600" spc="-50">
                <a:solidFill>
                  <a:srgbClr val="E7E6E6">
                    <a:lumMod val="25000"/>
                  </a:srgbClr>
                </a:solidFill>
                <a:latin typeface="Arial"/>
              </a:rPr>
              <a:t>drop down in the </a:t>
            </a:r>
            <a:r>
              <a:rPr lang="en-US" sz="1600" b="1" spc="-50">
                <a:solidFill>
                  <a:srgbClr val="E7E6E6">
                    <a:lumMod val="25000"/>
                  </a:srgbClr>
                </a:solidFill>
                <a:latin typeface="Arial"/>
              </a:rPr>
              <a:t>Description</a:t>
            </a:r>
            <a:r>
              <a:rPr lang="en-US" sz="1600" spc="-50">
                <a:solidFill>
                  <a:srgbClr val="E7E6E6">
                    <a:lumMod val="25000"/>
                  </a:srgbClr>
                </a:solidFill>
                <a:latin typeface="Arial"/>
              </a:rPr>
              <a:t> section and choose your resource.</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0DA2DDBF-23C4-8FC4-6F33-832D0F6C32E0}"/>
              </a:ext>
            </a:extLst>
          </p:cNvPr>
          <p:cNvPicPr>
            <a:picLocks noChangeAspect="1"/>
          </p:cNvPicPr>
          <p:nvPr/>
        </p:nvPicPr>
        <p:blipFill rotWithShape="1">
          <a:blip r:embed="rId4"/>
          <a:srcRect l="1015" t="776" r="1384" b="1072"/>
          <a:stretch/>
        </p:blipFill>
        <p:spPr>
          <a:xfrm>
            <a:off x="5522976" y="704089"/>
            <a:ext cx="6446520" cy="5111495"/>
          </a:xfrm>
          <a:prstGeom prst="rect">
            <a:avLst/>
          </a:prstGeom>
          <a:ln w="28575">
            <a:solidFill>
              <a:srgbClr val="E6E7E8"/>
            </a:solidFill>
          </a:ln>
        </p:spPr>
      </p:pic>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a:solidFill>
                  <a:srgbClr val="E7E6E6">
                    <a:lumMod val="25000"/>
                  </a:srgbClr>
                </a:solidFill>
                <a:latin typeface="Arial"/>
              </a:rPr>
              <a:t>The resource will open within Schoology. Utilize the </a:t>
            </a:r>
            <a:r>
              <a:rPr lang="en-US" sz="1600" b="1" spc="-50">
                <a:solidFill>
                  <a:srgbClr val="E7E6E6">
                    <a:lumMod val="25000"/>
                  </a:srgbClr>
                </a:solidFill>
                <a:latin typeface="Arial"/>
              </a:rPr>
              <a:t>Link to Document </a:t>
            </a:r>
            <a:r>
              <a:rPr lang="en-US" sz="1600" spc="-50">
                <a:solidFill>
                  <a:srgbClr val="E7E6E6">
                    <a:lumMod val="25000"/>
                  </a:srgbClr>
                </a:solidFill>
                <a:latin typeface="Arial"/>
              </a:rPr>
              <a:t>or </a:t>
            </a:r>
            <a:r>
              <a:rPr lang="en-US" sz="1600" b="1" spc="-50">
                <a:solidFill>
                  <a:srgbClr val="E7E6E6">
                    <a:lumMod val="25000"/>
                  </a:srgbClr>
                </a:solidFill>
                <a:latin typeface="Arial"/>
              </a:rPr>
              <a:t>Embed Document </a:t>
            </a:r>
            <a:r>
              <a:rPr lang="en-US" sz="1600" spc="-50">
                <a:solidFill>
                  <a:srgbClr val="E7E6E6">
                    <a:lumMod val="25000"/>
                  </a:srgbClr>
                </a:solidFill>
                <a:latin typeface="Arial"/>
              </a:rPr>
              <a:t>buttons to add content to your material.</a:t>
            </a:r>
            <a:endParaRPr kumimoji="0" lang="en-US" sz="1600" b="0" i="0" u="none" strike="noStrike" kern="1200" cap="none" spc="-50" normalizeH="0" baseline="0" noProof="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9" name="Picture 8">
            <a:extLst>
              <a:ext uri="{FF2B5EF4-FFF2-40B4-BE49-F238E27FC236}">
                <a16:creationId xmlns:a16="http://schemas.microsoft.com/office/drawing/2014/main" id="{77316278-3C99-A81C-E592-A22CEB36225B}"/>
              </a:ext>
            </a:extLst>
          </p:cNvPr>
          <p:cNvPicPr>
            <a:picLocks noChangeAspect="1"/>
          </p:cNvPicPr>
          <p:nvPr/>
        </p:nvPicPr>
        <p:blipFill rotWithShape="1">
          <a:blip r:embed="rId4"/>
          <a:srcRect r="2590" b="2161"/>
          <a:stretch/>
        </p:blipFill>
        <p:spPr>
          <a:xfrm>
            <a:off x="5640620" y="1273672"/>
            <a:ext cx="6145442" cy="4010518"/>
          </a:xfrm>
          <a:prstGeom prst="rect">
            <a:avLst/>
          </a:prstGeom>
          <a:ln w="28575">
            <a:solidFill>
              <a:srgbClr val="E6E7E8"/>
            </a:solidFill>
          </a:ln>
        </p:spPr>
      </p:pic>
      <p:sp>
        <p:nvSpPr>
          <p:cNvPr id="2" name="Rectangle 1">
            <a:extLst>
              <a:ext uri="{FF2B5EF4-FFF2-40B4-BE49-F238E27FC236}">
                <a16:creationId xmlns:a16="http://schemas.microsoft.com/office/drawing/2014/main" id="{8A1CD34C-5344-41A4-93BC-478CE0357F3A}"/>
              </a:ext>
            </a:extLst>
          </p:cNvPr>
          <p:cNvSpPr/>
          <p:nvPr/>
        </p:nvSpPr>
        <p:spPr>
          <a:xfrm>
            <a:off x="7499396" y="3513484"/>
            <a:ext cx="2427889" cy="433552"/>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a:ln>
                  <a:noFill/>
                </a:ln>
                <a:solidFill>
                  <a:srgbClr val="3B3838"/>
                </a:solidFill>
                <a:effectLst/>
                <a:uLnTx/>
                <a:uFillTx/>
                <a:latin typeface="Arial"/>
                <a:ea typeface="+mn-ea"/>
                <a:cs typeface="+mn-cs"/>
              </a:rPr>
              <a:t>Your integrated Gale resources will appear in the tool bar on the left.</a:t>
            </a:r>
          </a:p>
        </p:txBody>
      </p:sp>
      <p:pic>
        <p:nvPicPr>
          <p:cNvPr id="9" name="Picture 8">
            <a:extLst>
              <a:ext uri="{FF2B5EF4-FFF2-40B4-BE49-F238E27FC236}">
                <a16:creationId xmlns:a16="http://schemas.microsoft.com/office/drawing/2014/main" id="{F88FF7D9-EEE0-770D-D5FD-0454829928C7}"/>
              </a:ext>
            </a:extLst>
          </p:cNvPr>
          <p:cNvPicPr>
            <a:picLocks noChangeAspect="1"/>
          </p:cNvPicPr>
          <p:nvPr/>
        </p:nvPicPr>
        <p:blipFill>
          <a:blip r:embed="rId4"/>
          <a:stretch>
            <a:fillRect/>
          </a:stretch>
        </p:blipFill>
        <p:spPr>
          <a:xfrm>
            <a:off x="5863905" y="905311"/>
            <a:ext cx="6031684" cy="4500654"/>
          </a:xfrm>
          <a:prstGeom prst="rect">
            <a:avLst/>
          </a:prstGeom>
          <a:ln w="28575">
            <a:solidFill>
              <a:srgbClr val="E6E7E8"/>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5939187" y="2591486"/>
            <a:ext cx="1193763" cy="3663317"/>
          </a:xfrm>
          <a:prstGeom prst="rect">
            <a:avLst/>
          </a:prstGeom>
          <a:ln w="28575">
            <a:solidFill>
              <a:srgbClr val="009ECD"/>
            </a:solidFill>
          </a:ln>
        </p:spPr>
      </p:pic>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 updated" id="{95EB82E9-D1DA-45B2-B70C-8D283F87B3F5}" vid="{081DA3E2-35B6-4D26-9F53-5061D0120B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pc="http://schemas.microsoft.com/office/infopath/2007/PartnerControl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5220A9-23C8-4B50-9792-6175666C4837}">
  <ds:schemaRefs>
    <ds:schemaRef ds:uri="http://schemas.microsoft.com/sharepoint/v3/contenttype/forms"/>
  </ds:schemaRefs>
</ds:datastoreItem>
</file>

<file path=customXml/itemProps2.xml><?xml version="1.0" encoding="utf-8"?>
<ds:datastoreItem xmlns:ds="http://schemas.openxmlformats.org/officeDocument/2006/customXml" ds:itemID="{73CD8D0D-B28B-4D95-87BD-7D829E3115BB}">
  <ds:schemaRefs>
    <ds:schemaRef ds:uri="http://schemas.microsoft.com/office/2006/metadata/properties"/>
    <ds:schemaRef ds:uri="http://schemas.microsoft.com/office/2006/documentManagement/types"/>
    <ds:schemaRef ds:uri="http://purl.org/dc/elements/1.1/"/>
    <ds:schemaRef ds:uri="http://purl.org/dc/dcmitype/"/>
    <ds:schemaRef ds:uri="276082b3-7b2e-4bec-a8d2-36c740cd8826"/>
    <ds:schemaRef ds:uri="http://schemas.openxmlformats.org/package/2006/metadata/core-properti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CECC02D-1E82-4349-8FC1-2B5660E45BA3}">
  <ds:schemaRefs>
    <ds:schemaRef ds:uri="276082b3-7b2e-4bec-a8d2-36c740cd8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Gale PPT Template - updated</Template>
  <TotalTime>0</TotalTime>
  <Words>5660</Words>
  <Application>Microsoft Office PowerPoint</Application>
  <PresentationFormat>Widescreen</PresentationFormat>
  <Paragraphs>542</Paragraphs>
  <Slides>66</Slides>
  <Notes>65</Notes>
  <HiddenSlides>10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Calibri</vt:lpstr>
      <vt:lpstr>DIN-Medium</vt:lpstr>
      <vt:lpstr>DIN-Regular</vt:lpstr>
      <vt:lpstr>Open Sans</vt:lpstr>
      <vt:lpstr>Trebuchet MS</vt:lpstr>
      <vt:lpstr>Office Theme</vt:lpstr>
      <vt:lpstr>PowerPoint Presentation</vt:lpstr>
      <vt:lpstr>GALE IN CONTEXT: MIDDLE SCHOOL</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PowerPoint Presentation</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Roudebush, Hannah</dc:creator>
  <cp:lastModifiedBy>Winters, Amber A</cp:lastModifiedBy>
  <cp:revision>2</cp:revision>
  <dcterms:created xsi:type="dcterms:W3CDTF">2022-09-23T20:14:32Z</dcterms:created>
  <dcterms:modified xsi:type="dcterms:W3CDTF">2022-11-09T17:40:35Z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