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8" r:id="rId7"/>
    <p:sldId id="259" r:id="rId8"/>
    <p:sldId id="260" r:id="rId9"/>
    <p:sldId id="261" r:id="rId10"/>
    <p:sldId id="262" r:id="rId11"/>
    <p:sldId id="263" r:id="rId12"/>
    <p:sldId id="264" r:id="rId13"/>
    <p:sldId id="265" r:id="rId14"/>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E6E7E8"/>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15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field, Lindsay" userId="51b792c5-af10-4b25-b5f4-5444a53306cb" providerId="ADAL" clId="{6D923C47-8407-4DD0-B1DB-3B5B1953D40F}"/>
    <pc:docChg chg="modSld">
      <pc:chgData name="Barfield, Lindsay" userId="51b792c5-af10-4b25-b5f4-5444a53306cb" providerId="ADAL" clId="{6D923C47-8407-4DD0-B1DB-3B5B1953D40F}" dt="2025-07-23T15:21:04.809" v="17" actId="20577"/>
      <pc:docMkLst>
        <pc:docMk/>
      </pc:docMkLst>
      <pc:sldChg chg="modSp mod">
        <pc:chgData name="Barfield, Lindsay" userId="51b792c5-af10-4b25-b5f4-5444a53306cb" providerId="ADAL" clId="{6D923C47-8407-4DD0-B1DB-3B5B1953D40F}" dt="2025-07-23T15:21:04.809" v="17" actId="20577"/>
        <pc:sldMkLst>
          <pc:docMk/>
          <pc:sldMk cId="922941101" sldId="25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FCD819-5A81-4073-8050-F4EBB6E06E0F}"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FA07D-D91A-402A-89B4-7371727B7F43}" type="slidenum">
              <a:rPr lang="en-US" smtClean="0"/>
              <a:t>‹#›</a:t>
            </a:fld>
            <a:endParaRPr lang="en-US"/>
          </a:p>
        </p:txBody>
      </p:sp>
    </p:spTree>
    <p:extLst>
      <p:ext uri="{BB962C8B-B14F-4D97-AF65-F5344CB8AC3E}">
        <p14:creationId xmlns:p14="http://schemas.microsoft.com/office/powerpoint/2010/main" val="107996842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CD819-5A81-4073-8050-F4EBB6E06E0F}" type="datetimeFigureOut">
              <a:rPr lang="en-US" smtClean="0"/>
              <a:t>10/21/2025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0FA07D-D91A-402A-89B4-7371727B7F43}" type="slidenum">
              <a:rPr lang="en-US" smtClean="0"/>
              <a:t>‹#›</a:t>
            </a:fld>
            <a:endParaRPr lang="en-US"/>
          </a:p>
        </p:txBody>
      </p:sp>
    </p:spTree>
    <p:extLst>
      <p:ext uri="{BB962C8B-B14F-4D97-AF65-F5344CB8AC3E}">
        <p14:creationId xmlns:p14="http://schemas.microsoft.com/office/powerpoint/2010/main" val="23393169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slide" Target="slide4.xml"/><Relationship Id="rId18" Type="http://schemas.openxmlformats.org/officeDocument/2006/relationships/image" Target="../media/image9.jpg"/><Relationship Id="rId3" Type="http://schemas.openxmlformats.org/officeDocument/2006/relationships/slide" Target="slide10.xml"/><Relationship Id="rId7" Type="http://schemas.openxmlformats.org/officeDocument/2006/relationships/slide" Target="slide8.xml"/><Relationship Id="rId12" Type="http://schemas.openxmlformats.org/officeDocument/2006/relationships/image" Target="../media/image6.jpg"/><Relationship Id="rId17" Type="http://schemas.openxmlformats.org/officeDocument/2006/relationships/slide" Target="slide2.xml"/><Relationship Id="rId2" Type="http://schemas.openxmlformats.org/officeDocument/2006/relationships/image" Target="../media/image1.jpeg"/><Relationship Id="rId16" Type="http://schemas.openxmlformats.org/officeDocument/2006/relationships/image" Target="../media/image8.jpeg"/><Relationship Id="rId20"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slide" Target="slide5.xml"/><Relationship Id="rId5" Type="http://schemas.openxmlformats.org/officeDocument/2006/relationships/slide" Target="slide9.xml"/><Relationship Id="rId15" Type="http://schemas.openxmlformats.org/officeDocument/2006/relationships/slide" Target="slide3.xml"/><Relationship Id="rId10" Type="http://schemas.openxmlformats.org/officeDocument/2006/relationships/image" Target="../media/image5.jpeg"/><Relationship Id="rId19" Type="http://schemas.openxmlformats.org/officeDocument/2006/relationships/slide" Target="slide6.xml"/><Relationship Id="rId4" Type="http://schemas.openxmlformats.org/officeDocument/2006/relationships/image" Target="../media/image2.jpeg"/><Relationship Id="rId9" Type="http://schemas.openxmlformats.org/officeDocument/2006/relationships/slide" Target="slide7.xml"/><Relationship Id="rId1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american flags&#10;&#10;AI-generated content may be incorrect.">
            <a:extLst>
              <a:ext uri="{FF2B5EF4-FFF2-40B4-BE49-F238E27FC236}">
                <a16:creationId xmlns:a16="http://schemas.microsoft.com/office/drawing/2014/main" id="{048CFC8D-892C-1548-C476-E2E0031EFDEF}"/>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t="39537" r="2" b="48855"/>
          <a:stretch/>
        </p:blipFill>
        <p:spPr bwMode="auto">
          <a:xfrm>
            <a:off x="-1" y="0"/>
            <a:ext cx="9143999" cy="70709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Hand on mouse">
            <a:hlinkClick r:id="rId3" action="ppaction://hlinksldjump"/>
            <a:extLst>
              <a:ext uri="{FF2B5EF4-FFF2-40B4-BE49-F238E27FC236}">
                <a16:creationId xmlns:a16="http://schemas.microsoft.com/office/drawing/2014/main" id="{F19E6DF8-80DF-D835-6BFD-E09C4BD29478}"/>
              </a:ext>
            </a:extLst>
          </p:cNvPr>
          <p:cNvPicPr>
            <a:picLocks noChangeAspect="1"/>
          </p:cNvPicPr>
          <p:nvPr/>
        </p:nvPicPr>
        <p:blipFill>
          <a:blip r:embed="rId4">
            <a:extLst>
              <a:ext uri="{28A0092B-C50C-407E-A947-70E740481C1C}">
                <a14:useLocalDpi xmlns:a14="http://schemas.microsoft.com/office/drawing/2010/main" val="0"/>
              </a:ext>
            </a:extLst>
          </a:blip>
          <a:srcRect l="21163" t="7634" r="15690" b="24440"/>
          <a:stretch>
            <a:fillRect/>
          </a:stretch>
        </p:blipFill>
        <p:spPr>
          <a:xfrm>
            <a:off x="6383380" y="5013963"/>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50" name="Picture 49" descr="Free Colored pistols made of plastic on pink background Stock Photo">
            <a:hlinkClick r:id="rId5" action="ppaction://hlinksldjump"/>
            <a:extLst>
              <a:ext uri="{FF2B5EF4-FFF2-40B4-BE49-F238E27FC236}">
                <a16:creationId xmlns:a16="http://schemas.microsoft.com/office/drawing/2014/main" id="{29B2BF96-8E72-4EE2-DC2E-437E2AA21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74" t="34339" r="5074" b="22710"/>
          <a:stretch>
            <a:fillRect/>
          </a:stretch>
        </p:blipFill>
        <p:spPr bwMode="auto">
          <a:xfrm>
            <a:off x="3383280" y="5031380"/>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pic>
        <p:nvPicPr>
          <p:cNvPr id="47" name="Picture 46" descr="Person using laptop">
            <a:hlinkClick r:id="rId7" action="ppaction://hlinksldjump"/>
            <a:extLst>
              <a:ext uri="{FF2B5EF4-FFF2-40B4-BE49-F238E27FC236}">
                <a16:creationId xmlns:a16="http://schemas.microsoft.com/office/drawing/2014/main" id="{71F3D4B8-DDDC-43F3-121F-3D18D7490146}"/>
              </a:ext>
            </a:extLst>
          </p:cNvPr>
          <p:cNvPicPr>
            <a:picLocks noChangeAspect="1"/>
          </p:cNvPicPr>
          <p:nvPr/>
        </p:nvPicPr>
        <p:blipFill>
          <a:blip r:embed="rId8">
            <a:extLst>
              <a:ext uri="{28A0092B-C50C-407E-A947-70E740481C1C}">
                <a14:useLocalDpi xmlns:a14="http://schemas.microsoft.com/office/drawing/2010/main" val="0"/>
              </a:ext>
            </a:extLst>
          </a:blip>
          <a:srcRect l="29820" t="18692" b="5787"/>
          <a:stretch>
            <a:fillRect/>
          </a:stretch>
        </p:blipFill>
        <p:spPr>
          <a:xfrm>
            <a:off x="383179" y="5022672"/>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42" name="Picture 41" descr="Hockey player leading puck">
            <a:hlinkClick r:id="rId9" action="ppaction://hlinksldjump"/>
            <a:extLst>
              <a:ext uri="{FF2B5EF4-FFF2-40B4-BE49-F238E27FC236}">
                <a16:creationId xmlns:a16="http://schemas.microsoft.com/office/drawing/2014/main" id="{BCD6882E-384F-34F8-35E5-DB0ACB68B2CB}"/>
              </a:ext>
            </a:extLst>
          </p:cNvPr>
          <p:cNvPicPr>
            <a:picLocks noChangeAspect="1"/>
          </p:cNvPicPr>
          <p:nvPr/>
        </p:nvPicPr>
        <p:blipFill>
          <a:blip r:embed="rId10">
            <a:extLst>
              <a:ext uri="{28A0092B-C50C-407E-A947-70E740481C1C}">
                <a14:useLocalDpi xmlns:a14="http://schemas.microsoft.com/office/drawing/2010/main" val="0"/>
              </a:ext>
            </a:extLst>
          </a:blip>
          <a:srcRect l="18803" t="38240" r="41954" b="8736"/>
          <a:stretch>
            <a:fillRect/>
          </a:stretch>
        </p:blipFill>
        <p:spPr>
          <a:xfrm>
            <a:off x="6383382" y="3196050"/>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38" name="Picture 37" descr="Boxes of raspberries and blueberries">
            <a:hlinkClick r:id="rId11" action="ppaction://hlinksldjump"/>
            <a:extLst>
              <a:ext uri="{FF2B5EF4-FFF2-40B4-BE49-F238E27FC236}">
                <a16:creationId xmlns:a16="http://schemas.microsoft.com/office/drawing/2014/main" id="{E3EF482D-918E-6CE6-4E99-1DEDA5AD8659}"/>
              </a:ext>
            </a:extLst>
          </p:cNvPr>
          <p:cNvPicPr>
            <a:picLocks noChangeAspect="1"/>
          </p:cNvPicPr>
          <p:nvPr/>
        </p:nvPicPr>
        <p:blipFill>
          <a:blip r:embed="rId12">
            <a:extLst>
              <a:ext uri="{28A0092B-C50C-407E-A947-70E740481C1C}">
                <a14:useLocalDpi xmlns:a14="http://schemas.microsoft.com/office/drawing/2010/main" val="0"/>
              </a:ext>
            </a:extLst>
          </a:blip>
          <a:srcRect l="10940" t="11621" r="18790" b="12875"/>
          <a:stretch>
            <a:fillRect/>
          </a:stretch>
        </p:blipFill>
        <p:spPr>
          <a:xfrm>
            <a:off x="383179" y="3196050"/>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35" name="Picture 34" descr="Child seated indoors, wearing earring, long sleeve top and jeans, holding gaming console and laughing">
            <a:hlinkClick r:id="rId13" action="ppaction://hlinksldjump"/>
            <a:extLst>
              <a:ext uri="{FF2B5EF4-FFF2-40B4-BE49-F238E27FC236}">
                <a16:creationId xmlns:a16="http://schemas.microsoft.com/office/drawing/2014/main" id="{49874B27-0668-AE27-352F-3A31450AC90D}"/>
              </a:ext>
            </a:extLst>
          </p:cNvPr>
          <p:cNvPicPr>
            <a:picLocks noChangeAspect="1"/>
          </p:cNvPicPr>
          <p:nvPr/>
        </p:nvPicPr>
        <p:blipFill>
          <a:blip r:embed="rId14">
            <a:extLst>
              <a:ext uri="{28A0092B-C50C-407E-A947-70E740481C1C}">
                <a14:useLocalDpi xmlns:a14="http://schemas.microsoft.com/office/drawing/2010/main" val="0"/>
              </a:ext>
            </a:extLst>
          </a:blip>
          <a:srcRect l="4685" t="446" r="7033" b="4603"/>
          <a:stretch>
            <a:fillRect/>
          </a:stretch>
        </p:blipFill>
        <p:spPr>
          <a:xfrm>
            <a:off x="6383381" y="1369428"/>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32" name="Picture 31" descr="Crash test dummies made by Humantics (U.S. company) are used to test for safety in baby products, including car seats, baby strollers, playpens, walkers, high chairs, baby carriers and various toys, most manufactured for export to the United States at U.S.-safety-certified China Wonderland Nurserygoods Company's (Wonderland) massive factory in Dongguan, Guangdong Province, on May 9, 2019. China will not flinch in the face of American pressure to agree to a trade deal, Beijing's chief negotiator said after the latest round of talks ended without agreement and higher tariffs were imposed on Chinese exports.">
            <a:hlinkClick r:id="rId15" action="ppaction://hlinksldjump"/>
            <a:extLst>
              <a:ext uri="{FF2B5EF4-FFF2-40B4-BE49-F238E27FC236}">
                <a16:creationId xmlns:a16="http://schemas.microsoft.com/office/drawing/2014/main" id="{BE12EA72-C573-45B2-7AFD-6DD548BFE1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29397" t="1494" b="16190"/>
          <a:stretch>
            <a:fillRect/>
          </a:stretch>
        </p:blipFill>
        <p:spPr bwMode="auto">
          <a:xfrm>
            <a:off x="3383279" y="1389020"/>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pic>
        <p:nvPicPr>
          <p:cNvPr id="31" name="Picture 30" descr="Bowl of popcorn and remote control">
            <a:hlinkClick r:id="rId17" action="ppaction://hlinksldjump"/>
            <a:extLst>
              <a:ext uri="{FF2B5EF4-FFF2-40B4-BE49-F238E27FC236}">
                <a16:creationId xmlns:a16="http://schemas.microsoft.com/office/drawing/2014/main" id="{F939BC88-C0B0-F44A-8A00-E6F288935613}"/>
              </a:ext>
            </a:extLst>
          </p:cNvPr>
          <p:cNvPicPr>
            <a:picLocks noChangeAspect="1"/>
          </p:cNvPicPr>
          <p:nvPr/>
        </p:nvPicPr>
        <p:blipFill>
          <a:blip r:embed="rId18">
            <a:extLst>
              <a:ext uri="{28A0092B-C50C-407E-A947-70E740481C1C}">
                <a14:useLocalDpi xmlns:a14="http://schemas.microsoft.com/office/drawing/2010/main" val="0"/>
              </a:ext>
            </a:extLst>
          </a:blip>
          <a:srcRect l="26365" r="10221" b="31778"/>
          <a:stretch>
            <a:fillRect/>
          </a:stretch>
        </p:blipFill>
        <p:spPr>
          <a:xfrm>
            <a:off x="383178" y="1369428"/>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5" name="TextBox 24">
            <a:extLst>
              <a:ext uri="{FF2B5EF4-FFF2-40B4-BE49-F238E27FC236}">
                <a16:creationId xmlns:a16="http://schemas.microsoft.com/office/drawing/2014/main" id="{FDF214F0-17D7-6F24-7D7C-210927B13B7E}"/>
              </a:ext>
            </a:extLst>
          </p:cNvPr>
          <p:cNvSpPr txBox="1"/>
          <p:nvPr/>
        </p:nvSpPr>
        <p:spPr>
          <a:xfrm>
            <a:off x="324394" y="715096"/>
            <a:ext cx="8495210" cy="646331"/>
          </a:xfrm>
          <a:prstGeom prst="rect">
            <a:avLst/>
          </a:prstGeom>
          <a:noFill/>
        </p:spPr>
        <p:txBody>
          <a:bodyPr wrap="square">
            <a:spAutoFit/>
          </a:bodyP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rgbClr val="003865"/>
                </a:solidFill>
                <a:latin typeface="Open Sans" panose="020B0606030504020204" pitchFamily="34" charset="0"/>
                <a:ea typeface="Open Sans" panose="020B0606030504020204" pitchFamily="34" charset="0"/>
                <a:cs typeface="Open Sans" panose="020B0606030504020204" pitchFamily="34" charset="0"/>
              </a:rPr>
              <a:t>: Choose </a:t>
            </a:r>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three</a:t>
            </a:r>
            <a:r>
              <a:rPr lang="en-US" sz="1200" dirty="0">
                <a:solidFill>
                  <a:srgbClr val="003865"/>
                </a:solidFill>
                <a:latin typeface="Open Sans" panose="020B0606030504020204" pitchFamily="34" charset="0"/>
                <a:ea typeface="Open Sans" panose="020B0606030504020204" pitchFamily="34" charset="0"/>
                <a:cs typeface="Open Sans" panose="020B0606030504020204" pitchFamily="34" charset="0"/>
              </a:rPr>
              <a:t> inventions from the options below. Click on the invention to be taken to the corresponding questions. Use </a:t>
            </a:r>
            <a:r>
              <a:rPr lang="en-US" sz="12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 </a:t>
            </a:r>
            <a:r>
              <a:rPr lang="en-US" sz="1200" dirty="0">
                <a:solidFill>
                  <a:srgbClr val="003865"/>
                </a:solidFill>
                <a:latin typeface="Open Sans" panose="020B0606030504020204" pitchFamily="34" charset="0"/>
                <a:ea typeface="Open Sans" panose="020B0606030504020204" pitchFamily="34" charset="0"/>
                <a:cs typeface="Open Sans" panose="020B0606030504020204" pitchFamily="34" charset="0"/>
              </a:rPr>
              <a:t>to research and find the answers to your questions. Be sure to cite your sources!</a:t>
            </a:r>
          </a:p>
        </p:txBody>
      </p:sp>
      <p:sp>
        <p:nvSpPr>
          <p:cNvPr id="27" name="Rectangle 26">
            <a:extLst>
              <a:ext uri="{FF2B5EF4-FFF2-40B4-BE49-F238E27FC236}">
                <a16:creationId xmlns:a16="http://schemas.microsoft.com/office/drawing/2014/main" id="{C30ED00C-428E-4FB6-6E94-AF215D79DCAE}"/>
              </a:ext>
            </a:extLst>
          </p:cNvPr>
          <p:cNvSpPr/>
          <p:nvPr/>
        </p:nvSpPr>
        <p:spPr>
          <a:xfrm>
            <a:off x="2940073" y="68331"/>
            <a:ext cx="3263849" cy="559558"/>
          </a:xfrm>
          <a:prstGeom prst="rect">
            <a:avLst/>
          </a:prstGeom>
          <a:solidFill>
            <a:srgbClr val="E6E7E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p>
          <a:p>
            <a:pPr algn="ctr"/>
            <a:r>
              <a:rPr lang="en-US" sz="1400" i="1">
                <a:solidFill>
                  <a:srgbClr val="003865"/>
                </a:solidFill>
                <a:latin typeface="Open Sans" panose="020B0606030504020204" pitchFamily="34" charset="0"/>
                <a:ea typeface="Open Sans" panose="020B0606030504020204" pitchFamily="34" charset="0"/>
                <a:cs typeface="Open Sans" panose="020B0606030504020204" pitchFamily="34" charset="0"/>
              </a:rPr>
              <a:t>Inventors </a:t>
            </a:r>
            <a:r>
              <a:rPr lang="en-US" sz="14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Choice Board</a:t>
            </a:r>
          </a:p>
        </p:txBody>
      </p:sp>
      <p:pic>
        <p:nvPicPr>
          <p:cNvPr id="4" name="Picture 3" descr="Wall covered in sticky notes">
            <a:hlinkClick r:id="rId19" action="ppaction://hlinksldjump"/>
            <a:extLst>
              <a:ext uri="{FF2B5EF4-FFF2-40B4-BE49-F238E27FC236}">
                <a16:creationId xmlns:a16="http://schemas.microsoft.com/office/drawing/2014/main" id="{99EE9797-76FD-3C7C-1ECE-70C6B2A169A8}"/>
              </a:ext>
            </a:extLst>
          </p:cNvPr>
          <p:cNvPicPr>
            <a:picLocks noChangeAspect="1"/>
          </p:cNvPicPr>
          <p:nvPr/>
        </p:nvPicPr>
        <p:blipFill>
          <a:blip r:embed="rId20">
            <a:extLst>
              <a:ext uri="{28A0092B-C50C-407E-A947-70E740481C1C}">
                <a14:useLocalDpi xmlns:a14="http://schemas.microsoft.com/office/drawing/2010/main" val="0"/>
              </a:ext>
            </a:extLst>
          </a:blip>
          <a:srcRect r="7024"/>
          <a:stretch/>
        </p:blipFill>
        <p:spPr>
          <a:xfrm>
            <a:off x="3383279" y="3196050"/>
            <a:ext cx="2377441" cy="1704700"/>
          </a:xfrm>
          <a:prstGeom prst="rect">
            <a:avLst/>
          </a:prstGeom>
        </p:spPr>
      </p:pic>
    </p:spTree>
    <p:extLst>
      <p:ext uri="{BB962C8B-B14F-4D97-AF65-F5344CB8AC3E}">
        <p14:creationId xmlns:p14="http://schemas.microsoft.com/office/powerpoint/2010/main" val="922941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4689C-D4A2-1AAC-9DCC-531C205A78F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29C82ED-D97E-4702-044D-9027C2A58A72}"/>
              </a:ext>
            </a:extLst>
          </p:cNvPr>
          <p:cNvGrpSpPr/>
          <p:nvPr/>
        </p:nvGrpSpPr>
        <p:grpSpPr>
          <a:xfrm>
            <a:off x="165460" y="75539"/>
            <a:ext cx="8769529" cy="1003235"/>
            <a:chOff x="165463" y="799439"/>
            <a:chExt cx="8769529" cy="1003235"/>
          </a:xfrm>
        </p:grpSpPr>
        <p:pic>
          <p:nvPicPr>
            <p:cNvPr id="9" name="Picture 8" descr="Hand on mouse">
              <a:extLst>
                <a:ext uri="{FF2B5EF4-FFF2-40B4-BE49-F238E27FC236}">
                  <a16:creationId xmlns:a16="http://schemas.microsoft.com/office/drawing/2014/main" id="{5B4BB77B-B92E-B077-61F7-4C2914FAC2B6}"/>
                </a:ext>
              </a:extLst>
            </p:cNvPr>
            <p:cNvPicPr>
              <a:picLocks noChangeAspect="1"/>
            </p:cNvPicPr>
            <p:nvPr/>
          </p:nvPicPr>
          <p:blipFill>
            <a:blip r:embed="rId2">
              <a:extLst>
                <a:ext uri="{28A0092B-C50C-407E-A947-70E740481C1C}">
                  <a14:useLocalDpi xmlns:a14="http://schemas.microsoft.com/office/drawing/2010/main" val="0"/>
                </a:ext>
              </a:extLst>
            </a:blip>
            <a:srcRect l="21163" t="7634" r="15690" b="24440"/>
            <a:stretch>
              <a:fillRect/>
            </a:stretch>
          </p:blipFill>
          <p:spPr>
            <a:xfrm>
              <a:off x="209006" y="799439"/>
              <a:ext cx="1268172" cy="909319"/>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7447959D-B76C-E77C-8343-5C1A70B44707}"/>
                </a:ext>
              </a:extLst>
            </p:cNvPr>
            <p:cNvSpPr txBox="1"/>
            <p:nvPr/>
          </p:nvSpPr>
          <p:spPr>
            <a:xfrm>
              <a:off x="1551667" y="930932"/>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Computer Mouse</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Douglas Engelbart</a:t>
              </a:r>
            </a:p>
          </p:txBody>
        </p:sp>
        <p:cxnSp>
          <p:nvCxnSpPr>
            <p:cNvPr id="8" name="Straight Connector 7">
              <a:extLst>
                <a:ext uri="{FF2B5EF4-FFF2-40B4-BE49-F238E27FC236}">
                  <a16:creationId xmlns:a16="http://schemas.microsoft.com/office/drawing/2014/main" id="{5DBC5FE1-E13D-12E7-A81E-06974AF4EF16}"/>
                </a:ext>
              </a:extLst>
            </p:cNvPr>
            <p:cNvCxnSpPr/>
            <p:nvPr/>
          </p:nvCxnSpPr>
          <p:spPr>
            <a:xfrm>
              <a:off x="165463" y="1802674"/>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6C609D7C-ECDB-EC39-5167-205035C38395}"/>
              </a:ext>
            </a:extLst>
          </p:cNvPr>
          <p:cNvSpPr txBox="1"/>
          <p:nvPr/>
        </p:nvSpPr>
        <p:spPr>
          <a:xfrm>
            <a:off x="165459" y="1211027"/>
            <a:ext cx="8769529" cy="5632311"/>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Douglas Engelbart's background and how did he become interested in computer technology?</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main motivations behind Douglas Engelbart's invention of the computer mouse?</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Douglas Engelbart design and develop the computer mouse, and what were its original features and functionalities?</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the invention of the computer mouse impact the field of human-computer interaction and the way people interact with computers?</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other contributions did Douglas Engelbart make to the field of computer technology beyond the invention of the mouse?</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p>
          <a:p>
            <a:endParaRPr lang="en-US" sz="1000" dirty="0"/>
          </a:p>
        </p:txBody>
      </p:sp>
      <p:pic>
        <p:nvPicPr>
          <p:cNvPr id="2050" name="Picture 2">
            <a:hlinkClick r:id="rId3" action="ppaction://hlinksldjump"/>
            <a:extLst>
              <a:ext uri="{FF2B5EF4-FFF2-40B4-BE49-F238E27FC236}">
                <a16:creationId xmlns:a16="http://schemas.microsoft.com/office/drawing/2014/main" id="{619E4C78-90F6-237A-EE83-5795AC0F6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311EC6C-38D2-BFE4-9DCC-339EB60B9E35}"/>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333738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35BF8-1917-4E47-E066-04B42B24898F}"/>
            </a:ext>
          </a:extLst>
        </p:cNvPr>
        <p:cNvGrpSpPr/>
        <p:nvPr/>
      </p:nvGrpSpPr>
      <p:grpSpPr>
        <a:xfrm>
          <a:off x="0" y="0"/>
          <a:ext cx="0" cy="0"/>
          <a:chOff x="0" y="0"/>
          <a:chExt cx="0" cy="0"/>
        </a:xfrm>
      </p:grpSpPr>
      <p:pic>
        <p:nvPicPr>
          <p:cNvPr id="31" name="Picture 30" descr="Bowl of popcorn and remote control">
            <a:extLst>
              <a:ext uri="{FF2B5EF4-FFF2-40B4-BE49-F238E27FC236}">
                <a16:creationId xmlns:a16="http://schemas.microsoft.com/office/drawing/2014/main" id="{77E57CCF-B351-0D12-4DC1-85AE9BB37B5E}"/>
              </a:ext>
            </a:extLst>
          </p:cNvPr>
          <p:cNvPicPr>
            <a:picLocks noChangeAspect="1"/>
          </p:cNvPicPr>
          <p:nvPr/>
        </p:nvPicPr>
        <p:blipFill>
          <a:blip r:embed="rId2">
            <a:extLst>
              <a:ext uri="{28A0092B-C50C-407E-A947-70E740481C1C}">
                <a14:useLocalDpi xmlns:a14="http://schemas.microsoft.com/office/drawing/2010/main" val="0"/>
              </a:ext>
            </a:extLst>
          </a:blip>
          <a:srcRect l="26365" r="10221" b="31778"/>
          <a:stretch>
            <a:fillRect/>
          </a:stretch>
        </p:blipFill>
        <p:spPr>
          <a:xfrm>
            <a:off x="209006" y="90355"/>
            <a:ext cx="1271447" cy="911668"/>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B3C960E8-E237-2797-5AE8-4EB36202F57E}"/>
              </a:ext>
            </a:extLst>
          </p:cNvPr>
          <p:cNvSpPr txBox="1"/>
          <p:nvPr/>
        </p:nvSpPr>
        <p:spPr>
          <a:xfrm>
            <a:off x="1506581" y="250967"/>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The TV Remote</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Robert Adler</a:t>
            </a:r>
          </a:p>
        </p:txBody>
      </p:sp>
      <p:sp>
        <p:nvSpPr>
          <p:cNvPr id="6" name="TextBox 5">
            <a:extLst>
              <a:ext uri="{FF2B5EF4-FFF2-40B4-BE49-F238E27FC236}">
                <a16:creationId xmlns:a16="http://schemas.microsoft.com/office/drawing/2014/main" id="{6AA2E2AE-FB8B-2746-B4C3-770AF37AC68C}"/>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cxnSp>
        <p:nvCxnSpPr>
          <p:cNvPr id="8" name="Straight Connector 7">
            <a:extLst>
              <a:ext uri="{FF2B5EF4-FFF2-40B4-BE49-F238E27FC236}">
                <a16:creationId xmlns:a16="http://schemas.microsoft.com/office/drawing/2014/main" id="{98300E79-0984-3DCB-9806-7A2962F347A3}"/>
              </a:ext>
            </a:extLst>
          </p:cNvPr>
          <p:cNvCxnSpPr/>
          <p:nvPr/>
        </p:nvCxnSpPr>
        <p:spPr>
          <a:xfrm>
            <a:off x="165465" y="1094831"/>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4DAEC4C-19EE-F52A-0909-5BB67F0713C3}"/>
              </a:ext>
            </a:extLst>
          </p:cNvPr>
          <p:cNvSpPr txBox="1"/>
          <p:nvPr/>
        </p:nvSpPr>
        <p:spPr>
          <a:xfrm>
            <a:off x="165465" y="1169824"/>
            <a:ext cx="8738928" cy="5786199"/>
          </a:xfrm>
          <a:prstGeom prst="rect">
            <a:avLst/>
          </a:prstGeom>
          <a:noFill/>
        </p:spPr>
        <p:txBody>
          <a:bodyPr wrap="square">
            <a:spAutoFit/>
          </a:bodyPr>
          <a:lstStyle/>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was </a:t>
            </a:r>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Robert Adler’s background in? </a:t>
            </a:r>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How did Robert Adler come up with the idea for the TV remote control?</a:t>
            </a: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were the main features and functionalities of the original TV remote control?</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How did the invention of the TV remote control impact the television industry and the way people interacted with their TVs?</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other contributions did Adler make to the field of technology or other areas of interest?</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challenges or obstacles did Adler face during the development or implementation of his invention?</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buFont typeface="+mj-lt"/>
              <a:buAutoNum type="arabicPeriod"/>
            </a:pP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2">
            <a:hlinkClick r:id="rId3" action="ppaction://hlinksldjump"/>
            <a:extLst>
              <a:ext uri="{FF2B5EF4-FFF2-40B4-BE49-F238E27FC236}">
                <a16:creationId xmlns:a16="http://schemas.microsoft.com/office/drawing/2014/main" id="{674A9CBB-4275-0022-FB0F-6A859E789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281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E830C-52D8-90B7-6232-32F7001B2D3D}"/>
            </a:ext>
          </a:extLst>
        </p:cNvPr>
        <p:cNvGrpSpPr/>
        <p:nvPr/>
      </p:nvGrpSpPr>
      <p:grpSpPr>
        <a:xfrm>
          <a:off x="0" y="0"/>
          <a:ext cx="0" cy="0"/>
          <a:chOff x="0" y="0"/>
          <a:chExt cx="0" cy="0"/>
        </a:xfrm>
      </p:grpSpPr>
      <p:pic>
        <p:nvPicPr>
          <p:cNvPr id="7" name="Picture 6" descr="Crash test dummies made by Humantics (U.S. company) are used to test for safety in baby products, including car seats, baby strollers, playpens, walkers, high chairs, baby carriers and various toys, most manufactured for export to the United States at U.S.-safety-certified China Wonderland Nurserygoods Company's (Wonderland) massive factory in Dongguan, Guangdong Province, on May 9, 2019. China will not flinch in the face of American pressure to agree to a trade deal, Beijing's chief negotiator said after the latest round of talks ended without agreement and higher tariffs were imposed on Chinese exports.">
            <a:extLst>
              <a:ext uri="{FF2B5EF4-FFF2-40B4-BE49-F238E27FC236}">
                <a16:creationId xmlns:a16="http://schemas.microsoft.com/office/drawing/2014/main" id="{E7CFB6B8-193D-4BA0-5CDE-9C64898A9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397" t="1494" b="16190"/>
          <a:stretch>
            <a:fillRect/>
          </a:stretch>
        </p:blipFill>
        <p:spPr bwMode="auto">
          <a:xfrm>
            <a:off x="230776" y="106144"/>
            <a:ext cx="1271447" cy="911668"/>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02EF2E-EE91-08CA-BC47-37A54E8A8202}"/>
              </a:ext>
            </a:extLst>
          </p:cNvPr>
          <p:cNvSpPr txBox="1"/>
          <p:nvPr/>
        </p:nvSpPr>
        <p:spPr>
          <a:xfrm>
            <a:off x="1502223" y="238812"/>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Crash Test Dummy</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Samuel Anderson</a:t>
            </a:r>
          </a:p>
        </p:txBody>
      </p:sp>
      <p:cxnSp>
        <p:nvCxnSpPr>
          <p:cNvPr id="8" name="Straight Connector 7">
            <a:extLst>
              <a:ext uri="{FF2B5EF4-FFF2-40B4-BE49-F238E27FC236}">
                <a16:creationId xmlns:a16="http://schemas.microsoft.com/office/drawing/2014/main" id="{38BBF0EC-4C98-A0E5-1562-5BDE9F4AAFC2}"/>
              </a:ext>
            </a:extLst>
          </p:cNvPr>
          <p:cNvCxnSpPr/>
          <p:nvPr/>
        </p:nvCxnSpPr>
        <p:spPr>
          <a:xfrm>
            <a:off x="187235" y="1085306"/>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48FC5E-8132-6C16-25DC-22858BD6E1EF}"/>
              </a:ext>
            </a:extLst>
          </p:cNvPr>
          <p:cNvSpPr txBox="1"/>
          <p:nvPr/>
        </p:nvSpPr>
        <p:spPr>
          <a:xfrm>
            <a:off x="72029" y="1152801"/>
            <a:ext cx="8738928" cy="5940088"/>
          </a:xfrm>
          <a:prstGeom prst="rect">
            <a:avLst/>
          </a:prstGeom>
          <a:noFill/>
        </p:spPr>
        <p:txBody>
          <a:bodyPr wrap="square">
            <a:spAutoFit/>
          </a:bodyPr>
          <a:lstStyle/>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was Samuel Anderson's background and experience in the field of crash testing or automotive safety?</a:t>
            </a: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was Samuel Anderson's background and experience in the field of crash testing or automotive safety?</a:t>
            </a: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were the key features and design elements of the original Crash Test Dummy?</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How did the invention of the Crash Test Dummy revolutionize automotive safety testing and contribute to saving lives? Did Anderson make any other contributions to automobile safety?</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challenges or obstacles did Anderson face during the development or implementation </a:t>
            </a:r>
            <a:r>
              <a:rPr lang="en-US" sz="1000">
                <a:solidFill>
                  <a:srgbClr val="003865"/>
                </a:solidFill>
                <a:latin typeface="Open Sans" panose="020B0606030504020204" pitchFamily="34" charset="0"/>
                <a:ea typeface="Open Sans" panose="020B0606030504020204" pitchFamily="34" charset="0"/>
                <a:cs typeface="Open Sans" panose="020B0606030504020204" pitchFamily="34" charset="0"/>
              </a:rPr>
              <a:t>of his </a:t>
            </a:r>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invention?</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buFont typeface="+mj-lt"/>
              <a:buAutoNum type="arabicPeriod"/>
            </a:pP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0723411A-CDA2-82EF-F7F1-5E6978A93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731190-234D-72B0-7EAC-984AB456938E}"/>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2502500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3AD1-D55E-71B6-749E-6B85807D34D1}"/>
            </a:ext>
          </a:extLst>
        </p:cNvPr>
        <p:cNvGrpSpPr/>
        <p:nvPr/>
      </p:nvGrpSpPr>
      <p:grpSpPr>
        <a:xfrm>
          <a:off x="0" y="0"/>
          <a:ext cx="0" cy="0"/>
          <a:chOff x="0" y="0"/>
          <a:chExt cx="0" cy="0"/>
        </a:xfrm>
      </p:grpSpPr>
      <p:pic>
        <p:nvPicPr>
          <p:cNvPr id="9" name="Picture 8" descr="Child seated indoors, wearing earring, long sleeve top and jeans, holding gaming console and laughing">
            <a:extLst>
              <a:ext uri="{FF2B5EF4-FFF2-40B4-BE49-F238E27FC236}">
                <a16:creationId xmlns:a16="http://schemas.microsoft.com/office/drawing/2014/main" id="{62F382CA-9D93-B060-7586-F6259C179E36}"/>
              </a:ext>
            </a:extLst>
          </p:cNvPr>
          <p:cNvPicPr>
            <a:picLocks noChangeAspect="1"/>
          </p:cNvPicPr>
          <p:nvPr/>
        </p:nvPicPr>
        <p:blipFill>
          <a:blip r:embed="rId2">
            <a:extLst>
              <a:ext uri="{28A0092B-C50C-407E-A947-70E740481C1C}">
                <a14:useLocalDpi xmlns:a14="http://schemas.microsoft.com/office/drawing/2010/main" val="0"/>
              </a:ext>
            </a:extLst>
          </a:blip>
          <a:srcRect l="4685" t="446" r="7033" b="4603"/>
          <a:stretch>
            <a:fillRect/>
          </a:stretch>
        </p:blipFill>
        <p:spPr>
          <a:xfrm>
            <a:off x="209007" y="80227"/>
            <a:ext cx="1271446" cy="911667"/>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6EFC26EC-CB88-3C21-2B93-4C52CCB6C0BF}"/>
              </a:ext>
            </a:extLst>
          </p:cNvPr>
          <p:cNvSpPr txBox="1"/>
          <p:nvPr/>
        </p:nvSpPr>
        <p:spPr>
          <a:xfrm>
            <a:off x="1480453" y="217574"/>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Video Games</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Ralph Baer</a:t>
            </a:r>
          </a:p>
        </p:txBody>
      </p:sp>
      <p:cxnSp>
        <p:nvCxnSpPr>
          <p:cNvPr id="8" name="Straight Connector 7">
            <a:extLst>
              <a:ext uri="{FF2B5EF4-FFF2-40B4-BE49-F238E27FC236}">
                <a16:creationId xmlns:a16="http://schemas.microsoft.com/office/drawing/2014/main" id="{5FBA3D3F-2BFD-F0CF-D716-560AC081ABE1}"/>
              </a:ext>
            </a:extLst>
          </p:cNvPr>
          <p:cNvCxnSpPr/>
          <p:nvPr/>
        </p:nvCxnSpPr>
        <p:spPr>
          <a:xfrm>
            <a:off x="165464" y="1102141"/>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0BB889-2D53-B07D-70E6-90C1A8ADEA04}"/>
              </a:ext>
            </a:extLst>
          </p:cNvPr>
          <p:cNvSpPr txBox="1"/>
          <p:nvPr/>
        </p:nvSpPr>
        <p:spPr>
          <a:xfrm>
            <a:off x="165464" y="1204031"/>
            <a:ext cx="8769528" cy="5478423"/>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Ralph Baer's background and how did he become interested in the field of video games?</a:t>
            </a: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key contributions and inventions made by Ralph Baer in the development of video games?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Ralph Baer's invention of the Magnavox Odyssey, the first home video game console, impact the gaming industry?</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some of the challenges or obstacles Ralph Baer faced during the development and commercialization of his inventions?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Ralph Baer's work and inventions influence the future of video games and interactive entertainment?</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DEDA809B-8DB7-B9BD-3A5A-B87749757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A0F553-1D62-F11D-19C5-B1F7D23D4FAB}"/>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298138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2A426-6FE1-D4A9-1347-E18FAF4EBD18}"/>
            </a:ext>
          </a:extLst>
        </p:cNvPr>
        <p:cNvGrpSpPr/>
        <p:nvPr/>
      </p:nvGrpSpPr>
      <p:grpSpPr>
        <a:xfrm>
          <a:off x="0" y="0"/>
          <a:ext cx="0" cy="0"/>
          <a:chOff x="0" y="0"/>
          <a:chExt cx="0" cy="0"/>
        </a:xfrm>
      </p:grpSpPr>
      <p:pic>
        <p:nvPicPr>
          <p:cNvPr id="7" name="Picture 6" descr="Boxes of raspberries and blueberries">
            <a:extLst>
              <a:ext uri="{FF2B5EF4-FFF2-40B4-BE49-F238E27FC236}">
                <a16:creationId xmlns:a16="http://schemas.microsoft.com/office/drawing/2014/main" id="{BE65CB2B-A1A4-7636-6419-9BC5F18CDB00}"/>
              </a:ext>
            </a:extLst>
          </p:cNvPr>
          <p:cNvPicPr>
            <a:picLocks noChangeAspect="1"/>
          </p:cNvPicPr>
          <p:nvPr/>
        </p:nvPicPr>
        <p:blipFill>
          <a:blip r:embed="rId2">
            <a:extLst>
              <a:ext uri="{28A0092B-C50C-407E-A947-70E740481C1C}">
                <a14:useLocalDpi xmlns:a14="http://schemas.microsoft.com/office/drawing/2010/main" val="0"/>
              </a:ext>
            </a:extLst>
          </a:blip>
          <a:srcRect l="10940" t="11621" r="18790" b="12875"/>
          <a:stretch>
            <a:fillRect/>
          </a:stretch>
        </p:blipFill>
        <p:spPr>
          <a:xfrm>
            <a:off x="209008" y="90860"/>
            <a:ext cx="1271445" cy="911666"/>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DF472F52-B572-3A65-9A15-1FC0166E5819}"/>
              </a:ext>
            </a:extLst>
          </p:cNvPr>
          <p:cNvSpPr txBox="1"/>
          <p:nvPr/>
        </p:nvSpPr>
        <p:spPr>
          <a:xfrm>
            <a:off x="1454210" y="236566"/>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Various fruits and berries</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Luther Burbank</a:t>
            </a:r>
          </a:p>
        </p:txBody>
      </p:sp>
      <p:cxnSp>
        <p:nvCxnSpPr>
          <p:cNvPr id="8" name="Straight Connector 7">
            <a:extLst>
              <a:ext uri="{FF2B5EF4-FFF2-40B4-BE49-F238E27FC236}">
                <a16:creationId xmlns:a16="http://schemas.microsoft.com/office/drawing/2014/main" id="{6F2962FC-3ED5-77E8-3BD1-1BD879767DE0}"/>
              </a:ext>
            </a:extLst>
          </p:cNvPr>
          <p:cNvCxnSpPr/>
          <p:nvPr/>
        </p:nvCxnSpPr>
        <p:spPr>
          <a:xfrm>
            <a:off x="187235" y="1091508"/>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DC5C9F-4391-382B-F351-1B44ECBDBC0F}"/>
              </a:ext>
            </a:extLst>
          </p:cNvPr>
          <p:cNvSpPr txBox="1"/>
          <p:nvPr/>
        </p:nvSpPr>
        <p:spPr>
          <a:xfrm>
            <a:off x="187235" y="1212462"/>
            <a:ext cx="8769528" cy="5632311"/>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Luther Burbank's main areas of focus and contributions as an inventor?</a:t>
            </a: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Luther Burbank approach the process of inventing and developing new plant varieties?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some of Luther Burbank's most notable plant inventions and how did they impact agriculture and horticulture?</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some of the challenges or obstacles Luther Burbank faced during his career as an inventor?</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Luther Burbank's work in plant breeding and invention contribute to advancements in agriculture and the development of new plant varieties?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9DB498B7-0345-B1ED-A03D-F6AC71359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4F67467-A0CC-679B-47D8-5AF642A60D57}"/>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384340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9B565-F9AD-10AA-9EAB-D633E5F0CE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9CBB48-8808-F3C8-4B00-DB5AE9FB6279}"/>
              </a:ext>
            </a:extLst>
          </p:cNvPr>
          <p:cNvSpPr txBox="1"/>
          <p:nvPr/>
        </p:nvSpPr>
        <p:spPr>
          <a:xfrm>
            <a:off x="1502221" y="201992"/>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Post-It Note</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Silver Spencer &amp; Arthur Fry</a:t>
            </a:r>
          </a:p>
        </p:txBody>
      </p:sp>
      <p:cxnSp>
        <p:nvCxnSpPr>
          <p:cNvPr id="8" name="Straight Connector 7">
            <a:extLst>
              <a:ext uri="{FF2B5EF4-FFF2-40B4-BE49-F238E27FC236}">
                <a16:creationId xmlns:a16="http://schemas.microsoft.com/office/drawing/2014/main" id="{E4533923-6C6C-3455-FE60-8DABE37AFDC6}"/>
              </a:ext>
            </a:extLst>
          </p:cNvPr>
          <p:cNvCxnSpPr/>
          <p:nvPr/>
        </p:nvCxnSpPr>
        <p:spPr>
          <a:xfrm>
            <a:off x="187235" y="1064026"/>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57EF822-274C-305E-F6C4-76BFD8E9C42F}"/>
              </a:ext>
            </a:extLst>
          </p:cNvPr>
          <p:cNvSpPr txBox="1"/>
          <p:nvPr/>
        </p:nvSpPr>
        <p:spPr>
          <a:xfrm>
            <a:off x="187235" y="1147568"/>
            <a:ext cx="8769529" cy="5478423"/>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unique about the adhesive Silver Spencer designed while working for 3M in 1968?</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this new adhesive originally used for once developed for 3M?</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the first iteration of the Post-It Note called before it got its signature yellow square design and how did it come to be?</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Arthur Fry meet Silver Spencer at 3M?</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so unique about how Post-It Notes gained popularity and widespread acceptance?</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p>
        </p:txBody>
      </p:sp>
      <p:pic>
        <p:nvPicPr>
          <p:cNvPr id="12" name="Picture 2">
            <a:hlinkClick r:id="rId2" action="ppaction://hlinksldjump"/>
            <a:extLst>
              <a:ext uri="{FF2B5EF4-FFF2-40B4-BE49-F238E27FC236}">
                <a16:creationId xmlns:a16="http://schemas.microsoft.com/office/drawing/2014/main" id="{7E2196EF-D6D8-BCB5-ADBE-966B42CB4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B1D2E89-EBD5-3347-7CBF-C989D334DBDD}"/>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pic>
        <p:nvPicPr>
          <p:cNvPr id="3" name="Picture 2" descr="Wall covered in sticky notes">
            <a:extLst>
              <a:ext uri="{FF2B5EF4-FFF2-40B4-BE49-F238E27FC236}">
                <a16:creationId xmlns:a16="http://schemas.microsoft.com/office/drawing/2014/main" id="{F0BB166D-7547-49C5-CB69-1E462D754675}"/>
              </a:ext>
            </a:extLst>
          </p:cNvPr>
          <p:cNvPicPr>
            <a:picLocks noChangeAspect="1"/>
          </p:cNvPicPr>
          <p:nvPr/>
        </p:nvPicPr>
        <p:blipFill>
          <a:blip r:embed="rId4">
            <a:extLst>
              <a:ext uri="{28A0092B-C50C-407E-A947-70E740481C1C}">
                <a14:useLocalDpi xmlns:a14="http://schemas.microsoft.com/office/drawing/2010/main" val="0"/>
              </a:ext>
            </a:extLst>
          </a:blip>
          <a:srcRect r="7024"/>
          <a:stretch/>
        </p:blipFill>
        <p:spPr>
          <a:xfrm>
            <a:off x="187236" y="67886"/>
            <a:ext cx="1314986" cy="942886"/>
          </a:xfrm>
          <a:prstGeom prst="rect">
            <a:avLst/>
          </a:prstGeom>
        </p:spPr>
      </p:pic>
    </p:spTree>
    <p:extLst>
      <p:ext uri="{BB962C8B-B14F-4D97-AF65-F5344CB8AC3E}">
        <p14:creationId xmlns:p14="http://schemas.microsoft.com/office/powerpoint/2010/main" val="450168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A4094-34CD-8456-BE7D-0C311D6F6E98}"/>
            </a:ext>
          </a:extLst>
        </p:cNvPr>
        <p:cNvGrpSpPr/>
        <p:nvPr/>
      </p:nvGrpSpPr>
      <p:grpSpPr>
        <a:xfrm>
          <a:off x="0" y="0"/>
          <a:ext cx="0" cy="0"/>
          <a:chOff x="0" y="0"/>
          <a:chExt cx="0" cy="0"/>
        </a:xfrm>
      </p:grpSpPr>
      <p:pic>
        <p:nvPicPr>
          <p:cNvPr id="7" name="Picture 6" descr="Hockey player leading puck">
            <a:extLst>
              <a:ext uri="{FF2B5EF4-FFF2-40B4-BE49-F238E27FC236}">
                <a16:creationId xmlns:a16="http://schemas.microsoft.com/office/drawing/2014/main" id="{2543DB49-D5F9-2C7D-E950-DC5BA9BB6913}"/>
              </a:ext>
            </a:extLst>
          </p:cNvPr>
          <p:cNvPicPr>
            <a:picLocks noChangeAspect="1"/>
          </p:cNvPicPr>
          <p:nvPr/>
        </p:nvPicPr>
        <p:blipFill>
          <a:blip r:embed="rId2">
            <a:extLst>
              <a:ext uri="{28A0092B-C50C-407E-A947-70E740481C1C}">
                <a14:useLocalDpi xmlns:a14="http://schemas.microsoft.com/office/drawing/2010/main" val="0"/>
              </a:ext>
            </a:extLst>
          </a:blip>
          <a:srcRect l="18803" t="38240" r="41954" b="8736"/>
          <a:stretch>
            <a:fillRect/>
          </a:stretch>
        </p:blipFill>
        <p:spPr>
          <a:xfrm>
            <a:off x="165464" y="101911"/>
            <a:ext cx="1271445" cy="911666"/>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933BFFBA-5C26-E1FB-1E68-E7F23996A727}"/>
              </a:ext>
            </a:extLst>
          </p:cNvPr>
          <p:cNvSpPr txBox="1"/>
          <p:nvPr/>
        </p:nvSpPr>
        <p:spPr>
          <a:xfrm>
            <a:off x="1476227" y="87902"/>
            <a:ext cx="5799909" cy="923330"/>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Ice Rink Resurfacing </a:t>
            </a:r>
          </a:p>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Machine</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Frank Zamboni</a:t>
            </a:r>
          </a:p>
        </p:txBody>
      </p:sp>
      <p:cxnSp>
        <p:nvCxnSpPr>
          <p:cNvPr id="8" name="Straight Connector 7">
            <a:extLst>
              <a:ext uri="{FF2B5EF4-FFF2-40B4-BE49-F238E27FC236}">
                <a16:creationId xmlns:a16="http://schemas.microsoft.com/office/drawing/2014/main" id="{3EF4B45D-178B-07DE-1C9C-312DC944440C}"/>
              </a:ext>
            </a:extLst>
          </p:cNvPr>
          <p:cNvCxnSpPr/>
          <p:nvPr/>
        </p:nvCxnSpPr>
        <p:spPr>
          <a:xfrm>
            <a:off x="165465" y="1123406"/>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0ABB2A-50EB-DF53-C06D-20672E69F993}"/>
              </a:ext>
            </a:extLst>
          </p:cNvPr>
          <p:cNvSpPr txBox="1"/>
          <p:nvPr/>
        </p:nvSpPr>
        <p:spPr>
          <a:xfrm>
            <a:off x="165464" y="1149731"/>
            <a:ext cx="8769530" cy="5786199"/>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Frank Zamboni's background and how did he become interested in ice rink maintenance?</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main challenges or problems faced by ice rink operators before the invention of the ice resurfacing machine?</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Frank Zamboni come up with the idea for the ice rink resurfacing machine, and what was the process of developing and refining the machine?</a:t>
            </a:r>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key features and functionalities of the original ice rink resurfacing machine invented by Frank Zamboni?</a:t>
            </a:r>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the invention of the ice rink resurfacing machine revolutionize the maintenance and operation of ice rinks, and what impact did it have on the sports and entertainment industry?</a:t>
            </a:r>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282CAB21-DE36-E798-95A6-747F23D7E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C471D6-89E8-A478-8D61-258BA74B04C7}"/>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265929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14A3F-D9FF-63FE-D891-851873573AFB}"/>
            </a:ext>
          </a:extLst>
        </p:cNvPr>
        <p:cNvGrpSpPr/>
        <p:nvPr/>
      </p:nvGrpSpPr>
      <p:grpSpPr>
        <a:xfrm>
          <a:off x="0" y="0"/>
          <a:ext cx="0" cy="0"/>
          <a:chOff x="0" y="0"/>
          <a:chExt cx="0" cy="0"/>
        </a:xfrm>
      </p:grpSpPr>
      <p:pic>
        <p:nvPicPr>
          <p:cNvPr id="9" name="Picture 8" descr="Person using laptop">
            <a:extLst>
              <a:ext uri="{FF2B5EF4-FFF2-40B4-BE49-F238E27FC236}">
                <a16:creationId xmlns:a16="http://schemas.microsoft.com/office/drawing/2014/main" id="{A1FA2EF9-B919-9785-7F94-5A1997852E44}"/>
              </a:ext>
            </a:extLst>
          </p:cNvPr>
          <p:cNvPicPr>
            <a:picLocks noChangeAspect="1"/>
          </p:cNvPicPr>
          <p:nvPr/>
        </p:nvPicPr>
        <p:blipFill>
          <a:blip r:embed="rId2">
            <a:extLst>
              <a:ext uri="{28A0092B-C50C-407E-A947-70E740481C1C}">
                <a14:useLocalDpi xmlns:a14="http://schemas.microsoft.com/office/drawing/2010/main" val="0"/>
              </a:ext>
            </a:extLst>
          </a:blip>
          <a:srcRect l="29820" t="18692" b="5787"/>
          <a:stretch>
            <a:fillRect/>
          </a:stretch>
        </p:blipFill>
        <p:spPr>
          <a:xfrm>
            <a:off x="209007" y="101911"/>
            <a:ext cx="1268174" cy="909321"/>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321EDD86-BBF8-C8A0-EF53-91F99E4385CA}"/>
              </a:ext>
            </a:extLst>
          </p:cNvPr>
          <p:cNvSpPr txBox="1"/>
          <p:nvPr/>
        </p:nvSpPr>
        <p:spPr>
          <a:xfrm>
            <a:off x="1477181" y="232894"/>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Personal Computer</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Steve Wozniak</a:t>
            </a:r>
          </a:p>
        </p:txBody>
      </p:sp>
      <p:cxnSp>
        <p:nvCxnSpPr>
          <p:cNvPr id="8" name="Straight Connector 7">
            <a:extLst>
              <a:ext uri="{FF2B5EF4-FFF2-40B4-BE49-F238E27FC236}">
                <a16:creationId xmlns:a16="http://schemas.microsoft.com/office/drawing/2014/main" id="{2F7AFCEA-416D-7AD5-924D-13A1A6692DC6}"/>
              </a:ext>
            </a:extLst>
          </p:cNvPr>
          <p:cNvCxnSpPr/>
          <p:nvPr/>
        </p:nvCxnSpPr>
        <p:spPr>
          <a:xfrm>
            <a:off x="187235" y="1091508"/>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57A6CC-A492-421D-F79F-7A46CD1C4F50}"/>
              </a:ext>
            </a:extLst>
          </p:cNvPr>
          <p:cNvSpPr txBox="1"/>
          <p:nvPr/>
        </p:nvSpPr>
        <p:spPr>
          <a:xfrm>
            <a:off x="165465" y="1138658"/>
            <a:ext cx="8769528" cy="5632311"/>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Steve Wozniak's background and how did he become interested in computers and electronics?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Steve Wozniak's key contributions to the development of the personal computer?</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Steve Wozniak collaborate with Steve Jobs in co-founding Apple Computer Inc. and developing the Apple I and Apple II computers?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main features and innovations of the Apple computers designed by Steve Wozniak?</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impact did Steve Wozniak's inventions and contributions have on the personal computer industry and the way people use technology today?</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352009FB-D7B5-4CC9-3815-ACA71BE3A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6D203C-0898-F71E-CE09-E07F35A60331}"/>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153999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85AD-A671-874B-A5A6-A9E07EF474E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BE46FE6-BCB0-7CCE-F3E1-D4901AB3F1BD}"/>
              </a:ext>
            </a:extLst>
          </p:cNvPr>
          <p:cNvGrpSpPr/>
          <p:nvPr/>
        </p:nvGrpSpPr>
        <p:grpSpPr>
          <a:xfrm>
            <a:off x="187235" y="101468"/>
            <a:ext cx="8769529" cy="977306"/>
            <a:chOff x="165465" y="920618"/>
            <a:chExt cx="8769529" cy="977306"/>
          </a:xfrm>
        </p:grpSpPr>
        <p:pic>
          <p:nvPicPr>
            <p:cNvPr id="7" name="Picture 6" descr="Free Colored pistols made of plastic on pink background Stock Photo">
              <a:extLst>
                <a:ext uri="{FF2B5EF4-FFF2-40B4-BE49-F238E27FC236}">
                  <a16:creationId xmlns:a16="http://schemas.microsoft.com/office/drawing/2014/main" id="{9690A407-5483-3739-BA18-C89CC7184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74" t="34339" r="5074" b="22710"/>
            <a:stretch>
              <a:fillRect/>
            </a:stretch>
          </p:blipFill>
          <p:spPr bwMode="auto">
            <a:xfrm>
              <a:off x="209006" y="920618"/>
              <a:ext cx="1268173" cy="90932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802908-466B-BD55-FA4B-1925B754F8D9}"/>
                </a:ext>
              </a:extLst>
            </p:cNvPr>
            <p:cNvSpPr txBox="1"/>
            <p:nvPr/>
          </p:nvSpPr>
          <p:spPr>
            <a:xfrm>
              <a:off x="1477179" y="1050597"/>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Super Soaker</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Lonnie Johnson</a:t>
              </a:r>
            </a:p>
          </p:txBody>
        </p:sp>
        <p:cxnSp>
          <p:nvCxnSpPr>
            <p:cNvPr id="8" name="Straight Connector 7">
              <a:extLst>
                <a:ext uri="{FF2B5EF4-FFF2-40B4-BE49-F238E27FC236}">
                  <a16:creationId xmlns:a16="http://schemas.microsoft.com/office/drawing/2014/main" id="{B4206F41-A376-824E-2EB0-F1C596D76885}"/>
                </a:ext>
              </a:extLst>
            </p:cNvPr>
            <p:cNvCxnSpPr/>
            <p:nvPr/>
          </p:nvCxnSpPr>
          <p:spPr>
            <a:xfrm>
              <a:off x="165465" y="1897924"/>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AC393774-6347-2C3A-0745-2BDE509A2F22}"/>
              </a:ext>
            </a:extLst>
          </p:cNvPr>
          <p:cNvSpPr txBox="1"/>
          <p:nvPr/>
        </p:nvSpPr>
        <p:spPr>
          <a:xfrm>
            <a:off x="165459" y="1211027"/>
            <a:ext cx="8769529" cy="5632311"/>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is Lonnie Johnson's background and how did he become interested in inventing?</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inspired Lonnie Johnson to create the Super Soaker water gun, and what problem was he trying to solve?</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Lonnie Johnson design and develop the Super Soaker, and what were the key features and innovations of the water gun?</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impact did the invention of the Super Soaker have on the toy industry and popular culture?</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other inventions or contributions has Lonnie Johnson made beyond the Super Soaker?</a:t>
            </a: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p>
          <a:p>
            <a:endParaRPr lang="en-US" sz="1000" dirty="0"/>
          </a:p>
        </p:txBody>
      </p:sp>
      <p:pic>
        <p:nvPicPr>
          <p:cNvPr id="19" name="Picture 2">
            <a:hlinkClick r:id="rId3" action="ppaction://hlinksldjump"/>
            <a:extLst>
              <a:ext uri="{FF2B5EF4-FFF2-40B4-BE49-F238E27FC236}">
                <a16:creationId xmlns:a16="http://schemas.microsoft.com/office/drawing/2014/main" id="{3C5BAC35-CF55-CF2E-37F8-594903922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6F7625F-AE37-5E3A-232B-1AF1880621DD}"/>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13685927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FDBBEB869ECD42B1DB5DA93C524422" ma:contentTypeVersion="33" ma:contentTypeDescription="Create a new document." ma:contentTypeScope="" ma:versionID="5cd0a6e56da23e1900ce622dc7084511">
  <xsd:schema xmlns:xsd="http://www.w3.org/2001/XMLSchema" xmlns:xs="http://www.w3.org/2001/XMLSchema" xmlns:p="http://schemas.microsoft.com/office/2006/metadata/properties" xmlns:ns2="13c60460-1e03-49e3-accf-61ea2ea24807" xmlns:ns3="fd25ad10-4d75-4b5d-b861-be05ab14ab2e" targetNamespace="http://schemas.microsoft.com/office/2006/metadata/properties" ma:root="true" ma:fieldsID="2943fed0e498ceaa1deab920e244f1d9" ns2:_="" ns3:_="">
    <xsd:import namespace="13c60460-1e03-49e3-accf-61ea2ea24807"/>
    <xsd:import namespace="fd25ad10-4d75-4b5d-b861-be05ab14ab2e"/>
    <xsd:element name="properties">
      <xsd:complexType>
        <xsd:sequence>
          <xsd:element name="documentManagement">
            <xsd:complexType>
              <xsd:all>
                <xsd:element ref="ns2:SharedWithUsers" minOccurs="0"/>
                <xsd:element ref="ns3:MediaServiceMetadata" minOccurs="0"/>
                <xsd:element ref="ns3:MediaServiceFastMetadata" minOccurs="0"/>
                <xsd:element ref="ns2:SharedWithDetails"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Training_x0020_Session_x0020_Date"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60460-1e03-49e3-accf-61ea2ea248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8ae85e08-5aa3-4635-b4f7-50a807cde89b}" ma:internalName="TaxCatchAll" ma:showField="CatchAllData" ma:web="13c60460-1e03-49e3-accf-61ea2ea248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d25ad10-4d75-4b5d-b861-be05ab14ab2e"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raining_x0020_Session_x0020_Date" ma:index="20" nillable="true" ma:displayName="Training Session Date" ma:format="DateOnly" ma:internalName="Training_x0020_Session_x0020_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813c7c6-b368-4d0a-9b29-2e74b134ed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raining_x0020_Session_x0020_Date xmlns="fd25ad10-4d75-4b5d-b861-be05ab14ab2e" xsi:nil="true"/>
    <lcf76f155ced4ddcb4097134ff3c332f xmlns="fd25ad10-4d75-4b5d-b861-be05ab14ab2e">
      <Terms xmlns="http://schemas.microsoft.com/office/infopath/2007/PartnerControls"/>
    </lcf76f155ced4ddcb4097134ff3c332f>
    <TaxCatchAll xmlns="13c60460-1e03-49e3-accf-61ea2ea248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0900F4-1525-4EE4-B12F-DDD31907B0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60460-1e03-49e3-accf-61ea2ea24807"/>
    <ds:schemaRef ds:uri="fd25ad10-4d75-4b5d-b861-be05ab14a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C4B3D6-5908-47C3-9694-934075B3F3A2}">
  <ds:schemaRefs>
    <ds:schemaRef ds:uri="http://schemas.microsoft.com/office/2006/metadata/properties"/>
    <ds:schemaRef ds:uri="http://schemas.microsoft.com/office/infopath/2007/PartnerControls"/>
    <ds:schemaRef ds:uri="fd25ad10-4d75-4b5d-b861-be05ab14ab2e"/>
    <ds:schemaRef ds:uri="13c60460-1e03-49e3-accf-61ea2ea24807"/>
  </ds:schemaRefs>
</ds:datastoreItem>
</file>

<file path=customXml/itemProps3.xml><?xml version="1.0" encoding="utf-8"?>
<ds:datastoreItem xmlns:ds="http://schemas.openxmlformats.org/officeDocument/2006/customXml" ds:itemID="{A6CF330A-4A38-4930-8217-8EFD124BFF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1608</TotalTime>
  <Words>1370</Words>
  <Application>Microsoft Office PowerPoint</Application>
  <PresentationFormat>Letter Paper (8.5x11 in)</PresentationFormat>
  <Paragraphs>361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Roudebush, Hannah</dc:creator>
  <cp:lastModifiedBy>Winters, Amber</cp:lastModifiedBy>
  <cp:revision>2</cp:revision>
  <dcterms:created xsi:type="dcterms:W3CDTF">2024-03-27T13:52:57Z</dcterms:created>
  <dcterms:modified xsi:type="dcterms:W3CDTF">2025-10-21T18:25:19Z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0x01010053FDBBEB869ECD42B1DB5DA93C524422</vt:lpwstr>
  </property>
</Properties>
</file>