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8"/>
  </p:notesMasterIdLst>
  <p:sldIdLst>
    <p:sldId id="319" r:id="rId5"/>
    <p:sldId id="320" r:id="rId6"/>
    <p:sldId id="258" r:id="rId7"/>
    <p:sldId id="259" r:id="rId8"/>
    <p:sldId id="328" r:id="rId9"/>
    <p:sldId id="312" r:id="rId10"/>
    <p:sldId id="376" r:id="rId11"/>
    <p:sldId id="364" r:id="rId12"/>
    <p:sldId id="378" r:id="rId13"/>
    <p:sldId id="384" r:id="rId14"/>
    <p:sldId id="385" r:id="rId15"/>
    <p:sldId id="390" r:id="rId16"/>
    <p:sldId id="391" r:id="rId17"/>
    <p:sldId id="262" r:id="rId18"/>
    <p:sldId id="263" r:id="rId19"/>
    <p:sldId id="265" r:id="rId20"/>
    <p:sldId id="347" r:id="rId21"/>
    <p:sldId id="379" r:id="rId22"/>
    <p:sldId id="271" r:id="rId23"/>
    <p:sldId id="380" r:id="rId24"/>
    <p:sldId id="383" r:id="rId25"/>
    <p:sldId id="269" r:id="rId26"/>
    <p:sldId id="354" r:id="rId27"/>
    <p:sldId id="361" r:id="rId28"/>
    <p:sldId id="370" r:id="rId29"/>
    <p:sldId id="392" r:id="rId30"/>
    <p:sldId id="393" r:id="rId31"/>
    <p:sldId id="352" r:id="rId32"/>
    <p:sldId id="386" r:id="rId33"/>
    <p:sldId id="367" r:id="rId34"/>
    <p:sldId id="357" r:id="rId35"/>
    <p:sldId id="373" r:id="rId36"/>
    <p:sldId id="282" r:id="rId37"/>
  </p:sldIdLst>
  <p:sldSz cx="6858000" cy="9144000" type="letter"/>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77BC1C-D6BF-BA50-CB3C-126F5687A2C8}" name="Barfield, Lindsay" initials="BL" userId="S::lindsay.barfield@cengage.com::51b792c5-af10-4b25-b5f4-5444a53306cb" providerId="AD"/>
  <p188:author id="{A92CC5E9-7510-3EE5-3780-E1BFEEF4EDC2}" name="Roudebush, Hannah" initials="HR" userId="S::hannah.roudebush@cengage.com::dfdc7856-5345-4c8c-b86b-5e6be02e76a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65"/>
    <a:srgbClr val="DC4405"/>
    <a:srgbClr val="5E2063"/>
    <a:srgbClr val="00ADEF"/>
    <a:srgbClr val="18324D"/>
    <a:srgbClr val="E6E7E8"/>
    <a:srgbClr val="00B093"/>
    <a:srgbClr val="99CC00"/>
    <a:srgbClr val="FFFF00"/>
    <a:srgbClr val="FFC7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93765" autoAdjust="0"/>
  </p:normalViewPr>
  <p:slideViewPr>
    <p:cSldViewPr snapToGrid="0">
      <p:cViewPr varScale="1">
        <p:scale>
          <a:sx n="75" d="100"/>
          <a:sy n="75" d="100"/>
        </p:scale>
        <p:origin x="309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0C0ACB39-5AD8-4048-B326-4A4BEB38B63E}" type="datetimeFigureOut">
              <a:rPr lang="en-US" smtClean="0"/>
              <a:t>11/21/2025</a:t>
            </a:fld>
            <a:endParaRPr lang="en-US"/>
          </a:p>
        </p:txBody>
      </p:sp>
      <p:sp>
        <p:nvSpPr>
          <p:cNvPr id="4" name="Slide Image Placeholder 3"/>
          <p:cNvSpPr>
            <a:spLocks noGrp="1" noRot="1" noChangeAspect="1"/>
          </p:cNvSpPr>
          <p:nvPr>
            <p:ph type="sldImg" idx="2"/>
          </p:nvPr>
        </p:nvSpPr>
        <p:spPr>
          <a:xfrm>
            <a:off x="2443163" y="1200150"/>
            <a:ext cx="2428875"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C813EAF0-AC78-4571-BC21-ED1F0ECB7E5F}" type="slidenum">
              <a:rPr lang="en-US" smtClean="0"/>
              <a:t>‹#›</a:t>
            </a:fld>
            <a:endParaRPr lang="en-US"/>
          </a:p>
        </p:txBody>
      </p:sp>
    </p:spTree>
    <p:extLst>
      <p:ext uri="{BB962C8B-B14F-4D97-AF65-F5344CB8AC3E}">
        <p14:creationId xmlns:p14="http://schemas.microsoft.com/office/powerpoint/2010/main" val="1689938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must access Gale In Context: Middle School PRIOR to opening the links or scanning QR codes. </a:t>
            </a:r>
          </a:p>
        </p:txBody>
      </p:sp>
      <p:sp>
        <p:nvSpPr>
          <p:cNvPr id="4" name="Slide Number Placeholder 3"/>
          <p:cNvSpPr>
            <a:spLocks noGrp="1"/>
          </p:cNvSpPr>
          <p:nvPr>
            <p:ph type="sldNum" sz="quarter" idx="5"/>
          </p:nvPr>
        </p:nvSpPr>
        <p:spPr/>
        <p:txBody>
          <a:bodyPr/>
          <a:lstStyle/>
          <a:p>
            <a:fld id="{C813EAF0-AC78-4571-BC21-ED1F0ECB7E5F}" type="slidenum">
              <a:rPr lang="en-US" smtClean="0"/>
              <a:t>5</a:t>
            </a:fld>
            <a:endParaRPr lang="en-US"/>
          </a:p>
        </p:txBody>
      </p:sp>
    </p:spTree>
    <p:extLst>
      <p:ext uri="{BB962C8B-B14F-4D97-AF65-F5344CB8AC3E}">
        <p14:creationId xmlns:p14="http://schemas.microsoft.com/office/powerpoint/2010/main" val="2724576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D4152-C363-3290-EC62-4D78AE88DE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1AD477-142B-644E-B5F0-67929E5F11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37B352-C16A-D593-653A-6FC14E2BD95B}"/>
              </a:ext>
            </a:extLst>
          </p:cNvPr>
          <p:cNvSpPr>
            <a:spLocks noGrp="1"/>
          </p:cNvSpPr>
          <p:nvPr>
            <p:ph type="body" idx="1"/>
          </p:nvPr>
        </p:nvSpPr>
        <p:spPr/>
        <p:txBody>
          <a:bodyPr/>
          <a:lstStyle/>
          <a:p>
            <a:pPr algn="just"/>
            <a:endParaRPr lang="en-US" dirty="0"/>
          </a:p>
        </p:txBody>
      </p:sp>
      <p:sp>
        <p:nvSpPr>
          <p:cNvPr id="4" name="Slide Number Placeholder 3">
            <a:extLst>
              <a:ext uri="{FF2B5EF4-FFF2-40B4-BE49-F238E27FC236}">
                <a16:creationId xmlns:a16="http://schemas.microsoft.com/office/drawing/2014/main" id="{C71EB9B3-0ED8-3730-010F-5E9E7BD8879C}"/>
              </a:ext>
            </a:extLst>
          </p:cNvPr>
          <p:cNvSpPr>
            <a:spLocks noGrp="1"/>
          </p:cNvSpPr>
          <p:nvPr>
            <p:ph type="sldNum" sz="quarter" idx="5"/>
          </p:nvPr>
        </p:nvSpPr>
        <p:spPr/>
        <p:txBody>
          <a:bodyPr/>
          <a:lstStyle/>
          <a:p>
            <a:fld id="{4829077D-D9E5-4FF6-BE77-56B1FBC3ED19}" type="slidenum">
              <a:rPr lang="en-US" smtClean="0"/>
              <a:t>32</a:t>
            </a:fld>
            <a:endParaRPr lang="en-US"/>
          </a:p>
        </p:txBody>
      </p:sp>
    </p:spTree>
    <p:extLst>
      <p:ext uri="{BB962C8B-B14F-4D97-AF65-F5344CB8AC3E}">
        <p14:creationId xmlns:p14="http://schemas.microsoft.com/office/powerpoint/2010/main" val="2480505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8BCD5-E835-0334-0B27-04579A78FA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E0904C-5CA6-A3B8-50D8-910EBA0474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D84478-F5AF-DA21-2534-7B6D2CC74248}"/>
              </a:ext>
            </a:extLst>
          </p:cNvPr>
          <p:cNvSpPr>
            <a:spLocks noGrp="1"/>
          </p:cNvSpPr>
          <p:nvPr>
            <p:ph type="body" idx="1"/>
          </p:nvPr>
        </p:nvSpPr>
        <p:spPr/>
        <p:txBody>
          <a:bodyPr/>
          <a:lstStyle/>
          <a:p>
            <a:pPr algn="just"/>
            <a:endParaRPr lang="en-US" dirty="0"/>
          </a:p>
        </p:txBody>
      </p:sp>
      <p:sp>
        <p:nvSpPr>
          <p:cNvPr id="4" name="Slide Number Placeholder 3">
            <a:extLst>
              <a:ext uri="{FF2B5EF4-FFF2-40B4-BE49-F238E27FC236}">
                <a16:creationId xmlns:a16="http://schemas.microsoft.com/office/drawing/2014/main" id="{E58C76EF-82F0-4D1D-E13D-EED769AD2FB8}"/>
              </a:ext>
            </a:extLst>
          </p:cNvPr>
          <p:cNvSpPr>
            <a:spLocks noGrp="1"/>
          </p:cNvSpPr>
          <p:nvPr>
            <p:ph type="sldNum" sz="quarter" idx="5"/>
          </p:nvPr>
        </p:nvSpPr>
        <p:spPr/>
        <p:txBody>
          <a:bodyPr/>
          <a:lstStyle/>
          <a:p>
            <a:fld id="{4829077D-D9E5-4FF6-BE77-56B1FBC3ED19}" type="slidenum">
              <a:rPr lang="en-US" smtClean="0"/>
              <a:t>12</a:t>
            </a:fld>
            <a:endParaRPr lang="en-US"/>
          </a:p>
        </p:txBody>
      </p:sp>
    </p:spTree>
    <p:extLst>
      <p:ext uri="{BB962C8B-B14F-4D97-AF65-F5344CB8AC3E}">
        <p14:creationId xmlns:p14="http://schemas.microsoft.com/office/powerpoint/2010/main" val="1662456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2F18F-69AE-40DA-8075-DDC4AD8753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8BB5F3-2B7C-4BBA-C88F-E922062F09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4EA150-CE3E-72CA-85C9-A8C62659F26A}"/>
              </a:ext>
            </a:extLst>
          </p:cNvPr>
          <p:cNvSpPr>
            <a:spLocks noGrp="1"/>
          </p:cNvSpPr>
          <p:nvPr>
            <p:ph type="body" idx="1"/>
          </p:nvPr>
        </p:nvSpPr>
        <p:spPr/>
        <p:txBody>
          <a:bodyPr/>
          <a:lstStyle/>
          <a:p>
            <a:pPr algn="just"/>
            <a:endParaRPr lang="en-US" dirty="0"/>
          </a:p>
        </p:txBody>
      </p:sp>
      <p:sp>
        <p:nvSpPr>
          <p:cNvPr id="4" name="Slide Number Placeholder 3">
            <a:extLst>
              <a:ext uri="{FF2B5EF4-FFF2-40B4-BE49-F238E27FC236}">
                <a16:creationId xmlns:a16="http://schemas.microsoft.com/office/drawing/2014/main" id="{8EF58BDC-52C6-D3B5-0421-D6390D123616}"/>
              </a:ext>
            </a:extLst>
          </p:cNvPr>
          <p:cNvSpPr>
            <a:spLocks noGrp="1"/>
          </p:cNvSpPr>
          <p:nvPr>
            <p:ph type="sldNum" sz="quarter" idx="5"/>
          </p:nvPr>
        </p:nvSpPr>
        <p:spPr/>
        <p:txBody>
          <a:bodyPr/>
          <a:lstStyle/>
          <a:p>
            <a:fld id="{4829077D-D9E5-4FF6-BE77-56B1FBC3ED19}" type="slidenum">
              <a:rPr lang="en-US" smtClean="0"/>
              <a:t>13</a:t>
            </a:fld>
            <a:endParaRPr lang="en-US"/>
          </a:p>
        </p:txBody>
      </p:sp>
    </p:spTree>
    <p:extLst>
      <p:ext uri="{BB962C8B-B14F-4D97-AF65-F5344CB8AC3E}">
        <p14:creationId xmlns:p14="http://schemas.microsoft.com/office/powerpoint/2010/main" val="3737750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29077D-D9E5-4FF6-BE77-56B1FBC3ED19}" type="slidenum">
              <a:rPr lang="en-US" smtClean="0"/>
              <a:t>23</a:t>
            </a:fld>
            <a:endParaRPr lang="en-US"/>
          </a:p>
        </p:txBody>
      </p:sp>
    </p:spTree>
    <p:extLst>
      <p:ext uri="{BB962C8B-B14F-4D97-AF65-F5344CB8AC3E}">
        <p14:creationId xmlns:p14="http://schemas.microsoft.com/office/powerpoint/2010/main" val="226718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F7343-3210-2865-EAAC-0719A54102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BD5949-7ADF-C491-6111-5F544FC1CC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830014-C0C5-4487-5846-7F7E9C03C19A}"/>
              </a:ext>
            </a:extLst>
          </p:cNvPr>
          <p:cNvSpPr>
            <a:spLocks noGrp="1"/>
          </p:cNvSpPr>
          <p:nvPr>
            <p:ph type="body" idx="1"/>
          </p:nvPr>
        </p:nvSpPr>
        <p:spPr/>
        <p:txBody>
          <a:bodyPr/>
          <a:lstStyle/>
          <a:p>
            <a:pPr algn="just"/>
            <a:endParaRPr lang="en-US" dirty="0"/>
          </a:p>
        </p:txBody>
      </p:sp>
      <p:sp>
        <p:nvSpPr>
          <p:cNvPr id="4" name="Slide Number Placeholder 3">
            <a:extLst>
              <a:ext uri="{FF2B5EF4-FFF2-40B4-BE49-F238E27FC236}">
                <a16:creationId xmlns:a16="http://schemas.microsoft.com/office/drawing/2014/main" id="{64D6870A-8ABF-25E1-F997-93082CC5D1FA}"/>
              </a:ext>
            </a:extLst>
          </p:cNvPr>
          <p:cNvSpPr>
            <a:spLocks noGrp="1"/>
          </p:cNvSpPr>
          <p:nvPr>
            <p:ph type="sldNum" sz="quarter" idx="5"/>
          </p:nvPr>
        </p:nvSpPr>
        <p:spPr/>
        <p:txBody>
          <a:bodyPr/>
          <a:lstStyle/>
          <a:p>
            <a:fld id="{4829077D-D9E5-4FF6-BE77-56B1FBC3ED19}" type="slidenum">
              <a:rPr lang="en-US" smtClean="0"/>
              <a:t>25</a:t>
            </a:fld>
            <a:endParaRPr lang="en-US"/>
          </a:p>
        </p:txBody>
      </p:sp>
    </p:spTree>
    <p:extLst>
      <p:ext uri="{BB962C8B-B14F-4D97-AF65-F5344CB8AC3E}">
        <p14:creationId xmlns:p14="http://schemas.microsoft.com/office/powerpoint/2010/main" val="3018737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E4EAC-031B-0C41-3BA7-48889F6D0E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8BE012-A70F-681F-47C5-DAA95D10ED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EB0CCB-5F6F-9AA6-A424-386336CD5090}"/>
              </a:ext>
            </a:extLst>
          </p:cNvPr>
          <p:cNvSpPr>
            <a:spLocks noGrp="1"/>
          </p:cNvSpPr>
          <p:nvPr>
            <p:ph type="body" idx="1"/>
          </p:nvPr>
        </p:nvSpPr>
        <p:spPr/>
        <p:txBody>
          <a:bodyPr/>
          <a:lstStyle/>
          <a:p>
            <a:pPr algn="just"/>
            <a:endParaRPr lang="en-US" dirty="0"/>
          </a:p>
        </p:txBody>
      </p:sp>
      <p:sp>
        <p:nvSpPr>
          <p:cNvPr id="4" name="Slide Number Placeholder 3">
            <a:extLst>
              <a:ext uri="{FF2B5EF4-FFF2-40B4-BE49-F238E27FC236}">
                <a16:creationId xmlns:a16="http://schemas.microsoft.com/office/drawing/2014/main" id="{9FD14C05-8031-53CE-0604-5C18FBA1388D}"/>
              </a:ext>
            </a:extLst>
          </p:cNvPr>
          <p:cNvSpPr>
            <a:spLocks noGrp="1"/>
          </p:cNvSpPr>
          <p:nvPr>
            <p:ph type="sldNum" sz="quarter" idx="5"/>
          </p:nvPr>
        </p:nvSpPr>
        <p:spPr/>
        <p:txBody>
          <a:bodyPr/>
          <a:lstStyle/>
          <a:p>
            <a:fld id="{4829077D-D9E5-4FF6-BE77-56B1FBC3ED19}" type="slidenum">
              <a:rPr lang="en-US" smtClean="0"/>
              <a:t>26</a:t>
            </a:fld>
            <a:endParaRPr lang="en-US"/>
          </a:p>
        </p:txBody>
      </p:sp>
    </p:spTree>
    <p:extLst>
      <p:ext uri="{BB962C8B-B14F-4D97-AF65-F5344CB8AC3E}">
        <p14:creationId xmlns:p14="http://schemas.microsoft.com/office/powerpoint/2010/main" val="4059624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81CC9-C2CA-AAE4-859A-6B0E1A23C3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EE0FFD-A066-0816-9390-124D961102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6FF480-9EE9-4D26-F523-FFF153A3DAF6}"/>
              </a:ext>
            </a:extLst>
          </p:cNvPr>
          <p:cNvSpPr>
            <a:spLocks noGrp="1"/>
          </p:cNvSpPr>
          <p:nvPr>
            <p:ph type="body" idx="1"/>
          </p:nvPr>
        </p:nvSpPr>
        <p:spPr/>
        <p:txBody>
          <a:bodyPr/>
          <a:lstStyle/>
          <a:p>
            <a:pPr algn="just"/>
            <a:endParaRPr lang="en-US" dirty="0"/>
          </a:p>
        </p:txBody>
      </p:sp>
      <p:sp>
        <p:nvSpPr>
          <p:cNvPr id="4" name="Slide Number Placeholder 3">
            <a:extLst>
              <a:ext uri="{FF2B5EF4-FFF2-40B4-BE49-F238E27FC236}">
                <a16:creationId xmlns:a16="http://schemas.microsoft.com/office/drawing/2014/main" id="{5C1B4FD1-9966-A9A4-5185-36D727F0CB15}"/>
              </a:ext>
            </a:extLst>
          </p:cNvPr>
          <p:cNvSpPr>
            <a:spLocks noGrp="1"/>
          </p:cNvSpPr>
          <p:nvPr>
            <p:ph type="sldNum" sz="quarter" idx="5"/>
          </p:nvPr>
        </p:nvSpPr>
        <p:spPr/>
        <p:txBody>
          <a:bodyPr/>
          <a:lstStyle/>
          <a:p>
            <a:fld id="{4829077D-D9E5-4FF6-BE77-56B1FBC3ED19}" type="slidenum">
              <a:rPr lang="en-US" smtClean="0"/>
              <a:t>27</a:t>
            </a:fld>
            <a:endParaRPr lang="en-US"/>
          </a:p>
        </p:txBody>
      </p:sp>
    </p:spTree>
    <p:extLst>
      <p:ext uri="{BB962C8B-B14F-4D97-AF65-F5344CB8AC3E}">
        <p14:creationId xmlns:p14="http://schemas.microsoft.com/office/powerpoint/2010/main" val="4204003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A335F-04EC-C720-8623-00E36A4067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616637-A6AF-893F-F86C-9C1BAEF970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EFA2C5-302C-CEEF-D315-64B0F29E12EB}"/>
              </a:ext>
            </a:extLst>
          </p:cNvPr>
          <p:cNvSpPr>
            <a:spLocks noGrp="1"/>
          </p:cNvSpPr>
          <p:nvPr>
            <p:ph type="body" idx="1"/>
          </p:nvPr>
        </p:nvSpPr>
        <p:spPr/>
        <p:txBody>
          <a:bodyPr/>
          <a:lstStyle/>
          <a:p>
            <a:pPr algn="just"/>
            <a:endParaRPr lang="en-US" dirty="0"/>
          </a:p>
        </p:txBody>
      </p:sp>
      <p:sp>
        <p:nvSpPr>
          <p:cNvPr id="4" name="Slide Number Placeholder 3">
            <a:extLst>
              <a:ext uri="{FF2B5EF4-FFF2-40B4-BE49-F238E27FC236}">
                <a16:creationId xmlns:a16="http://schemas.microsoft.com/office/drawing/2014/main" id="{91F286FE-2D99-AB8D-CCA5-E9C763AADD27}"/>
              </a:ext>
            </a:extLst>
          </p:cNvPr>
          <p:cNvSpPr>
            <a:spLocks noGrp="1"/>
          </p:cNvSpPr>
          <p:nvPr>
            <p:ph type="sldNum" sz="quarter" idx="5"/>
          </p:nvPr>
        </p:nvSpPr>
        <p:spPr/>
        <p:txBody>
          <a:bodyPr/>
          <a:lstStyle/>
          <a:p>
            <a:fld id="{4829077D-D9E5-4FF6-BE77-56B1FBC3ED19}" type="slidenum">
              <a:rPr lang="en-US" smtClean="0"/>
              <a:t>29</a:t>
            </a:fld>
            <a:endParaRPr lang="en-US"/>
          </a:p>
        </p:txBody>
      </p:sp>
    </p:spTree>
    <p:extLst>
      <p:ext uri="{BB962C8B-B14F-4D97-AF65-F5344CB8AC3E}">
        <p14:creationId xmlns:p14="http://schemas.microsoft.com/office/powerpoint/2010/main" val="3612174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A958A-AD7C-37F9-2B96-3302A8ECDF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A7864A-A0C2-FFC3-13FA-33F0B3A9A7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91F68E-00C8-1280-47CE-EFB3466BAD8D}"/>
              </a:ext>
            </a:extLst>
          </p:cNvPr>
          <p:cNvSpPr>
            <a:spLocks noGrp="1"/>
          </p:cNvSpPr>
          <p:nvPr>
            <p:ph type="body" idx="1"/>
          </p:nvPr>
        </p:nvSpPr>
        <p:spPr/>
        <p:txBody>
          <a:bodyPr/>
          <a:lstStyle/>
          <a:p>
            <a:pPr algn="just"/>
            <a:endParaRPr lang="en-US" dirty="0"/>
          </a:p>
        </p:txBody>
      </p:sp>
      <p:sp>
        <p:nvSpPr>
          <p:cNvPr id="4" name="Slide Number Placeholder 3">
            <a:extLst>
              <a:ext uri="{FF2B5EF4-FFF2-40B4-BE49-F238E27FC236}">
                <a16:creationId xmlns:a16="http://schemas.microsoft.com/office/drawing/2014/main" id="{FA48EF00-6916-D71A-B86B-D47F8DCFFB1D}"/>
              </a:ext>
            </a:extLst>
          </p:cNvPr>
          <p:cNvSpPr>
            <a:spLocks noGrp="1"/>
          </p:cNvSpPr>
          <p:nvPr>
            <p:ph type="sldNum" sz="quarter" idx="5"/>
          </p:nvPr>
        </p:nvSpPr>
        <p:spPr/>
        <p:txBody>
          <a:bodyPr/>
          <a:lstStyle/>
          <a:p>
            <a:fld id="{4829077D-D9E5-4FF6-BE77-56B1FBC3ED19}" type="slidenum">
              <a:rPr lang="en-US" smtClean="0"/>
              <a:t>31</a:t>
            </a:fld>
            <a:endParaRPr lang="en-US"/>
          </a:p>
        </p:txBody>
      </p:sp>
    </p:spTree>
    <p:extLst>
      <p:ext uri="{BB962C8B-B14F-4D97-AF65-F5344CB8AC3E}">
        <p14:creationId xmlns:p14="http://schemas.microsoft.com/office/powerpoint/2010/main" val="1419587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FC050F8-F890-4A12-B045-57A795246771}" type="datetimeFigureOut">
              <a:rPr lang="en-US" smtClean="0"/>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13FB6-38AD-4D56-A919-0E0D2FE7E78E}" type="slidenum">
              <a:rPr lang="en-US" smtClean="0"/>
              <a:t>‹#›</a:t>
            </a:fld>
            <a:endParaRPr lang="en-US"/>
          </a:p>
        </p:txBody>
      </p:sp>
    </p:spTree>
    <p:extLst>
      <p:ext uri="{BB962C8B-B14F-4D97-AF65-F5344CB8AC3E}">
        <p14:creationId xmlns:p14="http://schemas.microsoft.com/office/powerpoint/2010/main" val="1076320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C050F8-F890-4A12-B045-57A795246771}" type="datetimeFigureOut">
              <a:rPr lang="en-US" smtClean="0"/>
              <a:t>11/21/2025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F13FB6-38AD-4D56-A919-0E0D2FE7E78E}" type="slidenum">
              <a:rPr lang="en-US" smtClean="0"/>
              <a:t>‹#›</a:t>
            </a:fld>
            <a:endParaRPr lang="en-US"/>
          </a:p>
        </p:txBody>
      </p:sp>
    </p:spTree>
    <p:extLst>
      <p:ext uri="{BB962C8B-B14F-4D97-AF65-F5344CB8AC3E}">
        <p14:creationId xmlns:p14="http://schemas.microsoft.com/office/powerpoint/2010/main" val="663050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C050F8-F890-4A12-B045-57A795246771}" type="datetimeFigureOut">
              <a:rPr lang="en-US" smtClean="0"/>
              <a:t>11/21/2025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F13FB6-38AD-4D56-A919-0E0D2FE7E78E}" type="slidenum">
              <a:rPr lang="en-US" smtClean="0"/>
              <a:t>‹#›</a:t>
            </a:fld>
            <a:endParaRPr lang="en-US"/>
          </a:p>
        </p:txBody>
      </p:sp>
    </p:spTree>
    <p:extLst>
      <p:ext uri="{BB962C8B-B14F-4D97-AF65-F5344CB8AC3E}">
        <p14:creationId xmlns:p14="http://schemas.microsoft.com/office/powerpoint/2010/main" val="2940300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FC050F8-F890-4A12-B045-57A795246771}" type="datetimeFigureOut">
              <a:rPr lang="en-US" smtClean="0"/>
              <a:t>11/21/2025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13FB6-38AD-4D56-A919-0E0D2FE7E78E}" type="slidenum">
              <a:rPr lang="en-US" smtClean="0"/>
              <a:t>‹#›</a:t>
            </a:fld>
            <a:endParaRPr lang="en-US"/>
          </a:p>
        </p:txBody>
      </p:sp>
    </p:spTree>
    <p:extLst>
      <p:ext uri="{BB962C8B-B14F-4D97-AF65-F5344CB8AC3E}">
        <p14:creationId xmlns:p14="http://schemas.microsoft.com/office/powerpoint/2010/main" val="15550043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1FC050F8-F890-4A12-B045-57A795246771}" type="datetimeFigureOut">
              <a:rPr lang="en-US" smtClean="0"/>
              <a:t>11/21/2025</a:t>
            </a:fld>
            <a:endParaRPr lang="en-US"/>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E2F13FB6-38AD-4D56-A919-0E0D2FE7E78E}" type="slidenum">
              <a:rPr lang="en-US" smtClean="0"/>
              <a:t>‹#›</a:t>
            </a:fld>
            <a:endParaRPr lang="en-US"/>
          </a:p>
        </p:txBody>
      </p:sp>
    </p:spTree>
    <p:extLst>
      <p:ext uri="{BB962C8B-B14F-4D97-AF65-F5344CB8AC3E}">
        <p14:creationId xmlns:p14="http://schemas.microsoft.com/office/powerpoint/2010/main" val="1813091295"/>
      </p:ext>
    </p:extLst>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68" r:id="rId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1.svg"/><Relationship Id="rId3" Type="http://schemas.openxmlformats.org/officeDocument/2006/relationships/image" Target="../media/image3.png"/><Relationship Id="rId7" Type="http://schemas.openxmlformats.org/officeDocument/2006/relationships/image" Target="../media/image25.svg"/><Relationship Id="rId12"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24.png"/><Relationship Id="rId11" Type="http://schemas.openxmlformats.org/officeDocument/2006/relationships/image" Target="../media/image19.svg"/><Relationship Id="rId5" Type="http://schemas.openxmlformats.org/officeDocument/2006/relationships/image" Target="../media/image23.svg"/><Relationship Id="rId10" Type="http://schemas.openxmlformats.org/officeDocument/2006/relationships/image" Target="../media/image18.png"/><Relationship Id="rId4" Type="http://schemas.openxmlformats.org/officeDocument/2006/relationships/image" Target="../media/image22.png"/><Relationship Id="rId9" Type="http://schemas.openxmlformats.org/officeDocument/2006/relationships/image" Target="../media/image27.sv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1.jpe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30.jpg"/><Relationship Id="rId5" Type="http://schemas.openxmlformats.org/officeDocument/2006/relationships/image" Target="../media/image29.jpeg"/><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5.jpe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9.jpe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38.jpg"/><Relationship Id="rId5" Type="http://schemas.openxmlformats.org/officeDocument/2006/relationships/image" Target="../media/image37.jpeg"/><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25.sv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27.sv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49.png"/><Relationship Id="rId3" Type="http://schemas.openxmlformats.org/officeDocument/2006/relationships/image" Target="../media/image2.png"/><Relationship Id="rId7" Type="http://schemas.openxmlformats.org/officeDocument/2006/relationships/image" Target="../media/image44.png"/><Relationship Id="rId12" Type="http://schemas.openxmlformats.org/officeDocument/2006/relationships/image" Target="../media/image48.sv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3.svg"/><Relationship Id="rId11" Type="http://schemas.openxmlformats.org/officeDocument/2006/relationships/image" Target="../media/image18.pn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3.png"/><Relationship Id="rId9" Type="http://schemas.openxmlformats.org/officeDocument/2006/relationships/image" Target="../media/image46.png"/><Relationship Id="rId14" Type="http://schemas.openxmlformats.org/officeDocument/2006/relationships/image" Target="../media/image50.svg"/></Relationships>
</file>

<file path=ppt/slides/_rels/slide32.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42.png"/><Relationship Id="rId3" Type="http://schemas.openxmlformats.org/officeDocument/2006/relationships/image" Target="../media/image2.png"/><Relationship Id="rId7" Type="http://schemas.openxmlformats.org/officeDocument/2006/relationships/image" Target="../media/image46.png"/><Relationship Id="rId12" Type="http://schemas.openxmlformats.org/officeDocument/2006/relationships/image" Target="../media/image45.sv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50.svg"/><Relationship Id="rId11" Type="http://schemas.openxmlformats.org/officeDocument/2006/relationships/image" Target="../media/image44.png"/><Relationship Id="rId5" Type="http://schemas.openxmlformats.org/officeDocument/2006/relationships/image" Target="../media/image49.png"/><Relationship Id="rId10" Type="http://schemas.openxmlformats.org/officeDocument/2006/relationships/image" Target="../media/image48.svg"/><Relationship Id="rId4" Type="http://schemas.openxmlformats.org/officeDocument/2006/relationships/image" Target="../media/image3.png"/><Relationship Id="rId9" Type="http://schemas.openxmlformats.org/officeDocument/2006/relationships/image" Target="../media/image18.png"/><Relationship Id="rId14" Type="http://schemas.openxmlformats.org/officeDocument/2006/relationships/image" Target="../media/image43.sv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hyperlink" Target="https://link.gale.com/apps/portal/APRQXL457930776/MSIC" TargetMode="External"/><Relationship Id="rId13" Type="http://schemas.openxmlformats.org/officeDocument/2006/relationships/image" Target="../media/image4.png"/><Relationship Id="rId1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hyperlink" Target="https://link.gale.com/apps/doc/RZASOF810008556/MSIC" TargetMode="External"/><Relationship Id="rId12" Type="http://schemas.openxmlformats.org/officeDocument/2006/relationships/hyperlink" Target="https://link.gale.com/apps/doc/KCXRXP314796452/MSIC" TargetMode="External"/><Relationship Id="rId17" Type="http://schemas.openxmlformats.org/officeDocument/2006/relationships/image" Target="../media/image8.png"/><Relationship Id="rId2" Type="http://schemas.openxmlformats.org/officeDocument/2006/relationships/notesSlide" Target="../notesSlides/notesSlide1.xml"/><Relationship Id="rId16" Type="http://schemas.openxmlformats.org/officeDocument/2006/relationships/image" Target="../media/image7.png"/><Relationship Id="rId20"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hyperlink" Target="https://link.gale.com/apps/doc/DIQRYP225233181/MSIC" TargetMode="External"/><Relationship Id="rId11" Type="http://schemas.openxmlformats.org/officeDocument/2006/relationships/hyperlink" Target="https://link.gale.com/apps/doc/GNEHQH292781346/MSIC" TargetMode="External"/><Relationship Id="rId5" Type="http://schemas.openxmlformats.org/officeDocument/2006/relationships/hyperlink" Target="https://link.gale.com/apps/doc/SAEDIC771526748/MSIC" TargetMode="External"/><Relationship Id="rId15" Type="http://schemas.openxmlformats.org/officeDocument/2006/relationships/image" Target="../media/image6.png"/><Relationship Id="rId10" Type="http://schemas.openxmlformats.org/officeDocument/2006/relationships/hyperlink" Target="https://link.gale.com/apps/doc/PXGLVM839816039/MSIC" TargetMode="External"/><Relationship Id="rId19"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hyperlink" Target="https://link.gale.com/apps/doc/XPDWUZ292213706/MSIC" TargetMode="External"/><Relationship Id="rId1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3.png"/><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3.png"/><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551FFE-E443-2F59-8FA1-922897AD85A1}"/>
              </a:ext>
            </a:extLst>
          </p:cNvPr>
          <p:cNvPicPr>
            <a:picLocks noChangeAspect="1"/>
          </p:cNvPicPr>
          <p:nvPr/>
        </p:nvPicPr>
        <p:blipFill>
          <a:blip r:embed="rId2">
            <a:extLst>
              <a:ext uri="{28A0092B-C50C-407E-A947-70E740481C1C}">
                <a14:useLocalDpi xmlns:a14="http://schemas.microsoft.com/office/drawing/2010/main" val="0"/>
              </a:ext>
            </a:extLst>
          </a:blip>
          <a:srcRect t="7991" b="7991"/>
          <a:stretch/>
        </p:blipFill>
        <p:spPr>
          <a:xfrm>
            <a:off x="0" y="0"/>
            <a:ext cx="6858000" cy="8604738"/>
          </a:xfrm>
          <a:prstGeom prst="rect">
            <a:avLst/>
          </a:prstGeom>
        </p:spPr>
      </p:pic>
      <p:sp>
        <p:nvSpPr>
          <p:cNvPr id="11" name="Rectangle 10">
            <a:extLst>
              <a:ext uri="{FF2B5EF4-FFF2-40B4-BE49-F238E27FC236}">
                <a16:creationId xmlns:a16="http://schemas.microsoft.com/office/drawing/2014/main" id="{81AE33A3-3DCF-05CE-121F-DD2D0D54361E}"/>
              </a:ext>
            </a:extLst>
          </p:cNvPr>
          <p:cNvSpPr/>
          <p:nvPr/>
        </p:nvSpPr>
        <p:spPr>
          <a:xfrm>
            <a:off x="1477972" y="3417276"/>
            <a:ext cx="3902056" cy="1770185"/>
          </a:xfrm>
          <a:prstGeom prst="rect">
            <a:avLst/>
          </a:prstGeom>
          <a:solidFill>
            <a:srgbClr val="003865">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latin typeface="Open Sans" panose="020B0606030504020204" pitchFamily="34" charset="0"/>
                <a:ea typeface="Open Sans" panose="020B0606030504020204" pitchFamily="34" charset="0"/>
                <a:cs typeface="Open Sans" panose="020B0606030504020204" pitchFamily="34" charset="0"/>
              </a:rPr>
              <a:t>GALE IN CONTEXT: </a:t>
            </a:r>
          </a:p>
          <a:p>
            <a:pPr algn="ctr"/>
            <a:r>
              <a:rPr lang="en-US" sz="2800" b="1" i="1" dirty="0">
                <a:latin typeface="Open Sans" panose="020B0606030504020204" pitchFamily="34" charset="0"/>
                <a:ea typeface="Open Sans" panose="020B0606030504020204" pitchFamily="34" charset="0"/>
                <a:cs typeface="Open Sans" panose="020B0606030504020204" pitchFamily="34" charset="0"/>
              </a:rPr>
              <a:t>Middle School</a:t>
            </a:r>
          </a:p>
          <a:p>
            <a:pPr algn="ctr"/>
            <a:r>
              <a:rPr lang="en-US" sz="2400" b="1" dirty="0">
                <a:latin typeface="Open Sans" panose="020B0606030504020204" pitchFamily="34" charset="0"/>
                <a:ea typeface="Open Sans" panose="020B0606030504020204" pitchFamily="34" charset="0"/>
                <a:cs typeface="Open Sans" panose="020B0606030504020204" pitchFamily="34" charset="0"/>
              </a:rPr>
              <a:t>Government &amp; Civics</a:t>
            </a:r>
          </a:p>
          <a:p>
            <a:pPr algn="ctr"/>
            <a:r>
              <a:rPr lang="en-US" sz="2400" b="1" dirty="0">
                <a:latin typeface="Open Sans" panose="020B0606030504020204" pitchFamily="34" charset="0"/>
                <a:ea typeface="Open Sans" panose="020B0606030504020204" pitchFamily="34" charset="0"/>
                <a:cs typeface="Open Sans" panose="020B0606030504020204" pitchFamily="34" charset="0"/>
              </a:rPr>
              <a:t>Escape Room</a:t>
            </a:r>
          </a:p>
        </p:txBody>
      </p:sp>
      <p:grpSp>
        <p:nvGrpSpPr>
          <p:cNvPr id="3" name="Group 2">
            <a:extLst>
              <a:ext uri="{FF2B5EF4-FFF2-40B4-BE49-F238E27FC236}">
                <a16:creationId xmlns:a16="http://schemas.microsoft.com/office/drawing/2014/main" id="{6EBFCE1B-07F6-91AA-1300-31631D91712B}"/>
              </a:ext>
            </a:extLst>
          </p:cNvPr>
          <p:cNvGrpSpPr/>
          <p:nvPr/>
        </p:nvGrpSpPr>
        <p:grpSpPr>
          <a:xfrm>
            <a:off x="224467" y="8778655"/>
            <a:ext cx="6409066" cy="289209"/>
            <a:chOff x="224467" y="8778655"/>
            <a:chExt cx="6409066" cy="289209"/>
          </a:xfrm>
        </p:grpSpPr>
        <p:pic>
          <p:nvPicPr>
            <p:cNvPr id="4" name="Picture 3">
              <a:extLst>
                <a:ext uri="{FF2B5EF4-FFF2-40B4-BE49-F238E27FC236}">
                  <a16:creationId xmlns:a16="http://schemas.microsoft.com/office/drawing/2014/main" id="{2E0C8DB4-5561-FAA8-887C-B5C2C413B1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5" name="Picture 4" descr="Logo&#10;&#10;Description automatically generated">
              <a:extLst>
                <a:ext uri="{FF2B5EF4-FFF2-40B4-BE49-F238E27FC236}">
                  <a16:creationId xmlns:a16="http://schemas.microsoft.com/office/drawing/2014/main" id="{B0C5F38C-BBFB-75FC-CE5D-3DA5221182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pSp>
    </p:spTree>
    <p:extLst>
      <p:ext uri="{BB962C8B-B14F-4D97-AF65-F5344CB8AC3E}">
        <p14:creationId xmlns:p14="http://schemas.microsoft.com/office/powerpoint/2010/main" val="1126016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785FA-1CCB-16B5-A5DD-CE6DD1C3A0F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48D9E85-532E-12AF-33EA-6F376E217C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3" name="Picture 2" descr="Logo&#10;&#10;Description automatically generated">
            <a:extLst>
              <a:ext uri="{FF2B5EF4-FFF2-40B4-BE49-F238E27FC236}">
                <a16:creationId xmlns:a16="http://schemas.microsoft.com/office/drawing/2014/main" id="{DDB069B0-F49A-F2D1-2DC0-57BA901DC9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sp>
        <p:nvSpPr>
          <p:cNvPr id="4" name="TextBox 3">
            <a:extLst>
              <a:ext uri="{FF2B5EF4-FFF2-40B4-BE49-F238E27FC236}">
                <a16:creationId xmlns:a16="http://schemas.microsoft.com/office/drawing/2014/main" id="{A20E3694-F32A-39E2-D362-BE3D63F77271}"/>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10</a:t>
            </a:r>
          </a:p>
        </p:txBody>
      </p:sp>
      <p:sp>
        <p:nvSpPr>
          <p:cNvPr id="5" name="Rectangle 4">
            <a:extLst>
              <a:ext uri="{FF2B5EF4-FFF2-40B4-BE49-F238E27FC236}">
                <a16:creationId xmlns:a16="http://schemas.microsoft.com/office/drawing/2014/main" id="{21EE6965-40BF-763E-FCF6-E1E60BB473E9}"/>
              </a:ext>
            </a:extLst>
          </p:cNvPr>
          <p:cNvSpPr/>
          <p:nvPr/>
        </p:nvSpPr>
        <p:spPr>
          <a:xfrm>
            <a:off x="0" y="-4845"/>
            <a:ext cx="1596788" cy="780585"/>
          </a:xfrm>
          <a:prstGeom prst="rect">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2</a:t>
            </a:r>
          </a:p>
        </p:txBody>
      </p:sp>
      <p:sp>
        <p:nvSpPr>
          <p:cNvPr id="6" name="Rectangle 5">
            <a:extLst>
              <a:ext uri="{FF2B5EF4-FFF2-40B4-BE49-F238E27FC236}">
                <a16:creationId xmlns:a16="http://schemas.microsoft.com/office/drawing/2014/main" id="{A97BE1A4-5E63-87D5-49F8-0666266697A4}"/>
              </a:ext>
            </a:extLst>
          </p:cNvPr>
          <p:cNvSpPr/>
          <p:nvPr/>
        </p:nvSpPr>
        <p:spPr>
          <a:xfrm>
            <a:off x="1596788" y="0"/>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600" b="1"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ANSWER KEY</a:t>
            </a:r>
          </a:p>
        </p:txBody>
      </p:sp>
      <p:graphicFrame>
        <p:nvGraphicFramePr>
          <p:cNvPr id="7" name="Table 6">
            <a:extLst>
              <a:ext uri="{FF2B5EF4-FFF2-40B4-BE49-F238E27FC236}">
                <a16:creationId xmlns:a16="http://schemas.microsoft.com/office/drawing/2014/main" id="{7C808C3C-4AF3-C0A5-C55F-52AB02BD6341}"/>
              </a:ext>
            </a:extLst>
          </p:cNvPr>
          <p:cNvGraphicFramePr>
            <a:graphicFrameLocks noGrp="1"/>
          </p:cNvGraphicFramePr>
          <p:nvPr>
            <p:extLst>
              <p:ext uri="{D42A27DB-BD31-4B8C-83A1-F6EECF244321}">
                <p14:modId xmlns:p14="http://schemas.microsoft.com/office/powerpoint/2010/main" val="99994552"/>
              </p:ext>
            </p:extLst>
          </p:nvPr>
        </p:nvGraphicFramePr>
        <p:xfrm>
          <a:off x="156683" y="901701"/>
          <a:ext cx="6544634" cy="7264398"/>
        </p:xfrm>
        <a:graphic>
          <a:graphicData uri="http://schemas.openxmlformats.org/drawingml/2006/table">
            <a:tbl>
              <a:tblPr firstRow="1" bandRow="1">
                <a:tableStyleId>{5C22544A-7EE6-4342-B048-85BDC9FD1C3A}</a:tableStyleId>
              </a:tblPr>
              <a:tblGrid>
                <a:gridCol w="1405417">
                  <a:extLst>
                    <a:ext uri="{9D8B030D-6E8A-4147-A177-3AD203B41FA5}">
                      <a16:colId xmlns:a16="http://schemas.microsoft.com/office/drawing/2014/main" val="2479155687"/>
                    </a:ext>
                  </a:extLst>
                </a:gridCol>
                <a:gridCol w="5139217">
                  <a:extLst>
                    <a:ext uri="{9D8B030D-6E8A-4147-A177-3AD203B41FA5}">
                      <a16:colId xmlns:a16="http://schemas.microsoft.com/office/drawing/2014/main" val="1871371448"/>
                    </a:ext>
                  </a:extLst>
                </a:gridCol>
              </a:tblGrid>
              <a:tr h="2421466">
                <a:tc>
                  <a:txBody>
                    <a:bodyPr/>
                    <a:lstStyle/>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r>
                        <a:rPr lang="en-US" b="1" dirty="0">
                          <a:solidFill>
                            <a:srgbClr val="003865"/>
                          </a:solidFill>
                        </a:rPr>
                        <a:t>EXECUTIVE</a:t>
                      </a:r>
                    </a:p>
                  </a:txBody>
                  <a:tcPr anchor="ctr">
                    <a:lnL w="12700" cap="flat" cmpd="sng" algn="ctr">
                      <a:solidFill>
                        <a:srgbClr val="003865"/>
                      </a:solidFill>
                      <a:prstDash val="solid"/>
                      <a:round/>
                      <a:headEnd type="none" w="med" len="med"/>
                      <a:tailEnd type="none" w="med" len="med"/>
                    </a:lnL>
                    <a:lnR w="12700" cap="flat" cmpd="sng" algn="ctr">
                      <a:solidFill>
                        <a:srgbClr val="003865"/>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3865"/>
                      </a:solidFill>
                      <a:prstDash val="solid"/>
                      <a:round/>
                      <a:headEnd type="none" w="med" len="med"/>
                      <a:tailEnd type="none" w="med" len="med"/>
                    </a:lnB>
                    <a:solidFill>
                      <a:schemeClr val="bg1"/>
                    </a:solidFill>
                  </a:tcPr>
                </a:tc>
                <a:tc>
                  <a:txBody>
                    <a:bodyPr/>
                    <a:lstStyle/>
                    <a:p>
                      <a:pPr marL="342900" indent="-342900" algn="l">
                        <a:lnSpc>
                          <a:spcPct val="150000"/>
                        </a:lnSpc>
                        <a:buFont typeface="+mj-lt"/>
                        <a:buAutoNum type="arabicPeriod"/>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Signs bills into laws</a:t>
                      </a:r>
                    </a:p>
                    <a:p>
                      <a:pPr marL="342900" indent="-342900" algn="l">
                        <a:lnSpc>
                          <a:spcPct val="150000"/>
                        </a:lnSpc>
                        <a:buFont typeface="+mj-lt"/>
                        <a:buAutoNum type="arabicPeriod"/>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Vetoes bills</a:t>
                      </a:r>
                    </a:p>
                    <a:p>
                      <a:pPr marL="342900" indent="-342900" algn="l">
                        <a:lnSpc>
                          <a:spcPct val="150000"/>
                        </a:lnSpc>
                        <a:buFont typeface="+mj-lt"/>
                        <a:buAutoNum type="arabicPeriod"/>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Enforces laws</a:t>
                      </a:r>
                    </a:p>
                    <a:p>
                      <a:pPr marL="342900" indent="-342900" algn="l">
                        <a:lnSpc>
                          <a:spcPct val="150000"/>
                        </a:lnSpc>
                        <a:buFont typeface="+mj-lt"/>
                        <a:buAutoNum type="arabicPeriod"/>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Makes treaties with foreign nations</a:t>
                      </a:r>
                    </a:p>
                    <a:p>
                      <a:pPr marL="342900" indent="-342900" algn="l">
                        <a:lnSpc>
                          <a:spcPct val="150000"/>
                        </a:lnSpc>
                        <a:buFont typeface="+mj-lt"/>
                        <a:buAutoNum type="arabicPeriod"/>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Appoints federal judges</a:t>
                      </a:r>
                    </a:p>
                    <a:p>
                      <a:pPr marL="342900" indent="-342900" algn="l">
                        <a:lnSpc>
                          <a:spcPct val="150000"/>
                        </a:lnSpc>
                        <a:buFont typeface="+mj-lt"/>
                        <a:buAutoNum type="arabicPeriod"/>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Commands the military</a:t>
                      </a:r>
                    </a:p>
                  </a:txBody>
                  <a:tcPr anchor="ctr">
                    <a:lnL w="12700" cap="flat" cmpd="sng" algn="ctr">
                      <a:solidFill>
                        <a:srgbClr val="003865"/>
                      </a:solidFill>
                      <a:prstDash val="solid"/>
                      <a:round/>
                      <a:headEnd type="none" w="med" len="med"/>
                      <a:tailEnd type="none" w="med" len="med"/>
                    </a:lnL>
                    <a:lnR w="12700" cap="flat" cmpd="sng" algn="ctr">
                      <a:solidFill>
                        <a:srgbClr val="003865"/>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3865"/>
                      </a:solidFill>
                      <a:prstDash val="solid"/>
                      <a:round/>
                      <a:headEnd type="none" w="med" len="med"/>
                      <a:tailEnd type="none" w="med" len="med"/>
                    </a:lnB>
                    <a:solidFill>
                      <a:schemeClr val="bg1"/>
                    </a:solidFill>
                  </a:tcPr>
                </a:tc>
                <a:extLst>
                  <a:ext uri="{0D108BD9-81ED-4DB2-BD59-A6C34878D82A}">
                    <a16:rowId xmlns:a16="http://schemas.microsoft.com/office/drawing/2014/main" val="1308339635"/>
                  </a:ext>
                </a:extLst>
              </a:tr>
              <a:tr h="2421466">
                <a:tc>
                  <a:txBody>
                    <a:bodyPr/>
                    <a:lstStyle/>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r>
                        <a:rPr lang="en-US" b="1" dirty="0">
                          <a:solidFill>
                            <a:srgbClr val="003865"/>
                          </a:solidFill>
                        </a:rPr>
                        <a:t>LEGISLATIVE</a:t>
                      </a:r>
                      <a:r>
                        <a:rPr lang="en-US" b="1" dirty="0">
                          <a:solidFill>
                            <a:schemeClr val="tx1"/>
                          </a:solidFill>
                        </a:rPr>
                        <a:t> </a:t>
                      </a:r>
                    </a:p>
                  </a:txBody>
                  <a:tcPr anchor="ctr">
                    <a:lnL w="12700" cap="flat" cmpd="sng" algn="ctr">
                      <a:solidFill>
                        <a:srgbClr val="003865"/>
                      </a:solidFill>
                      <a:prstDash val="solid"/>
                      <a:round/>
                      <a:headEnd type="none" w="med" len="med"/>
                      <a:tailEnd type="none" w="med" len="med"/>
                    </a:lnL>
                    <a:lnR w="12700" cap="flat" cmpd="sng" algn="ctr">
                      <a:solidFill>
                        <a:srgbClr val="003865"/>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3865"/>
                      </a:solidFill>
                      <a:prstDash val="solid"/>
                      <a:round/>
                      <a:headEnd type="none" w="med" len="med"/>
                      <a:tailEnd type="none" w="med" len="med"/>
                    </a:lnB>
                    <a:solidFill>
                      <a:schemeClr val="bg1"/>
                    </a:solidFill>
                  </a:tcPr>
                </a:tc>
                <a:tc>
                  <a:txBody>
                    <a:bodyPr/>
                    <a:lstStyle/>
                    <a:p>
                      <a:pPr marL="342900" indent="-342900" algn="l">
                        <a:lnSpc>
                          <a:spcPct val="150000"/>
                        </a:lnSpc>
                        <a:buFont typeface="+mj-lt"/>
                        <a:buAutoNum type="arabicPeriod"/>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Declares war</a:t>
                      </a:r>
                    </a:p>
                    <a:p>
                      <a:pPr marL="342900" indent="-342900" algn="l">
                        <a:lnSpc>
                          <a:spcPct val="150000"/>
                        </a:lnSpc>
                        <a:buFont typeface="+mj-lt"/>
                        <a:buAutoNum type="arabicPeriod"/>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Impeaches the president</a:t>
                      </a:r>
                    </a:p>
                    <a:p>
                      <a:pPr marL="342900" indent="-342900" algn="l">
                        <a:lnSpc>
                          <a:spcPct val="150000"/>
                        </a:lnSpc>
                        <a:buFont typeface="+mj-lt"/>
                        <a:buAutoNum type="arabicPeriod"/>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Collects taxes</a:t>
                      </a:r>
                    </a:p>
                    <a:p>
                      <a:pPr marL="342900" indent="-342900" algn="l">
                        <a:lnSpc>
                          <a:spcPct val="150000"/>
                        </a:lnSpc>
                        <a:buFont typeface="+mj-lt"/>
                        <a:buAutoNum type="arabicPeriod"/>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Approves presidential appointments</a:t>
                      </a:r>
                    </a:p>
                    <a:p>
                      <a:pPr marL="342900" indent="-342900" algn="l">
                        <a:lnSpc>
                          <a:spcPct val="150000"/>
                        </a:lnSpc>
                        <a:buFont typeface="+mj-lt"/>
                        <a:buAutoNum type="arabicPeriod"/>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Writes and passes laws</a:t>
                      </a:r>
                    </a:p>
                    <a:p>
                      <a:pPr marL="342900" indent="-342900" algn="l">
                        <a:lnSpc>
                          <a:spcPct val="150000"/>
                        </a:lnSpc>
                        <a:buFont typeface="+mj-lt"/>
                        <a:buAutoNum type="arabicPeriod"/>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Can override a presidential veto</a:t>
                      </a:r>
                    </a:p>
                    <a:p>
                      <a:pPr marL="342900" indent="-342900" algn="l">
                        <a:lnSpc>
                          <a:spcPct val="150000"/>
                        </a:lnSpc>
                        <a:buFont typeface="+mj-lt"/>
                        <a:buAutoNum type="arabicPeriod"/>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Confirms Supreme Court justices</a:t>
                      </a:r>
                    </a:p>
                  </a:txBody>
                  <a:tcPr anchor="ctr">
                    <a:lnL w="12700" cap="flat" cmpd="sng" algn="ctr">
                      <a:solidFill>
                        <a:srgbClr val="003865"/>
                      </a:solidFill>
                      <a:prstDash val="solid"/>
                      <a:round/>
                      <a:headEnd type="none" w="med" len="med"/>
                      <a:tailEnd type="none" w="med" len="med"/>
                    </a:lnL>
                    <a:lnR w="12700" cap="flat" cmpd="sng" algn="ctr">
                      <a:solidFill>
                        <a:srgbClr val="003865"/>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3865"/>
                      </a:solidFill>
                      <a:prstDash val="solid"/>
                      <a:round/>
                      <a:headEnd type="none" w="med" len="med"/>
                      <a:tailEnd type="none" w="med" len="med"/>
                    </a:lnB>
                    <a:solidFill>
                      <a:schemeClr val="bg1"/>
                    </a:solidFill>
                  </a:tcPr>
                </a:tc>
                <a:extLst>
                  <a:ext uri="{0D108BD9-81ED-4DB2-BD59-A6C34878D82A}">
                    <a16:rowId xmlns:a16="http://schemas.microsoft.com/office/drawing/2014/main" val="1799958369"/>
                  </a:ext>
                </a:extLst>
              </a:tr>
              <a:tr h="2421466">
                <a:tc>
                  <a:txBody>
                    <a:bodyPr/>
                    <a:lstStyle/>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r>
                        <a:rPr lang="en-US" b="1" dirty="0">
                          <a:solidFill>
                            <a:srgbClr val="003865"/>
                          </a:solidFill>
                        </a:rPr>
                        <a:t>JUDICIAL</a:t>
                      </a:r>
                    </a:p>
                  </a:txBody>
                  <a:tcPr anchor="ctr">
                    <a:lnL w="12700" cap="flat" cmpd="sng" algn="ctr">
                      <a:solidFill>
                        <a:srgbClr val="003865"/>
                      </a:solidFill>
                      <a:prstDash val="solid"/>
                      <a:round/>
                      <a:headEnd type="none" w="med" len="med"/>
                      <a:tailEnd type="none" w="med" len="med"/>
                    </a:lnL>
                    <a:lnR w="12700" cap="flat" cmpd="sng" algn="ctr">
                      <a:solidFill>
                        <a:srgbClr val="003865"/>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3865"/>
                      </a:solidFill>
                      <a:prstDash val="solid"/>
                      <a:round/>
                      <a:headEnd type="none" w="med" len="med"/>
                      <a:tailEnd type="none" w="med" len="med"/>
                    </a:lnB>
                    <a:solidFill>
                      <a:schemeClr val="bg1"/>
                    </a:solidFill>
                  </a:tcPr>
                </a:tc>
                <a:tc>
                  <a:txBody>
                    <a:bodyPr/>
                    <a:lstStyle/>
                    <a:p>
                      <a:pPr marL="342900" indent="-342900" algn="l">
                        <a:lnSpc>
                          <a:spcPct val="150000"/>
                        </a:lnSpc>
                        <a:buFont typeface="+mj-lt"/>
                        <a:buAutoNum type="arabicPeriod"/>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Interprets laws</a:t>
                      </a:r>
                    </a:p>
                    <a:p>
                      <a:pPr marL="342900" indent="-342900" algn="l">
                        <a:lnSpc>
                          <a:spcPct val="150000"/>
                        </a:lnSpc>
                        <a:buFont typeface="+mj-lt"/>
                        <a:buAutoNum type="arabicPeriod"/>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Decides if laws are constitutional</a:t>
                      </a:r>
                    </a:p>
                    <a:p>
                      <a:pPr marL="342900" indent="-342900" algn="l">
                        <a:lnSpc>
                          <a:spcPct val="150000"/>
                        </a:lnSpc>
                        <a:buFont typeface="+mj-lt"/>
                        <a:buAutoNum type="arabicPeriod"/>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Settles disputes between states</a:t>
                      </a:r>
                    </a:p>
                    <a:p>
                      <a:pPr marL="342900" indent="-342900" algn="l">
                        <a:lnSpc>
                          <a:spcPct val="150000"/>
                        </a:lnSpc>
                        <a:buFont typeface="+mj-lt"/>
                        <a:buAutoNum type="arabicPeriod"/>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Oversees the court system</a:t>
                      </a:r>
                    </a:p>
                    <a:p>
                      <a:pPr marL="342900" indent="-342900" algn="l">
                        <a:lnSpc>
                          <a:spcPct val="150000"/>
                        </a:lnSpc>
                        <a:buFont typeface="+mj-lt"/>
                        <a:buAutoNum type="arabicPeriod"/>
                      </a:pPr>
                      <a:r>
                        <a:rPr lang="en-US" b="0" dirty="0">
                          <a:solidFill>
                            <a:schemeClr val="tx1"/>
                          </a:solidFill>
                          <a:latin typeface="Open Sans" panose="020B0606030504020204" pitchFamily="34" charset="0"/>
                          <a:ea typeface="Open Sans" panose="020B0606030504020204" pitchFamily="34" charset="0"/>
                          <a:cs typeface="Open Sans" panose="020B0606030504020204" pitchFamily="34" charset="0"/>
                        </a:rPr>
                        <a:t>Can overturn lower court decisions</a:t>
                      </a:r>
                    </a:p>
                  </a:txBody>
                  <a:tcPr anchor="ctr">
                    <a:lnL w="12700" cap="flat" cmpd="sng" algn="ctr">
                      <a:solidFill>
                        <a:srgbClr val="003865"/>
                      </a:solidFill>
                      <a:prstDash val="solid"/>
                      <a:round/>
                      <a:headEnd type="none" w="med" len="med"/>
                      <a:tailEnd type="none" w="med" len="med"/>
                    </a:lnL>
                    <a:lnR w="12700" cap="flat" cmpd="sng" algn="ctr">
                      <a:solidFill>
                        <a:srgbClr val="003865"/>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3865"/>
                      </a:solidFill>
                      <a:prstDash val="solid"/>
                      <a:round/>
                      <a:headEnd type="none" w="med" len="med"/>
                      <a:tailEnd type="none" w="med" len="med"/>
                    </a:lnB>
                    <a:solidFill>
                      <a:schemeClr val="bg1"/>
                    </a:solidFill>
                  </a:tcPr>
                </a:tc>
                <a:extLst>
                  <a:ext uri="{0D108BD9-81ED-4DB2-BD59-A6C34878D82A}">
                    <a16:rowId xmlns:a16="http://schemas.microsoft.com/office/drawing/2014/main" val="3885461066"/>
                  </a:ext>
                </a:extLst>
              </a:tr>
            </a:tbl>
          </a:graphicData>
        </a:graphic>
      </p:graphicFrame>
      <p:pic>
        <p:nvPicPr>
          <p:cNvPr id="9" name="Graphic 8" descr="Scales of justice with solid fill">
            <a:extLst>
              <a:ext uri="{FF2B5EF4-FFF2-40B4-BE49-F238E27FC236}">
                <a16:creationId xmlns:a16="http://schemas.microsoft.com/office/drawing/2014/main" id="{C2B79390-4A72-70F3-45A4-311C2B3C79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5538" y="6489700"/>
            <a:ext cx="723900" cy="723900"/>
          </a:xfrm>
          <a:prstGeom prst="rect">
            <a:avLst/>
          </a:prstGeom>
        </p:spPr>
      </p:pic>
      <p:pic>
        <p:nvPicPr>
          <p:cNvPr id="11" name="Graphic 10" descr="Court with solid fill">
            <a:extLst>
              <a:ext uri="{FF2B5EF4-FFF2-40B4-BE49-F238E27FC236}">
                <a16:creationId xmlns:a16="http://schemas.microsoft.com/office/drawing/2014/main" id="{2BB6AD5B-9958-9F8D-C3D2-198B246842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5538" y="4035425"/>
            <a:ext cx="723900" cy="723900"/>
          </a:xfrm>
          <a:prstGeom prst="rect">
            <a:avLst/>
          </a:prstGeom>
        </p:spPr>
      </p:pic>
      <p:pic>
        <p:nvPicPr>
          <p:cNvPr id="13" name="Graphic 12" descr="Lecturer with solid fill">
            <a:extLst>
              <a:ext uri="{FF2B5EF4-FFF2-40B4-BE49-F238E27FC236}">
                <a16:creationId xmlns:a16="http://schemas.microsoft.com/office/drawing/2014/main" id="{1DE0A311-D114-9A53-5312-69B25FDAF6C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6726" y="1581150"/>
            <a:ext cx="723900" cy="723900"/>
          </a:xfrm>
          <a:prstGeom prst="rect">
            <a:avLst/>
          </a:prstGeom>
        </p:spPr>
      </p:pic>
      <p:pic>
        <p:nvPicPr>
          <p:cNvPr id="8" name="Graphic 7" descr="Court with solid fill">
            <a:extLst>
              <a:ext uri="{FF2B5EF4-FFF2-40B4-BE49-F238E27FC236}">
                <a16:creationId xmlns:a16="http://schemas.microsoft.com/office/drawing/2014/main" id="{2BC1110F-54A6-EC1C-143F-D4812B5A00B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849797" y="8304564"/>
            <a:ext cx="424953" cy="424953"/>
          </a:xfrm>
          <a:prstGeom prst="rect">
            <a:avLst/>
          </a:prstGeom>
        </p:spPr>
      </p:pic>
      <p:pic>
        <p:nvPicPr>
          <p:cNvPr id="10" name="Graphic 9" descr="Lecturer with solid fill">
            <a:extLst>
              <a:ext uri="{FF2B5EF4-FFF2-40B4-BE49-F238E27FC236}">
                <a16:creationId xmlns:a16="http://schemas.microsoft.com/office/drawing/2014/main" id="{304BBCF3-5F59-78AC-51D5-06E600904C8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938168" y="8266036"/>
            <a:ext cx="424953" cy="424953"/>
          </a:xfrm>
          <a:prstGeom prst="rect">
            <a:avLst/>
          </a:prstGeom>
        </p:spPr>
      </p:pic>
      <p:sp>
        <p:nvSpPr>
          <p:cNvPr id="12" name="TextBox 11">
            <a:extLst>
              <a:ext uri="{FF2B5EF4-FFF2-40B4-BE49-F238E27FC236}">
                <a16:creationId xmlns:a16="http://schemas.microsoft.com/office/drawing/2014/main" id="{A3FBFB4F-9051-7ABA-7A2A-BF98C483D329}"/>
              </a:ext>
            </a:extLst>
          </p:cNvPr>
          <p:cNvSpPr txBox="1"/>
          <p:nvPr/>
        </p:nvSpPr>
        <p:spPr>
          <a:xfrm>
            <a:off x="2372609" y="8303773"/>
            <a:ext cx="246291" cy="369332"/>
          </a:xfrm>
          <a:prstGeom prst="rect">
            <a:avLst/>
          </a:prstGeom>
          <a:noFill/>
        </p:spPr>
        <p:txBody>
          <a:bodyPr wrap="square" rtlCol="0">
            <a:spAutoFit/>
          </a:bodyPr>
          <a:lstStyle/>
          <a:p>
            <a:r>
              <a:rPr lang="en-US" b="1" dirty="0">
                <a:highlight>
                  <a:srgbClr val="FFFF00"/>
                </a:highlight>
                <a:latin typeface="Open Sans" panose="020B0606030504020204" pitchFamily="34" charset="0"/>
                <a:ea typeface="Open Sans" panose="020B0606030504020204" pitchFamily="34" charset="0"/>
                <a:cs typeface="Open Sans" panose="020B0606030504020204" pitchFamily="34" charset="0"/>
              </a:rPr>
              <a:t>6</a:t>
            </a:r>
          </a:p>
        </p:txBody>
      </p:sp>
      <p:sp>
        <p:nvSpPr>
          <p:cNvPr id="14" name="TextBox 13">
            <a:extLst>
              <a:ext uri="{FF2B5EF4-FFF2-40B4-BE49-F238E27FC236}">
                <a16:creationId xmlns:a16="http://schemas.microsoft.com/office/drawing/2014/main" id="{6621AA09-C297-9E4E-8CAF-65A47DF5A925}"/>
              </a:ext>
            </a:extLst>
          </p:cNvPr>
          <p:cNvSpPr txBox="1"/>
          <p:nvPr/>
        </p:nvSpPr>
        <p:spPr>
          <a:xfrm>
            <a:off x="3387049" y="8311720"/>
            <a:ext cx="246291" cy="369332"/>
          </a:xfrm>
          <a:prstGeom prst="rect">
            <a:avLst/>
          </a:prstGeom>
          <a:noFill/>
        </p:spPr>
        <p:txBody>
          <a:bodyPr wrap="square" rtlCol="0">
            <a:spAutoFit/>
          </a:bodyPr>
          <a:lstStyle/>
          <a:p>
            <a:r>
              <a:rPr lang="en-US" b="1" dirty="0">
                <a:highlight>
                  <a:srgbClr val="FFFF00"/>
                </a:highlight>
                <a:latin typeface="Open Sans" panose="020B0606030504020204" pitchFamily="34" charset="0"/>
                <a:ea typeface="Open Sans" panose="020B0606030504020204" pitchFamily="34" charset="0"/>
                <a:cs typeface="Open Sans" panose="020B0606030504020204" pitchFamily="34" charset="0"/>
              </a:rPr>
              <a:t>7</a:t>
            </a:r>
          </a:p>
        </p:txBody>
      </p:sp>
      <p:sp>
        <p:nvSpPr>
          <p:cNvPr id="15" name="TextBox 14">
            <a:extLst>
              <a:ext uri="{FF2B5EF4-FFF2-40B4-BE49-F238E27FC236}">
                <a16:creationId xmlns:a16="http://schemas.microsoft.com/office/drawing/2014/main" id="{FB94D8AF-318D-1BD8-076A-38C6C59CB5A5}"/>
              </a:ext>
            </a:extLst>
          </p:cNvPr>
          <p:cNvSpPr txBox="1"/>
          <p:nvPr/>
        </p:nvSpPr>
        <p:spPr>
          <a:xfrm>
            <a:off x="4238220" y="8311720"/>
            <a:ext cx="246291" cy="369332"/>
          </a:xfrm>
          <a:prstGeom prst="rect">
            <a:avLst/>
          </a:prstGeom>
          <a:noFill/>
        </p:spPr>
        <p:txBody>
          <a:bodyPr wrap="square" rtlCol="0">
            <a:spAutoFit/>
          </a:bodyPr>
          <a:lstStyle/>
          <a:p>
            <a:r>
              <a:rPr lang="en-US" b="1" dirty="0">
                <a:highlight>
                  <a:srgbClr val="FFFF00"/>
                </a:highlight>
                <a:latin typeface="Open Sans" panose="020B0606030504020204" pitchFamily="34" charset="0"/>
                <a:ea typeface="Open Sans" panose="020B0606030504020204" pitchFamily="34" charset="0"/>
                <a:cs typeface="Open Sans" panose="020B0606030504020204" pitchFamily="34" charset="0"/>
              </a:rPr>
              <a:t>5</a:t>
            </a:r>
          </a:p>
        </p:txBody>
      </p:sp>
    </p:spTree>
    <p:extLst>
      <p:ext uri="{BB962C8B-B14F-4D97-AF65-F5344CB8AC3E}">
        <p14:creationId xmlns:p14="http://schemas.microsoft.com/office/powerpoint/2010/main" val="1888327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65BC9-8897-2EEB-9334-27B2C36F5B2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44FB424-236A-8058-8EA6-689E6D27AE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3" name="Picture 2" descr="Logo&#10;&#10;Description automatically generated">
            <a:extLst>
              <a:ext uri="{FF2B5EF4-FFF2-40B4-BE49-F238E27FC236}">
                <a16:creationId xmlns:a16="http://schemas.microsoft.com/office/drawing/2014/main" id="{E5035391-A286-E05D-1F2F-E7B0A5F281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sp>
        <p:nvSpPr>
          <p:cNvPr id="4" name="TextBox 3">
            <a:extLst>
              <a:ext uri="{FF2B5EF4-FFF2-40B4-BE49-F238E27FC236}">
                <a16:creationId xmlns:a16="http://schemas.microsoft.com/office/drawing/2014/main" id="{1A7C06BF-FB48-8039-722A-70FB39FBEE3A}"/>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11</a:t>
            </a:r>
          </a:p>
        </p:txBody>
      </p:sp>
      <p:sp>
        <p:nvSpPr>
          <p:cNvPr id="5" name="Rectangle 4">
            <a:extLst>
              <a:ext uri="{FF2B5EF4-FFF2-40B4-BE49-F238E27FC236}">
                <a16:creationId xmlns:a16="http://schemas.microsoft.com/office/drawing/2014/main" id="{110B6DEB-3647-2B99-F6A1-A4F53CF8121D}"/>
              </a:ext>
            </a:extLst>
          </p:cNvPr>
          <p:cNvSpPr/>
          <p:nvPr/>
        </p:nvSpPr>
        <p:spPr>
          <a:xfrm>
            <a:off x="0" y="-4845"/>
            <a:ext cx="1596788" cy="780585"/>
          </a:xfrm>
          <a:prstGeom prst="rect">
            <a:avLst/>
          </a:prstGeom>
          <a:solidFill>
            <a:srgbClr val="5E2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TASK 3</a:t>
            </a:r>
          </a:p>
        </p:txBody>
      </p:sp>
      <p:sp>
        <p:nvSpPr>
          <p:cNvPr id="6" name="Rectangle 5">
            <a:extLst>
              <a:ext uri="{FF2B5EF4-FFF2-40B4-BE49-F238E27FC236}">
                <a16:creationId xmlns:a16="http://schemas.microsoft.com/office/drawing/2014/main" id="{5572C260-B84F-EA60-2266-36769AB63067}"/>
              </a:ext>
            </a:extLst>
          </p:cNvPr>
          <p:cNvSpPr/>
          <p:nvPr/>
        </p:nvSpPr>
        <p:spPr>
          <a:xfrm>
            <a:off x="1596788" y="0"/>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600" b="1"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ANSWER KEY</a:t>
            </a:r>
          </a:p>
        </p:txBody>
      </p:sp>
      <p:grpSp>
        <p:nvGrpSpPr>
          <p:cNvPr id="10" name="Group 9">
            <a:extLst>
              <a:ext uri="{FF2B5EF4-FFF2-40B4-BE49-F238E27FC236}">
                <a16:creationId xmlns:a16="http://schemas.microsoft.com/office/drawing/2014/main" id="{C878B8F8-43ED-FA05-D09D-D56A2E7D41ED}"/>
              </a:ext>
            </a:extLst>
          </p:cNvPr>
          <p:cNvGrpSpPr/>
          <p:nvPr/>
        </p:nvGrpSpPr>
        <p:grpSpPr>
          <a:xfrm rot="16200000">
            <a:off x="1066126" y="3214812"/>
            <a:ext cx="2408968" cy="2357337"/>
            <a:chOff x="2906685" y="217329"/>
            <a:chExt cx="2408968" cy="2357337"/>
          </a:xfrm>
        </p:grpSpPr>
        <p:sp>
          <p:nvSpPr>
            <p:cNvPr id="12" name="Isosceles Triangle 11">
              <a:extLst>
                <a:ext uri="{FF2B5EF4-FFF2-40B4-BE49-F238E27FC236}">
                  <a16:creationId xmlns:a16="http://schemas.microsoft.com/office/drawing/2014/main" id="{2DEC48FD-E692-26D7-DFC8-54F1C41566D0}"/>
                </a:ext>
              </a:extLst>
            </p:cNvPr>
            <p:cNvSpPr/>
            <p:nvPr/>
          </p:nvSpPr>
          <p:spPr>
            <a:xfrm>
              <a:off x="2906685" y="217329"/>
              <a:ext cx="2408968" cy="2292752"/>
            </a:xfrm>
            <a:prstGeom prst="triangl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978F8FBF-40D9-8608-A8AA-1E7853A9D1CB}"/>
                </a:ext>
              </a:extLst>
            </p:cNvPr>
            <p:cNvSpPr txBox="1"/>
            <p:nvPr/>
          </p:nvSpPr>
          <p:spPr>
            <a:xfrm rot="7103435">
              <a:off x="2577840" y="1565249"/>
              <a:ext cx="1772612" cy="246221"/>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powerful</a:t>
              </a:r>
            </a:p>
          </p:txBody>
        </p:sp>
        <p:sp>
          <p:nvSpPr>
            <p:cNvPr id="15" name="TextBox 14">
              <a:extLst>
                <a:ext uri="{FF2B5EF4-FFF2-40B4-BE49-F238E27FC236}">
                  <a16:creationId xmlns:a16="http://schemas.microsoft.com/office/drawing/2014/main" id="{4676367E-7226-CECF-0888-1B48FA81FFBB}"/>
                </a:ext>
              </a:extLst>
            </p:cNvPr>
            <p:cNvSpPr txBox="1"/>
            <p:nvPr/>
          </p:nvSpPr>
          <p:spPr>
            <a:xfrm rot="14504296">
              <a:off x="3531138" y="969218"/>
              <a:ext cx="1582850" cy="707886"/>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The history of checks and balances starts with the concept of _____. </a:t>
              </a:r>
            </a:p>
          </p:txBody>
        </p:sp>
        <p:sp>
          <p:nvSpPr>
            <p:cNvPr id="16" name="TextBox 15">
              <a:extLst>
                <a:ext uri="{FF2B5EF4-FFF2-40B4-BE49-F238E27FC236}">
                  <a16:creationId xmlns:a16="http://schemas.microsoft.com/office/drawing/2014/main" id="{76ACC0DC-7F45-2914-60D9-F8557D847DC1}"/>
                </a:ext>
              </a:extLst>
            </p:cNvPr>
            <p:cNvSpPr txBox="1"/>
            <p:nvPr/>
          </p:nvSpPr>
          <p:spPr>
            <a:xfrm>
              <a:off x="3275311" y="1978424"/>
              <a:ext cx="1582850" cy="553998"/>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The legislative branch includes both houses of _____. </a:t>
              </a:r>
            </a:p>
          </p:txBody>
        </p:sp>
      </p:grpSp>
      <p:grpSp>
        <p:nvGrpSpPr>
          <p:cNvPr id="17" name="Group 16">
            <a:extLst>
              <a:ext uri="{FF2B5EF4-FFF2-40B4-BE49-F238E27FC236}">
                <a16:creationId xmlns:a16="http://schemas.microsoft.com/office/drawing/2014/main" id="{CF2FFF2E-E8D7-B401-BF7A-37D3496FE382}"/>
              </a:ext>
            </a:extLst>
          </p:cNvPr>
          <p:cNvGrpSpPr/>
          <p:nvPr/>
        </p:nvGrpSpPr>
        <p:grpSpPr>
          <a:xfrm rot="16200000">
            <a:off x="3229046" y="5762734"/>
            <a:ext cx="2614322" cy="2389722"/>
            <a:chOff x="1366329" y="130308"/>
            <a:chExt cx="2614322" cy="2389722"/>
          </a:xfrm>
        </p:grpSpPr>
        <p:sp>
          <p:nvSpPr>
            <p:cNvPr id="18" name="Isosceles Triangle 17">
              <a:extLst>
                <a:ext uri="{FF2B5EF4-FFF2-40B4-BE49-F238E27FC236}">
                  <a16:creationId xmlns:a16="http://schemas.microsoft.com/office/drawing/2014/main" id="{80FE9C99-92B1-6E80-F2EF-BDCC56EB48F7}"/>
                </a:ext>
              </a:extLst>
            </p:cNvPr>
            <p:cNvSpPr/>
            <p:nvPr/>
          </p:nvSpPr>
          <p:spPr>
            <a:xfrm rot="10800000">
              <a:off x="1490222" y="227278"/>
              <a:ext cx="2408968" cy="2292752"/>
            </a:xfrm>
            <a:prstGeom prst="triangl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5EDF533-407E-ABC1-B76E-CF0C667FEC2A}"/>
                </a:ext>
              </a:extLst>
            </p:cNvPr>
            <p:cNvSpPr txBox="1"/>
            <p:nvPr/>
          </p:nvSpPr>
          <p:spPr>
            <a:xfrm rot="3725821">
              <a:off x="1103353" y="1055853"/>
              <a:ext cx="2097312" cy="246221"/>
            </a:xfrm>
            <a:prstGeom prst="rect">
              <a:avLst/>
            </a:prstGeom>
            <a:noFill/>
          </p:spPr>
          <p:txBody>
            <a:bodyPr wrap="square" rtlCol="0">
              <a:spAutoFit/>
            </a:bodyPr>
            <a:lstStyle/>
            <a:p>
              <a:pPr algn="ctr"/>
              <a:r>
                <a:rPr lang="en-US" sz="1000" dirty="0">
                  <a:highlight>
                    <a:srgbClr val="FFFF00"/>
                  </a:highlight>
                  <a:latin typeface="Open Sans" panose="020B0606030504020204" pitchFamily="34" charset="0"/>
                  <a:ea typeface="Open Sans" panose="020B0606030504020204" pitchFamily="34" charset="0"/>
                  <a:cs typeface="Open Sans" panose="020B0606030504020204" pitchFamily="34" charset="0"/>
                </a:rPr>
                <a:t>A government</a:t>
              </a:r>
            </a:p>
          </p:txBody>
        </p:sp>
        <p:sp>
          <p:nvSpPr>
            <p:cNvPr id="20" name="TextBox 19">
              <a:extLst>
                <a:ext uri="{FF2B5EF4-FFF2-40B4-BE49-F238E27FC236}">
                  <a16:creationId xmlns:a16="http://schemas.microsoft.com/office/drawing/2014/main" id="{EAA09975-74C1-AD63-D48D-AF59F80EEC0C}"/>
                </a:ext>
              </a:extLst>
            </p:cNvPr>
            <p:cNvSpPr txBox="1"/>
            <p:nvPr/>
          </p:nvSpPr>
          <p:spPr>
            <a:xfrm rot="17830905">
              <a:off x="2159148" y="882335"/>
              <a:ext cx="1909405" cy="553998"/>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The judicial branch’s most important role in the system is _____ review. </a:t>
              </a:r>
            </a:p>
          </p:txBody>
        </p:sp>
        <p:sp>
          <p:nvSpPr>
            <p:cNvPr id="21" name="TextBox 20">
              <a:extLst>
                <a:ext uri="{FF2B5EF4-FFF2-40B4-BE49-F238E27FC236}">
                  <a16:creationId xmlns:a16="http://schemas.microsoft.com/office/drawing/2014/main" id="{4F945C26-5AC8-DF24-6156-B9FB46196621}"/>
                </a:ext>
              </a:extLst>
            </p:cNvPr>
            <p:cNvSpPr txBox="1"/>
            <p:nvPr/>
          </p:nvSpPr>
          <p:spPr>
            <a:xfrm rot="10800000">
              <a:off x="1366329" y="250190"/>
              <a:ext cx="2614322" cy="246221"/>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mixed</a:t>
              </a:r>
            </a:p>
          </p:txBody>
        </p:sp>
      </p:grpSp>
      <p:grpSp>
        <p:nvGrpSpPr>
          <p:cNvPr id="22" name="Group 21">
            <a:extLst>
              <a:ext uri="{FF2B5EF4-FFF2-40B4-BE49-F238E27FC236}">
                <a16:creationId xmlns:a16="http://schemas.microsoft.com/office/drawing/2014/main" id="{B0EAEA88-1F5D-AF97-6F6C-9C14640F19FA}"/>
              </a:ext>
            </a:extLst>
          </p:cNvPr>
          <p:cNvGrpSpPr/>
          <p:nvPr/>
        </p:nvGrpSpPr>
        <p:grpSpPr>
          <a:xfrm rot="16200000">
            <a:off x="908600" y="4441123"/>
            <a:ext cx="2614322" cy="2479854"/>
            <a:chOff x="4243678" y="101223"/>
            <a:chExt cx="2614322" cy="2479854"/>
          </a:xfrm>
        </p:grpSpPr>
        <p:sp>
          <p:nvSpPr>
            <p:cNvPr id="23" name="Isosceles Triangle 22">
              <a:extLst>
                <a:ext uri="{FF2B5EF4-FFF2-40B4-BE49-F238E27FC236}">
                  <a16:creationId xmlns:a16="http://schemas.microsoft.com/office/drawing/2014/main" id="{D972669C-71C3-2F7F-3CEB-D285B1575206}"/>
                </a:ext>
              </a:extLst>
            </p:cNvPr>
            <p:cNvSpPr/>
            <p:nvPr/>
          </p:nvSpPr>
          <p:spPr>
            <a:xfrm rot="10800000">
              <a:off x="4363670" y="217329"/>
              <a:ext cx="2408968" cy="2292752"/>
            </a:xfrm>
            <a:prstGeom prst="triangl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B765E53-E083-77E1-A769-428BEA390ABD}"/>
                </a:ext>
              </a:extLst>
            </p:cNvPr>
            <p:cNvSpPr txBox="1"/>
            <p:nvPr/>
          </p:nvSpPr>
          <p:spPr>
            <a:xfrm rot="10800000">
              <a:off x="4243678" y="247071"/>
              <a:ext cx="2614322" cy="246221"/>
            </a:xfrm>
            <a:prstGeom prst="rect">
              <a:avLst/>
            </a:prstGeom>
            <a:noFill/>
          </p:spPr>
          <p:txBody>
            <a:bodyPr wrap="square" rtlCol="0">
              <a:spAutoFit/>
            </a:bodyPr>
            <a:lstStyle/>
            <a:p>
              <a:pPr algn="ctr"/>
              <a:r>
                <a:rPr lang="en-US" sz="1000" dirty="0">
                  <a:highlight>
                    <a:srgbClr val="FFFF00"/>
                  </a:highlight>
                  <a:latin typeface="Open Sans" panose="020B0606030504020204" pitchFamily="34" charset="0"/>
                  <a:ea typeface="Open Sans" panose="020B0606030504020204" pitchFamily="34" charset="0"/>
                  <a:cs typeface="Open Sans" panose="020B0606030504020204" pitchFamily="34" charset="0"/>
                </a:rPr>
                <a:t>men.</a:t>
              </a:r>
            </a:p>
          </p:txBody>
        </p:sp>
        <p:sp>
          <p:nvSpPr>
            <p:cNvPr id="25" name="TextBox 24">
              <a:extLst>
                <a:ext uri="{FF2B5EF4-FFF2-40B4-BE49-F238E27FC236}">
                  <a16:creationId xmlns:a16="http://schemas.microsoft.com/office/drawing/2014/main" id="{9C8D68DA-6594-CAB4-5E6E-2B68EA63E133}"/>
                </a:ext>
              </a:extLst>
            </p:cNvPr>
            <p:cNvSpPr txBox="1"/>
            <p:nvPr/>
          </p:nvSpPr>
          <p:spPr>
            <a:xfrm rot="17830905">
              <a:off x="4937785" y="883075"/>
              <a:ext cx="2077511" cy="553998"/>
            </a:xfrm>
            <a:prstGeom prst="rect">
              <a:avLst/>
            </a:prstGeom>
            <a:noFill/>
          </p:spPr>
          <p:txBody>
            <a:bodyPr wrap="square" rtlCol="0">
              <a:spAutoFit/>
            </a:bodyPr>
            <a:lstStyle/>
            <a:p>
              <a:pPr algn="ctr"/>
              <a:r>
                <a:rPr lang="en-US" sz="1000" dirty="0"/>
                <a:t>Checks and balances keep any one branch of the government from becoming too _____.</a:t>
              </a:r>
              <a:endParaRPr lang="en-US" sz="600" dirty="0">
                <a:latin typeface="Open Sans" panose="020B0606030504020204" pitchFamily="34" charset="0"/>
                <a:ea typeface="Open Sans" panose="020B0606030504020204" pitchFamily="34" charset="0"/>
                <a:cs typeface="Open Sans" panose="020B0606030504020204" pitchFamily="34" charset="0"/>
              </a:endParaRPr>
            </a:p>
          </p:txBody>
        </p:sp>
        <p:sp>
          <p:nvSpPr>
            <p:cNvPr id="26" name="TextBox 25">
              <a:extLst>
                <a:ext uri="{FF2B5EF4-FFF2-40B4-BE49-F238E27FC236}">
                  <a16:creationId xmlns:a16="http://schemas.microsoft.com/office/drawing/2014/main" id="{116944D9-97A7-520E-D1BC-B298334C0EC6}"/>
                </a:ext>
              </a:extLst>
            </p:cNvPr>
            <p:cNvSpPr txBox="1"/>
            <p:nvPr/>
          </p:nvSpPr>
          <p:spPr>
            <a:xfrm rot="3725821">
              <a:off x="3872261" y="1218039"/>
              <a:ext cx="2479854" cy="246221"/>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democratic</a:t>
              </a:r>
            </a:p>
          </p:txBody>
        </p:sp>
      </p:grpSp>
      <p:grpSp>
        <p:nvGrpSpPr>
          <p:cNvPr id="27" name="Group 26">
            <a:extLst>
              <a:ext uri="{FF2B5EF4-FFF2-40B4-BE49-F238E27FC236}">
                <a16:creationId xmlns:a16="http://schemas.microsoft.com/office/drawing/2014/main" id="{B4DC1CBD-B640-6D13-1BC4-58034798877B}"/>
              </a:ext>
            </a:extLst>
          </p:cNvPr>
          <p:cNvGrpSpPr/>
          <p:nvPr/>
        </p:nvGrpSpPr>
        <p:grpSpPr>
          <a:xfrm rot="16200000">
            <a:off x="1041511" y="5779888"/>
            <a:ext cx="2408968" cy="2292752"/>
            <a:chOff x="85362" y="217329"/>
            <a:chExt cx="2408968" cy="2292752"/>
          </a:xfrm>
        </p:grpSpPr>
        <p:sp>
          <p:nvSpPr>
            <p:cNvPr id="28" name="Isosceles Triangle 27">
              <a:extLst>
                <a:ext uri="{FF2B5EF4-FFF2-40B4-BE49-F238E27FC236}">
                  <a16:creationId xmlns:a16="http://schemas.microsoft.com/office/drawing/2014/main" id="{DB5D0019-E2D4-A056-7BD3-08B2CBD4C674}"/>
                </a:ext>
              </a:extLst>
            </p:cNvPr>
            <p:cNvSpPr/>
            <p:nvPr/>
          </p:nvSpPr>
          <p:spPr>
            <a:xfrm>
              <a:off x="85362" y="217329"/>
              <a:ext cx="2408968" cy="2292752"/>
            </a:xfrm>
            <a:prstGeom prst="triangl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FC5A806C-41A6-7A98-DFAE-A0D4B4304984}"/>
                </a:ext>
              </a:extLst>
            </p:cNvPr>
            <p:cNvSpPr txBox="1"/>
            <p:nvPr/>
          </p:nvSpPr>
          <p:spPr>
            <a:xfrm rot="7103435">
              <a:off x="-95632" y="1272389"/>
              <a:ext cx="1794543" cy="246221"/>
            </a:xfrm>
            <a:prstGeom prst="rect">
              <a:avLst/>
            </a:prstGeom>
            <a:noFill/>
          </p:spPr>
          <p:txBody>
            <a:bodyPr wrap="square" rtlCol="0">
              <a:spAutoFit/>
            </a:bodyPr>
            <a:lstStyle/>
            <a:p>
              <a:pPr algn="ctr"/>
              <a:r>
                <a:rPr lang="en-US" sz="1000" dirty="0">
                  <a:highlight>
                    <a:srgbClr val="FFFF00"/>
                  </a:highlight>
                  <a:latin typeface="Open Sans" panose="020B0606030504020204" pitchFamily="34" charset="0"/>
                  <a:ea typeface="Open Sans" panose="020B0606030504020204" pitchFamily="34" charset="0"/>
                  <a:cs typeface="Open Sans" panose="020B0606030504020204" pitchFamily="34" charset="0"/>
                </a:rPr>
                <a:t>-John Adams</a:t>
              </a:r>
            </a:p>
          </p:txBody>
        </p:sp>
        <p:sp>
          <p:nvSpPr>
            <p:cNvPr id="30" name="TextBox 29">
              <a:extLst>
                <a:ext uri="{FF2B5EF4-FFF2-40B4-BE49-F238E27FC236}">
                  <a16:creationId xmlns:a16="http://schemas.microsoft.com/office/drawing/2014/main" id="{1E232C48-BFD7-7FBD-F2B3-A80C9CFFAC8B}"/>
                </a:ext>
              </a:extLst>
            </p:cNvPr>
            <p:cNvSpPr txBox="1"/>
            <p:nvPr/>
          </p:nvSpPr>
          <p:spPr>
            <a:xfrm rot="14504296">
              <a:off x="760075" y="976605"/>
              <a:ext cx="1582850" cy="553998"/>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The US Constitution created a _____ government. </a:t>
              </a:r>
            </a:p>
          </p:txBody>
        </p:sp>
        <p:sp>
          <p:nvSpPr>
            <p:cNvPr id="31" name="TextBox 30">
              <a:extLst>
                <a:ext uri="{FF2B5EF4-FFF2-40B4-BE49-F238E27FC236}">
                  <a16:creationId xmlns:a16="http://schemas.microsoft.com/office/drawing/2014/main" id="{5976D074-6ECE-8B79-C2C1-08CBF5E584C2}"/>
                </a:ext>
              </a:extLst>
            </p:cNvPr>
            <p:cNvSpPr txBox="1"/>
            <p:nvPr/>
          </p:nvSpPr>
          <p:spPr>
            <a:xfrm>
              <a:off x="248529" y="1940449"/>
              <a:ext cx="1882341" cy="553998"/>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Aristotle thought the most successful type of government would be _____.</a:t>
              </a:r>
              <a:endParaRPr lang="en-US" sz="6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2" name="Group 31">
            <a:extLst>
              <a:ext uri="{FF2B5EF4-FFF2-40B4-BE49-F238E27FC236}">
                <a16:creationId xmlns:a16="http://schemas.microsoft.com/office/drawing/2014/main" id="{6B6BD071-2E2B-29B0-D883-A671599A3823}"/>
              </a:ext>
            </a:extLst>
          </p:cNvPr>
          <p:cNvGrpSpPr/>
          <p:nvPr/>
        </p:nvGrpSpPr>
        <p:grpSpPr>
          <a:xfrm rot="16200000">
            <a:off x="3380208" y="1964062"/>
            <a:ext cx="2408968" cy="2292752"/>
            <a:chOff x="3751644" y="3133966"/>
            <a:chExt cx="2408968" cy="2292752"/>
          </a:xfrm>
        </p:grpSpPr>
        <p:sp>
          <p:nvSpPr>
            <p:cNvPr id="33" name="Isosceles Triangle 32">
              <a:extLst>
                <a:ext uri="{FF2B5EF4-FFF2-40B4-BE49-F238E27FC236}">
                  <a16:creationId xmlns:a16="http://schemas.microsoft.com/office/drawing/2014/main" id="{3CB5E676-F555-0257-A13E-A42DC3A8BD63}"/>
                </a:ext>
              </a:extLst>
            </p:cNvPr>
            <p:cNvSpPr/>
            <p:nvPr/>
          </p:nvSpPr>
          <p:spPr>
            <a:xfrm>
              <a:off x="3751644" y="3133966"/>
              <a:ext cx="2408968" cy="2292752"/>
            </a:xfrm>
            <a:prstGeom prst="triangl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CDEB028C-7A0C-7F6F-5693-3EE9E4F0660A}"/>
                </a:ext>
              </a:extLst>
            </p:cNvPr>
            <p:cNvSpPr txBox="1"/>
            <p:nvPr/>
          </p:nvSpPr>
          <p:spPr>
            <a:xfrm rot="7103435">
              <a:off x="3610811" y="4264875"/>
              <a:ext cx="1703189" cy="246221"/>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unconstitutional</a:t>
              </a:r>
            </a:p>
          </p:txBody>
        </p:sp>
        <p:sp>
          <p:nvSpPr>
            <p:cNvPr id="35" name="TextBox 34">
              <a:extLst>
                <a:ext uri="{FF2B5EF4-FFF2-40B4-BE49-F238E27FC236}">
                  <a16:creationId xmlns:a16="http://schemas.microsoft.com/office/drawing/2014/main" id="{B845A0AC-BD84-0C24-C330-C2F79135B760}"/>
                </a:ext>
              </a:extLst>
            </p:cNvPr>
            <p:cNvSpPr txBox="1"/>
            <p:nvPr/>
          </p:nvSpPr>
          <p:spPr>
            <a:xfrm rot="14504296">
              <a:off x="4480495" y="4234078"/>
              <a:ext cx="1776547" cy="553998"/>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The president can also pardon people convicted of _____ crimes. </a:t>
              </a:r>
            </a:p>
          </p:txBody>
        </p:sp>
        <p:sp>
          <p:nvSpPr>
            <p:cNvPr id="36" name="TextBox 35">
              <a:extLst>
                <a:ext uri="{FF2B5EF4-FFF2-40B4-BE49-F238E27FC236}">
                  <a16:creationId xmlns:a16="http://schemas.microsoft.com/office/drawing/2014/main" id="{A226373E-C500-F49E-A728-F5691D21BDE5}"/>
                </a:ext>
              </a:extLst>
            </p:cNvPr>
            <p:cNvSpPr txBox="1"/>
            <p:nvPr/>
          </p:nvSpPr>
          <p:spPr>
            <a:xfrm>
              <a:off x="3862733" y="5164134"/>
              <a:ext cx="2142740" cy="246221"/>
            </a:xfrm>
            <a:prstGeom prst="rect">
              <a:avLst/>
            </a:prstGeom>
            <a:noFill/>
          </p:spPr>
          <p:txBody>
            <a:bodyPr wrap="square" rtlCol="0">
              <a:spAutoFit/>
            </a:bodyPr>
            <a:lstStyle/>
            <a:p>
              <a:pPr algn="ctr"/>
              <a:r>
                <a:rPr lang="en-US" sz="1000" dirty="0">
                  <a:highlight>
                    <a:srgbClr val="FFFF00"/>
                  </a:highlight>
                  <a:latin typeface="Open Sans" panose="020B0606030504020204" pitchFamily="34" charset="0"/>
                  <a:ea typeface="Open Sans" panose="020B0606030504020204" pitchFamily="34" charset="0"/>
                  <a:cs typeface="Open Sans" panose="020B0606030504020204" pitchFamily="34" charset="0"/>
                </a:rPr>
                <a:t>laws,</a:t>
              </a:r>
            </a:p>
          </p:txBody>
        </p:sp>
      </p:grpSp>
      <p:grpSp>
        <p:nvGrpSpPr>
          <p:cNvPr id="37" name="Group 36">
            <a:extLst>
              <a:ext uri="{FF2B5EF4-FFF2-40B4-BE49-F238E27FC236}">
                <a16:creationId xmlns:a16="http://schemas.microsoft.com/office/drawing/2014/main" id="{A410F058-47A8-E2AF-3A4A-E5EBC2ED4E00}"/>
              </a:ext>
            </a:extLst>
          </p:cNvPr>
          <p:cNvGrpSpPr/>
          <p:nvPr/>
        </p:nvGrpSpPr>
        <p:grpSpPr>
          <a:xfrm rot="16200000">
            <a:off x="3293933" y="3252144"/>
            <a:ext cx="2614322" cy="2293447"/>
            <a:chOff x="1922328" y="3133271"/>
            <a:chExt cx="2614322" cy="2293447"/>
          </a:xfrm>
        </p:grpSpPr>
        <p:sp>
          <p:nvSpPr>
            <p:cNvPr id="38" name="Isosceles Triangle 37">
              <a:extLst>
                <a:ext uri="{FF2B5EF4-FFF2-40B4-BE49-F238E27FC236}">
                  <a16:creationId xmlns:a16="http://schemas.microsoft.com/office/drawing/2014/main" id="{B2837843-EEAE-5796-BD1C-F5EAE4568229}"/>
                </a:ext>
              </a:extLst>
            </p:cNvPr>
            <p:cNvSpPr/>
            <p:nvPr/>
          </p:nvSpPr>
          <p:spPr>
            <a:xfrm rot="10800000">
              <a:off x="2027017" y="3133966"/>
              <a:ext cx="2408968" cy="2292752"/>
            </a:xfrm>
            <a:prstGeom prst="triangl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359A96BD-F884-229D-02C0-A092570A5CF7}"/>
                </a:ext>
              </a:extLst>
            </p:cNvPr>
            <p:cNvSpPr txBox="1"/>
            <p:nvPr/>
          </p:nvSpPr>
          <p:spPr>
            <a:xfrm rot="10800000">
              <a:off x="1922328" y="3133271"/>
              <a:ext cx="2614322" cy="246221"/>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Congress</a:t>
              </a:r>
            </a:p>
          </p:txBody>
        </p:sp>
        <p:sp>
          <p:nvSpPr>
            <p:cNvPr id="40" name="TextBox 39">
              <a:extLst>
                <a:ext uri="{FF2B5EF4-FFF2-40B4-BE49-F238E27FC236}">
                  <a16:creationId xmlns:a16="http://schemas.microsoft.com/office/drawing/2014/main" id="{168A8D9D-6169-B742-1B97-244015A29304}"/>
                </a:ext>
              </a:extLst>
            </p:cNvPr>
            <p:cNvSpPr txBox="1"/>
            <p:nvPr/>
          </p:nvSpPr>
          <p:spPr>
            <a:xfrm rot="3725821">
              <a:off x="1785205" y="4104709"/>
              <a:ext cx="1959387" cy="246221"/>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Madison</a:t>
              </a:r>
            </a:p>
          </p:txBody>
        </p:sp>
        <p:sp>
          <p:nvSpPr>
            <p:cNvPr id="41" name="TextBox 40">
              <a:extLst>
                <a:ext uri="{FF2B5EF4-FFF2-40B4-BE49-F238E27FC236}">
                  <a16:creationId xmlns:a16="http://schemas.microsoft.com/office/drawing/2014/main" id="{01007ED5-B7F4-16D1-461F-951A43F1E7F1}"/>
                </a:ext>
              </a:extLst>
            </p:cNvPr>
            <p:cNvSpPr txBox="1"/>
            <p:nvPr/>
          </p:nvSpPr>
          <p:spPr>
            <a:xfrm rot="17830905">
              <a:off x="2788932" y="3786089"/>
              <a:ext cx="1700769" cy="553998"/>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The Supreme Court can strike down laws that it finds  _____. </a:t>
              </a:r>
            </a:p>
          </p:txBody>
        </p:sp>
      </p:grpSp>
      <p:grpSp>
        <p:nvGrpSpPr>
          <p:cNvPr id="42" name="Group 41">
            <a:extLst>
              <a:ext uri="{FF2B5EF4-FFF2-40B4-BE49-F238E27FC236}">
                <a16:creationId xmlns:a16="http://schemas.microsoft.com/office/drawing/2014/main" id="{B2420483-0B47-2E08-044D-27FAB3503F68}"/>
              </a:ext>
            </a:extLst>
          </p:cNvPr>
          <p:cNvGrpSpPr/>
          <p:nvPr/>
        </p:nvGrpSpPr>
        <p:grpSpPr>
          <a:xfrm rot="16200000">
            <a:off x="3421664" y="4489116"/>
            <a:ext cx="2408968" cy="2343558"/>
            <a:chOff x="302392" y="3143915"/>
            <a:chExt cx="2408968" cy="2343558"/>
          </a:xfrm>
        </p:grpSpPr>
        <p:sp>
          <p:nvSpPr>
            <p:cNvPr id="43" name="Isosceles Triangle 42">
              <a:extLst>
                <a:ext uri="{FF2B5EF4-FFF2-40B4-BE49-F238E27FC236}">
                  <a16:creationId xmlns:a16="http://schemas.microsoft.com/office/drawing/2014/main" id="{5CB4167D-19A0-77A3-C848-D921FA167EB7}"/>
                </a:ext>
              </a:extLst>
            </p:cNvPr>
            <p:cNvSpPr/>
            <p:nvPr/>
          </p:nvSpPr>
          <p:spPr>
            <a:xfrm>
              <a:off x="302392" y="3143915"/>
              <a:ext cx="2408968" cy="2292752"/>
            </a:xfrm>
            <a:prstGeom prst="triangl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91A1FA5A-0330-0C12-843A-4AEC176C4068}"/>
                </a:ext>
              </a:extLst>
            </p:cNvPr>
            <p:cNvSpPr txBox="1"/>
            <p:nvPr/>
          </p:nvSpPr>
          <p:spPr>
            <a:xfrm rot="7103435">
              <a:off x="308245" y="4147420"/>
              <a:ext cx="1582850" cy="253916"/>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judicial</a:t>
              </a:r>
            </a:p>
          </p:txBody>
        </p:sp>
        <p:sp>
          <p:nvSpPr>
            <p:cNvPr id="45" name="TextBox 44">
              <a:extLst>
                <a:ext uri="{FF2B5EF4-FFF2-40B4-BE49-F238E27FC236}">
                  <a16:creationId xmlns:a16="http://schemas.microsoft.com/office/drawing/2014/main" id="{717D4F0B-BBED-C368-1CB1-D36002690CBD}"/>
                </a:ext>
              </a:extLst>
            </p:cNvPr>
            <p:cNvSpPr txBox="1"/>
            <p:nvPr/>
          </p:nvSpPr>
          <p:spPr>
            <a:xfrm>
              <a:off x="500334" y="5226143"/>
              <a:ext cx="2011425" cy="246221"/>
            </a:xfrm>
            <a:prstGeom prst="rect">
              <a:avLst/>
            </a:prstGeom>
            <a:noFill/>
          </p:spPr>
          <p:txBody>
            <a:bodyPr wrap="square" rtlCol="0">
              <a:spAutoFit/>
            </a:bodyPr>
            <a:lstStyle/>
            <a:p>
              <a:pPr algn="ctr"/>
              <a:r>
                <a:rPr lang="en-US" sz="1000" dirty="0">
                  <a:highlight>
                    <a:srgbClr val="FFFF00"/>
                  </a:highlight>
                  <a:latin typeface="Open Sans" panose="020B0606030504020204" pitchFamily="34" charset="0"/>
                  <a:ea typeface="Open Sans" panose="020B0606030504020204" pitchFamily="34" charset="0"/>
                  <a:cs typeface="Open Sans" panose="020B0606030504020204" pitchFamily="34" charset="0"/>
                </a:rPr>
                <a:t>of</a:t>
              </a:r>
            </a:p>
          </p:txBody>
        </p:sp>
        <p:sp>
          <p:nvSpPr>
            <p:cNvPr id="46" name="TextBox 45">
              <a:extLst>
                <a:ext uri="{FF2B5EF4-FFF2-40B4-BE49-F238E27FC236}">
                  <a16:creationId xmlns:a16="http://schemas.microsoft.com/office/drawing/2014/main" id="{4E407136-6D6C-39BF-83E0-05CA04AA10F5}"/>
                </a:ext>
              </a:extLst>
            </p:cNvPr>
            <p:cNvSpPr txBox="1"/>
            <p:nvPr/>
          </p:nvSpPr>
          <p:spPr>
            <a:xfrm rot="14504296">
              <a:off x="813588" y="4142085"/>
              <a:ext cx="2136779" cy="553998"/>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The Supreme Court’s power of judicial review started with Marbury v. _____. </a:t>
              </a:r>
            </a:p>
          </p:txBody>
        </p:sp>
      </p:grpSp>
      <p:grpSp>
        <p:nvGrpSpPr>
          <p:cNvPr id="47" name="Group 46">
            <a:extLst>
              <a:ext uri="{FF2B5EF4-FFF2-40B4-BE49-F238E27FC236}">
                <a16:creationId xmlns:a16="http://schemas.microsoft.com/office/drawing/2014/main" id="{7DD9C6AB-7F7A-029C-8CB5-601373A2020C}"/>
              </a:ext>
            </a:extLst>
          </p:cNvPr>
          <p:cNvGrpSpPr/>
          <p:nvPr/>
        </p:nvGrpSpPr>
        <p:grpSpPr>
          <a:xfrm rot="5400000">
            <a:off x="1083517" y="596135"/>
            <a:ext cx="2408968" cy="2479854"/>
            <a:chOff x="302392" y="5865625"/>
            <a:chExt cx="2408968" cy="2479854"/>
          </a:xfrm>
        </p:grpSpPr>
        <p:sp>
          <p:nvSpPr>
            <p:cNvPr id="48" name="Isosceles Triangle 47">
              <a:extLst>
                <a:ext uri="{FF2B5EF4-FFF2-40B4-BE49-F238E27FC236}">
                  <a16:creationId xmlns:a16="http://schemas.microsoft.com/office/drawing/2014/main" id="{C294ADD7-5D77-C611-8389-4CF5242CB7CD}"/>
                </a:ext>
              </a:extLst>
            </p:cNvPr>
            <p:cNvSpPr/>
            <p:nvPr/>
          </p:nvSpPr>
          <p:spPr>
            <a:xfrm rot="10800000">
              <a:off x="302392" y="6012014"/>
              <a:ext cx="2408968" cy="2292752"/>
            </a:xfrm>
            <a:prstGeom prst="triangl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EAA7F715-9057-8F15-C2DF-BE29E795A2A8}"/>
                </a:ext>
              </a:extLst>
            </p:cNvPr>
            <p:cNvGrpSpPr/>
            <p:nvPr/>
          </p:nvGrpSpPr>
          <p:grpSpPr>
            <a:xfrm>
              <a:off x="524360" y="5865625"/>
              <a:ext cx="2010079" cy="2479854"/>
              <a:chOff x="524360" y="5865625"/>
              <a:chExt cx="2010079" cy="2479854"/>
            </a:xfrm>
          </p:grpSpPr>
          <p:sp>
            <p:nvSpPr>
              <p:cNvPr id="50" name="TextBox 49">
                <a:extLst>
                  <a:ext uri="{FF2B5EF4-FFF2-40B4-BE49-F238E27FC236}">
                    <a16:creationId xmlns:a16="http://schemas.microsoft.com/office/drawing/2014/main" id="{29A6B5CA-594C-AF90-4775-27D8558714C6}"/>
                  </a:ext>
                </a:extLst>
              </p:cNvPr>
              <p:cNvSpPr txBox="1"/>
              <p:nvPr/>
            </p:nvSpPr>
            <p:spPr>
              <a:xfrm rot="3725821">
                <a:off x="-206705" y="6982441"/>
                <a:ext cx="2479854" cy="246221"/>
              </a:xfrm>
              <a:prstGeom prst="rect">
                <a:avLst/>
              </a:prstGeom>
              <a:noFill/>
            </p:spPr>
            <p:txBody>
              <a:bodyPr wrap="square" rtlCol="0">
                <a:spAutoFit/>
              </a:bodyPr>
              <a:lstStyle/>
              <a:p>
                <a:pPr algn="ctr"/>
                <a:r>
                  <a:rPr lang="en-US" sz="1000" dirty="0">
                    <a:highlight>
                      <a:srgbClr val="FFFF00"/>
                    </a:highlight>
                    <a:latin typeface="Open Sans" panose="020B0606030504020204" pitchFamily="34" charset="0"/>
                    <a:ea typeface="Open Sans" panose="020B0606030504020204" pitchFamily="34" charset="0"/>
                    <a:cs typeface="Open Sans" panose="020B0606030504020204" pitchFamily="34" charset="0"/>
                  </a:rPr>
                  <a:t>not</a:t>
                </a:r>
              </a:p>
            </p:txBody>
          </p:sp>
          <p:sp>
            <p:nvSpPr>
              <p:cNvPr id="51" name="TextBox 50">
                <a:extLst>
                  <a:ext uri="{FF2B5EF4-FFF2-40B4-BE49-F238E27FC236}">
                    <a16:creationId xmlns:a16="http://schemas.microsoft.com/office/drawing/2014/main" id="{B00DC63E-88BB-2045-4960-1C7F84990ED9}"/>
                  </a:ext>
                </a:extLst>
              </p:cNvPr>
              <p:cNvSpPr txBox="1"/>
              <p:nvPr/>
            </p:nvSpPr>
            <p:spPr>
              <a:xfrm rot="17830905">
                <a:off x="1113506" y="6883187"/>
                <a:ext cx="1910410" cy="246221"/>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Aristotle</a:t>
                </a:r>
              </a:p>
            </p:txBody>
          </p:sp>
          <p:sp>
            <p:nvSpPr>
              <p:cNvPr id="52" name="TextBox 51">
                <a:extLst>
                  <a:ext uri="{FF2B5EF4-FFF2-40B4-BE49-F238E27FC236}">
                    <a16:creationId xmlns:a16="http://schemas.microsoft.com/office/drawing/2014/main" id="{653F03B4-8A94-E811-839F-652FC80A650F}"/>
                  </a:ext>
                </a:extLst>
              </p:cNvPr>
              <p:cNvSpPr txBox="1"/>
              <p:nvPr/>
            </p:nvSpPr>
            <p:spPr>
              <a:xfrm rot="10800000">
                <a:off x="524360" y="6012014"/>
                <a:ext cx="2010079" cy="400110"/>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The House of _____ and the Senate make Congress. </a:t>
                </a:r>
              </a:p>
            </p:txBody>
          </p:sp>
        </p:grpSp>
      </p:grpSp>
      <p:grpSp>
        <p:nvGrpSpPr>
          <p:cNvPr id="53" name="Group 52">
            <a:extLst>
              <a:ext uri="{FF2B5EF4-FFF2-40B4-BE49-F238E27FC236}">
                <a16:creationId xmlns:a16="http://schemas.microsoft.com/office/drawing/2014/main" id="{F42EAAFD-9716-3B09-AE34-8FC5E506870D}"/>
              </a:ext>
            </a:extLst>
          </p:cNvPr>
          <p:cNvGrpSpPr/>
          <p:nvPr/>
        </p:nvGrpSpPr>
        <p:grpSpPr>
          <a:xfrm rot="16200000">
            <a:off x="894301" y="1897665"/>
            <a:ext cx="2614322" cy="2479854"/>
            <a:chOff x="4243678" y="83315"/>
            <a:chExt cx="2614322" cy="2479854"/>
          </a:xfrm>
        </p:grpSpPr>
        <p:sp>
          <p:nvSpPr>
            <p:cNvPr id="54" name="Isosceles Triangle 53">
              <a:extLst>
                <a:ext uri="{FF2B5EF4-FFF2-40B4-BE49-F238E27FC236}">
                  <a16:creationId xmlns:a16="http://schemas.microsoft.com/office/drawing/2014/main" id="{4EA5BD67-8C5F-131B-80A7-71EC91C9A97F}"/>
                </a:ext>
              </a:extLst>
            </p:cNvPr>
            <p:cNvSpPr/>
            <p:nvPr/>
          </p:nvSpPr>
          <p:spPr>
            <a:xfrm rot="10800000">
              <a:off x="4363670" y="217329"/>
              <a:ext cx="2408968" cy="2292752"/>
            </a:xfrm>
            <a:prstGeom prst="triangl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E410B1D8-3842-1E47-6FA5-5D425CF816FB}"/>
                </a:ext>
              </a:extLst>
            </p:cNvPr>
            <p:cNvSpPr txBox="1"/>
            <p:nvPr/>
          </p:nvSpPr>
          <p:spPr>
            <a:xfrm rot="10800000">
              <a:off x="4243678" y="247071"/>
              <a:ext cx="2614322" cy="246221"/>
            </a:xfrm>
            <a:prstGeom prst="rect">
              <a:avLst/>
            </a:prstGeom>
            <a:noFill/>
          </p:spPr>
          <p:txBody>
            <a:bodyPr wrap="square" rtlCol="0">
              <a:spAutoFit/>
            </a:bodyPr>
            <a:lstStyle/>
            <a:p>
              <a:pPr algn="ctr"/>
              <a:r>
                <a:rPr lang="en-US" sz="1000" dirty="0">
                  <a:highlight>
                    <a:srgbClr val="FFFF00"/>
                  </a:highlight>
                  <a:latin typeface="Open Sans" panose="020B0606030504020204" pitchFamily="34" charset="0"/>
                  <a:ea typeface="Open Sans" panose="020B0606030504020204" pitchFamily="34" charset="0"/>
                  <a:cs typeface="Open Sans" panose="020B0606030504020204" pitchFamily="34" charset="0"/>
                </a:rPr>
                <a:t>of</a:t>
              </a:r>
            </a:p>
          </p:txBody>
        </p:sp>
        <p:sp>
          <p:nvSpPr>
            <p:cNvPr id="56" name="TextBox 55">
              <a:extLst>
                <a:ext uri="{FF2B5EF4-FFF2-40B4-BE49-F238E27FC236}">
                  <a16:creationId xmlns:a16="http://schemas.microsoft.com/office/drawing/2014/main" id="{2C705C14-16A0-B7DD-6838-31285547E7C0}"/>
                </a:ext>
              </a:extLst>
            </p:cNvPr>
            <p:cNvSpPr txBox="1"/>
            <p:nvPr/>
          </p:nvSpPr>
          <p:spPr>
            <a:xfrm rot="17830905">
              <a:off x="4977235" y="986858"/>
              <a:ext cx="2077511" cy="400110"/>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_____ first suggested the separation of powers.</a:t>
              </a:r>
            </a:p>
          </p:txBody>
        </p:sp>
        <p:sp>
          <p:nvSpPr>
            <p:cNvPr id="57" name="TextBox 56">
              <a:extLst>
                <a:ext uri="{FF2B5EF4-FFF2-40B4-BE49-F238E27FC236}">
                  <a16:creationId xmlns:a16="http://schemas.microsoft.com/office/drawing/2014/main" id="{95C73C1C-A342-0AA3-0CC5-13B395BF55A4}"/>
                </a:ext>
              </a:extLst>
            </p:cNvPr>
            <p:cNvSpPr txBox="1"/>
            <p:nvPr/>
          </p:nvSpPr>
          <p:spPr>
            <a:xfrm rot="3725821">
              <a:off x="3838031" y="1200131"/>
              <a:ext cx="2479854" cy="246221"/>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Separation of powers</a:t>
              </a:r>
            </a:p>
          </p:txBody>
        </p:sp>
      </p:grpSp>
      <p:grpSp>
        <p:nvGrpSpPr>
          <p:cNvPr id="58" name="Group 57">
            <a:extLst>
              <a:ext uri="{FF2B5EF4-FFF2-40B4-BE49-F238E27FC236}">
                <a16:creationId xmlns:a16="http://schemas.microsoft.com/office/drawing/2014/main" id="{4480C7D3-B23E-EB69-A555-0C1AC085D1BA}"/>
              </a:ext>
            </a:extLst>
          </p:cNvPr>
          <p:cNvGrpSpPr/>
          <p:nvPr/>
        </p:nvGrpSpPr>
        <p:grpSpPr>
          <a:xfrm rot="16200000">
            <a:off x="3286475" y="715195"/>
            <a:ext cx="2614322" cy="2292752"/>
            <a:chOff x="1891611" y="3133966"/>
            <a:chExt cx="2614322" cy="2292752"/>
          </a:xfrm>
        </p:grpSpPr>
        <p:sp>
          <p:nvSpPr>
            <p:cNvPr id="59" name="Isosceles Triangle 58">
              <a:extLst>
                <a:ext uri="{FF2B5EF4-FFF2-40B4-BE49-F238E27FC236}">
                  <a16:creationId xmlns:a16="http://schemas.microsoft.com/office/drawing/2014/main" id="{D82DAF1A-04A9-1019-A759-E34032925BC6}"/>
                </a:ext>
              </a:extLst>
            </p:cNvPr>
            <p:cNvSpPr/>
            <p:nvPr/>
          </p:nvSpPr>
          <p:spPr>
            <a:xfrm rot="10800000">
              <a:off x="2027017" y="3133966"/>
              <a:ext cx="2408968" cy="2292752"/>
            </a:xfrm>
            <a:prstGeom prst="triangl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E8B7BCB0-142D-116A-43AD-2108A33A811D}"/>
                </a:ext>
              </a:extLst>
            </p:cNvPr>
            <p:cNvSpPr txBox="1"/>
            <p:nvPr/>
          </p:nvSpPr>
          <p:spPr>
            <a:xfrm rot="10800000">
              <a:off x="1891611" y="3159829"/>
              <a:ext cx="2614322" cy="246221"/>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Representatives</a:t>
              </a:r>
            </a:p>
          </p:txBody>
        </p:sp>
        <p:sp>
          <p:nvSpPr>
            <p:cNvPr id="61" name="TextBox 60">
              <a:extLst>
                <a:ext uri="{FF2B5EF4-FFF2-40B4-BE49-F238E27FC236}">
                  <a16:creationId xmlns:a16="http://schemas.microsoft.com/office/drawing/2014/main" id="{FA742F84-69D2-0CEE-06AA-3C260AF90171}"/>
                </a:ext>
              </a:extLst>
            </p:cNvPr>
            <p:cNvSpPr txBox="1"/>
            <p:nvPr/>
          </p:nvSpPr>
          <p:spPr>
            <a:xfrm rot="3725821">
              <a:off x="1824887" y="4132321"/>
              <a:ext cx="1959387" cy="246221"/>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federal</a:t>
              </a:r>
            </a:p>
          </p:txBody>
        </p:sp>
        <p:sp>
          <p:nvSpPr>
            <p:cNvPr id="62" name="TextBox 61">
              <a:extLst>
                <a:ext uri="{FF2B5EF4-FFF2-40B4-BE49-F238E27FC236}">
                  <a16:creationId xmlns:a16="http://schemas.microsoft.com/office/drawing/2014/main" id="{A4DF08C5-100F-CA09-3A31-75BE4C841748}"/>
                </a:ext>
              </a:extLst>
            </p:cNvPr>
            <p:cNvSpPr txBox="1"/>
            <p:nvPr/>
          </p:nvSpPr>
          <p:spPr>
            <a:xfrm rot="17830905">
              <a:off x="2859601" y="4153703"/>
              <a:ext cx="1700769" cy="246221"/>
            </a:xfrm>
            <a:prstGeom prst="rect">
              <a:avLst/>
            </a:prstGeom>
            <a:noFill/>
          </p:spPr>
          <p:txBody>
            <a:bodyPr wrap="square" rtlCol="0">
              <a:spAutoFit/>
            </a:bodyPr>
            <a:lstStyle/>
            <a:p>
              <a:pPr algn="ctr"/>
              <a:r>
                <a:rPr lang="en-US" sz="1000" dirty="0">
                  <a:highlight>
                    <a:srgbClr val="FFFF00"/>
                  </a:highlight>
                  <a:latin typeface="Open Sans" panose="020B0606030504020204" pitchFamily="34" charset="0"/>
                  <a:ea typeface="Open Sans" panose="020B0606030504020204" pitchFamily="34" charset="0"/>
                  <a:cs typeface="Open Sans" panose="020B0606030504020204" pitchFamily="34" charset="0"/>
                </a:rPr>
                <a:t>and</a:t>
              </a:r>
            </a:p>
          </p:txBody>
        </p:sp>
      </p:grpSp>
    </p:spTree>
    <p:extLst>
      <p:ext uri="{BB962C8B-B14F-4D97-AF65-F5344CB8AC3E}">
        <p14:creationId xmlns:p14="http://schemas.microsoft.com/office/powerpoint/2010/main" val="2953952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110F8-8314-6932-AD76-BA01A7DE484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2EA3DC9-56D2-174E-A482-45C49D9941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8" name="Picture 7" descr="Logo&#10;&#10;Description automatically generated">
            <a:extLst>
              <a:ext uri="{FF2B5EF4-FFF2-40B4-BE49-F238E27FC236}">
                <a16:creationId xmlns:a16="http://schemas.microsoft.com/office/drawing/2014/main" id="{9697FE10-7614-4737-EAD8-97AA47D9A9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sp>
        <p:nvSpPr>
          <p:cNvPr id="17" name="TextBox 16">
            <a:extLst>
              <a:ext uri="{FF2B5EF4-FFF2-40B4-BE49-F238E27FC236}">
                <a16:creationId xmlns:a16="http://schemas.microsoft.com/office/drawing/2014/main" id="{816D94CA-C1A5-4A8D-5D89-6ACF4D739DF4}"/>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12</a:t>
            </a:r>
          </a:p>
        </p:txBody>
      </p:sp>
      <p:graphicFrame>
        <p:nvGraphicFramePr>
          <p:cNvPr id="2" name="Table 1">
            <a:extLst>
              <a:ext uri="{FF2B5EF4-FFF2-40B4-BE49-F238E27FC236}">
                <a16:creationId xmlns:a16="http://schemas.microsoft.com/office/drawing/2014/main" id="{B73CC398-FA07-16C5-5343-CD6E11AD3606}"/>
              </a:ext>
            </a:extLst>
          </p:cNvPr>
          <p:cNvGraphicFramePr>
            <a:graphicFrameLocks noGrp="1"/>
          </p:cNvGraphicFramePr>
          <p:nvPr>
            <p:extLst>
              <p:ext uri="{D42A27DB-BD31-4B8C-83A1-F6EECF244321}">
                <p14:modId xmlns:p14="http://schemas.microsoft.com/office/powerpoint/2010/main" val="1958731979"/>
              </p:ext>
            </p:extLst>
          </p:nvPr>
        </p:nvGraphicFramePr>
        <p:xfrm>
          <a:off x="224467" y="1182009"/>
          <a:ext cx="6409066" cy="6352381"/>
        </p:xfrm>
        <a:graphic>
          <a:graphicData uri="http://schemas.openxmlformats.org/drawingml/2006/table">
            <a:tbl>
              <a:tblPr firstRow="1" bandRow="1">
                <a:tableStyleId>{5C22544A-7EE6-4342-B048-85BDC9FD1C3A}</a:tableStyleId>
              </a:tblPr>
              <a:tblGrid>
                <a:gridCol w="3204533">
                  <a:extLst>
                    <a:ext uri="{9D8B030D-6E8A-4147-A177-3AD203B41FA5}">
                      <a16:colId xmlns:a16="http://schemas.microsoft.com/office/drawing/2014/main" val="3117143962"/>
                    </a:ext>
                  </a:extLst>
                </a:gridCol>
                <a:gridCol w="3204533">
                  <a:extLst>
                    <a:ext uri="{9D8B030D-6E8A-4147-A177-3AD203B41FA5}">
                      <a16:colId xmlns:a16="http://schemas.microsoft.com/office/drawing/2014/main" val="3796944415"/>
                    </a:ext>
                  </a:extLst>
                </a:gridCol>
              </a:tblGrid>
              <a:tr h="455395">
                <a:tc>
                  <a:txBody>
                    <a:bodyPr/>
                    <a:lstStyle/>
                    <a:p>
                      <a:pPr algn="ctr"/>
                      <a:r>
                        <a:rPr lang="en-US" sz="1600" dirty="0">
                          <a:latin typeface="Open Sans" panose="020B0606030504020204" pitchFamily="34" charset="0"/>
                          <a:ea typeface="Open Sans" panose="020B0606030504020204" pitchFamily="34" charset="0"/>
                          <a:cs typeface="Open Sans" panose="020B0606030504020204" pitchFamily="34" charset="0"/>
                        </a:rPr>
                        <a:t>Lucy Liberty</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3865"/>
                    </a:solidFill>
                  </a:tcPr>
                </a:tc>
                <a:tc>
                  <a:txBody>
                    <a:bodyPr/>
                    <a:lstStyle/>
                    <a:p>
                      <a:pPr algn="ctr"/>
                      <a:r>
                        <a:rPr lang="en-US" sz="1600" dirty="0">
                          <a:latin typeface="Open Sans" panose="020B0606030504020204" pitchFamily="34" charset="0"/>
                          <a:ea typeface="Open Sans" panose="020B0606030504020204" pitchFamily="34" charset="0"/>
                          <a:cs typeface="Open Sans" panose="020B0606030504020204" pitchFamily="34" charset="0"/>
                        </a:rPr>
                        <a:t>Jordan Justice</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3865"/>
                    </a:solidFill>
                  </a:tcPr>
                </a:tc>
                <a:extLst>
                  <a:ext uri="{0D108BD9-81ED-4DB2-BD59-A6C34878D82A}">
                    <a16:rowId xmlns:a16="http://schemas.microsoft.com/office/drawing/2014/main" val="1545157298"/>
                  </a:ext>
                </a:extLst>
              </a:tr>
              <a:tr h="5896986">
                <a:tc>
                  <a:txBody>
                    <a:bodyPr/>
                    <a:lstStyle/>
                    <a:p>
                      <a:endParaRPr lang="en-US" sz="1000" b="0" dirty="0">
                        <a:latin typeface="Open Sans" panose="020B0606030504020204" pitchFamily="34" charset="0"/>
                        <a:ea typeface="Open Sans" panose="020B0606030504020204" pitchFamily="34" charset="0"/>
                        <a:cs typeface="Open Sans" panose="020B0606030504020204" pitchFamily="34" charset="0"/>
                      </a:endParaRPr>
                    </a:p>
                    <a:p>
                      <a:endParaRPr lang="en-US" sz="1000" b="0" dirty="0">
                        <a:latin typeface="Open Sans" panose="020B0606030504020204" pitchFamily="34" charset="0"/>
                        <a:ea typeface="Open Sans" panose="020B0606030504020204" pitchFamily="34" charset="0"/>
                        <a:cs typeface="Open Sans" panose="020B0606030504020204" pitchFamily="34" charset="0"/>
                      </a:endParaRPr>
                    </a:p>
                    <a:p>
                      <a:endParaRPr lang="en-US" sz="1000" b="0" dirty="0">
                        <a:latin typeface="Open Sans" panose="020B0606030504020204" pitchFamily="34" charset="0"/>
                        <a:ea typeface="Open Sans" panose="020B0606030504020204" pitchFamily="34" charset="0"/>
                        <a:cs typeface="Open Sans" panose="020B0606030504020204" pitchFamily="34" charset="0"/>
                      </a:endParaRPr>
                    </a:p>
                    <a:p>
                      <a:endParaRPr lang="en-US" sz="1000" b="0" dirty="0">
                        <a:latin typeface="Open Sans" panose="020B0606030504020204" pitchFamily="34" charset="0"/>
                        <a:ea typeface="Open Sans" panose="020B0606030504020204" pitchFamily="34" charset="0"/>
                        <a:cs typeface="Open Sans" panose="020B0606030504020204" pitchFamily="34" charset="0"/>
                      </a:endParaRPr>
                    </a:p>
                    <a:p>
                      <a:endParaRPr lang="en-US" sz="1000" b="0" dirty="0">
                        <a:latin typeface="Open Sans" panose="020B0606030504020204" pitchFamily="34" charset="0"/>
                        <a:ea typeface="Open Sans" panose="020B0606030504020204" pitchFamily="34" charset="0"/>
                        <a:cs typeface="Open Sans" panose="020B0606030504020204" pitchFamily="34" charset="0"/>
                      </a:endParaRPr>
                    </a:p>
                    <a:p>
                      <a:endParaRPr lang="en-US" sz="1000" b="0" dirty="0">
                        <a:latin typeface="Open Sans" panose="020B0606030504020204" pitchFamily="34" charset="0"/>
                        <a:ea typeface="Open Sans" panose="020B0606030504020204" pitchFamily="34" charset="0"/>
                        <a:cs typeface="Open Sans" panose="020B0606030504020204" pitchFamily="34" charset="0"/>
                      </a:endParaRPr>
                    </a:p>
                    <a:p>
                      <a:endParaRPr lang="en-US" sz="1000" b="0" dirty="0">
                        <a:latin typeface="Open Sans" panose="020B0606030504020204" pitchFamily="34" charset="0"/>
                        <a:ea typeface="Open Sans" panose="020B0606030504020204" pitchFamily="34" charset="0"/>
                        <a:cs typeface="Open Sans" panose="020B0606030504020204" pitchFamily="34" charset="0"/>
                      </a:endParaRPr>
                    </a:p>
                    <a:p>
                      <a:endParaRPr lang="en-US" sz="1000" b="0" dirty="0">
                        <a:latin typeface="Open Sans" panose="020B0606030504020204" pitchFamily="34" charset="0"/>
                        <a:ea typeface="Open Sans" panose="020B0606030504020204" pitchFamily="34" charset="0"/>
                        <a:cs typeface="Open Sans" panose="020B0606030504020204" pitchFamily="34" charset="0"/>
                      </a:endParaRPr>
                    </a:p>
                    <a:p>
                      <a:endParaRPr lang="en-US" sz="1000" b="0" dirty="0">
                        <a:latin typeface="Open Sans" panose="020B0606030504020204" pitchFamily="34" charset="0"/>
                        <a:ea typeface="Open Sans" panose="020B0606030504020204" pitchFamily="34" charset="0"/>
                        <a:cs typeface="Open Sans" panose="020B0606030504020204" pitchFamily="34" charset="0"/>
                      </a:endParaRPr>
                    </a:p>
                    <a:p>
                      <a:endParaRPr lang="en-US" sz="1000" b="0" dirty="0">
                        <a:latin typeface="Open Sans" panose="020B0606030504020204" pitchFamily="34" charset="0"/>
                        <a:ea typeface="Open Sans" panose="020B0606030504020204" pitchFamily="34" charset="0"/>
                        <a:cs typeface="Open Sans" panose="020B0606030504020204" pitchFamily="34" charset="0"/>
                      </a:endParaRPr>
                    </a:p>
                    <a:p>
                      <a:endParaRPr lang="en-US" sz="1000" b="0" dirty="0">
                        <a:latin typeface="Open Sans" panose="020B0606030504020204" pitchFamily="34" charset="0"/>
                        <a:ea typeface="Open Sans" panose="020B0606030504020204" pitchFamily="34" charset="0"/>
                        <a:cs typeface="Open Sans" panose="020B0606030504020204" pitchFamily="34" charset="0"/>
                      </a:endParaRPr>
                    </a:p>
                    <a:p>
                      <a:endParaRPr lang="en-US" sz="1000" b="0" dirty="0">
                        <a:latin typeface="Open Sans" panose="020B0606030504020204" pitchFamily="34" charset="0"/>
                        <a:ea typeface="Open Sans" panose="020B0606030504020204" pitchFamily="34" charset="0"/>
                        <a:cs typeface="Open Sans" panose="020B0606030504020204" pitchFamily="34" charset="0"/>
                      </a:endParaRPr>
                    </a:p>
                    <a:p>
                      <a:endParaRPr lang="en-US" sz="1000" b="0" dirty="0">
                        <a:latin typeface="Open Sans" panose="020B0606030504020204" pitchFamily="34" charset="0"/>
                        <a:ea typeface="Open Sans" panose="020B0606030504020204" pitchFamily="34" charset="0"/>
                        <a:cs typeface="Open Sans" panose="020B0606030504020204" pitchFamily="34" charset="0"/>
                      </a:endParaRPr>
                    </a:p>
                    <a:p>
                      <a:endParaRPr lang="en-US" sz="1000" b="0" dirty="0">
                        <a:latin typeface="Open Sans" panose="020B0606030504020204" pitchFamily="34" charset="0"/>
                        <a:ea typeface="Open Sans" panose="020B0606030504020204" pitchFamily="34" charset="0"/>
                        <a:cs typeface="Open Sans" panose="020B0606030504020204" pitchFamily="34" charset="0"/>
                      </a:endParaRPr>
                    </a:p>
                    <a:p>
                      <a:endParaRPr lang="en-US" sz="1000" b="0" dirty="0">
                        <a:latin typeface="Open Sans" panose="020B0606030504020204" pitchFamily="34" charset="0"/>
                        <a:ea typeface="Open Sans" panose="020B0606030504020204" pitchFamily="34" charset="0"/>
                        <a:cs typeface="Open Sans" panose="020B0606030504020204" pitchFamily="34" charset="0"/>
                      </a:endParaRPr>
                    </a:p>
                    <a:p>
                      <a:endParaRPr lang="en-US" sz="1000" b="0" dirty="0">
                        <a:latin typeface="Open Sans" panose="020B0606030504020204" pitchFamily="34" charset="0"/>
                        <a:ea typeface="Open Sans" panose="020B0606030504020204" pitchFamily="34" charset="0"/>
                        <a:cs typeface="Open Sans" panose="020B0606030504020204" pitchFamily="34" charset="0"/>
                      </a:endParaRPr>
                    </a:p>
                    <a:p>
                      <a:endParaRPr lang="en-US" sz="1000" b="0" dirty="0">
                        <a:latin typeface="Open Sans" panose="020B0606030504020204" pitchFamily="34" charset="0"/>
                        <a:ea typeface="Open Sans" panose="020B0606030504020204" pitchFamily="34" charset="0"/>
                        <a:cs typeface="Open Sans" panose="020B0606030504020204" pitchFamily="34" charset="0"/>
                      </a:endParaRPr>
                    </a:p>
                    <a:p>
                      <a:endParaRPr lang="en-US" sz="1000" b="0" dirty="0">
                        <a:latin typeface="Open Sans" panose="020B0606030504020204" pitchFamily="34" charset="0"/>
                        <a:ea typeface="Open Sans" panose="020B0606030504020204" pitchFamily="34" charset="0"/>
                        <a:cs typeface="Open Sans" panose="020B0606030504020204" pitchFamily="34" charset="0"/>
                      </a:endParaRPr>
                    </a:p>
                    <a:p>
                      <a:endParaRPr lang="en-US" sz="1000" b="0" dirty="0">
                        <a:latin typeface="Open Sans" panose="020B0606030504020204" pitchFamily="34" charset="0"/>
                        <a:ea typeface="Open Sans" panose="020B0606030504020204" pitchFamily="34" charset="0"/>
                        <a:cs typeface="Open Sans" panose="020B0606030504020204" pitchFamily="34" charset="0"/>
                      </a:endParaRPr>
                    </a:p>
                    <a:p>
                      <a:endParaRPr lang="en-US" sz="1000" b="0" dirty="0">
                        <a:latin typeface="Open Sans" panose="020B0606030504020204" pitchFamily="34" charset="0"/>
                        <a:ea typeface="Open Sans" panose="020B0606030504020204" pitchFamily="34" charset="0"/>
                        <a:cs typeface="Open Sans" panose="020B0606030504020204" pitchFamily="34" charset="0"/>
                      </a:endParaRPr>
                    </a:p>
                  </a:txBody>
                  <a:tcPr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000" b="0" dirty="0">
                        <a:latin typeface="Open Sans" panose="020B0606030504020204" pitchFamily="34" charset="0"/>
                        <a:ea typeface="Open Sans" panose="020B0606030504020204" pitchFamily="34" charset="0"/>
                        <a:cs typeface="Open Sans" panose="020B0606030504020204" pitchFamily="34" charset="0"/>
                      </a:endParaRPr>
                    </a:p>
                  </a:txBody>
                  <a:tcPr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27434062"/>
                  </a:ext>
                </a:extLst>
              </a:tr>
            </a:tbl>
          </a:graphicData>
        </a:graphic>
      </p:graphicFrame>
      <p:graphicFrame>
        <p:nvGraphicFramePr>
          <p:cNvPr id="3" name="Table 2">
            <a:extLst>
              <a:ext uri="{FF2B5EF4-FFF2-40B4-BE49-F238E27FC236}">
                <a16:creationId xmlns:a16="http://schemas.microsoft.com/office/drawing/2014/main" id="{4B9987E8-0D3E-5C93-9F61-21BD240F035B}"/>
              </a:ext>
            </a:extLst>
          </p:cNvPr>
          <p:cNvGraphicFramePr>
            <a:graphicFrameLocks noGrp="1"/>
          </p:cNvGraphicFramePr>
          <p:nvPr>
            <p:extLst>
              <p:ext uri="{D42A27DB-BD31-4B8C-83A1-F6EECF244321}">
                <p14:modId xmlns:p14="http://schemas.microsoft.com/office/powerpoint/2010/main" val="160045662"/>
              </p:ext>
            </p:extLst>
          </p:nvPr>
        </p:nvGraphicFramePr>
        <p:xfrm>
          <a:off x="224466" y="7764379"/>
          <a:ext cx="6409066" cy="850232"/>
        </p:xfrm>
        <a:graphic>
          <a:graphicData uri="http://schemas.openxmlformats.org/drawingml/2006/table">
            <a:tbl>
              <a:tblPr firstRow="1" bandRow="1">
                <a:tableStyleId>{5C22544A-7EE6-4342-B048-85BDC9FD1C3A}</a:tableStyleId>
              </a:tblPr>
              <a:tblGrid>
                <a:gridCol w="3204533">
                  <a:extLst>
                    <a:ext uri="{9D8B030D-6E8A-4147-A177-3AD203B41FA5}">
                      <a16:colId xmlns:a16="http://schemas.microsoft.com/office/drawing/2014/main" val="3957601980"/>
                    </a:ext>
                  </a:extLst>
                </a:gridCol>
                <a:gridCol w="3204533">
                  <a:extLst>
                    <a:ext uri="{9D8B030D-6E8A-4147-A177-3AD203B41FA5}">
                      <a16:colId xmlns:a16="http://schemas.microsoft.com/office/drawing/2014/main" val="3183244341"/>
                    </a:ext>
                  </a:extLst>
                </a:gridCol>
              </a:tblGrid>
              <a:tr h="850232">
                <a:tc>
                  <a:txBody>
                    <a:bodyPr/>
                    <a:lstStyle/>
                    <a:p>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Winner: </a:t>
                      </a:r>
                      <a:r>
                        <a:rPr lang="en-US"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Lucy Liberty</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Total number of </a:t>
                      </a:r>
                    </a:p>
                    <a:p>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electoral votes: </a:t>
                      </a:r>
                      <a:r>
                        <a:rPr lang="en-US"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274</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19890382"/>
                  </a:ext>
                </a:extLst>
              </a:tr>
            </a:tbl>
          </a:graphicData>
        </a:graphic>
      </p:graphicFrame>
      <p:sp>
        <p:nvSpPr>
          <p:cNvPr id="4" name="Rectangle 3">
            <a:extLst>
              <a:ext uri="{FF2B5EF4-FFF2-40B4-BE49-F238E27FC236}">
                <a16:creationId xmlns:a16="http://schemas.microsoft.com/office/drawing/2014/main" id="{66F8A377-5407-39A0-0E12-1337BB866222}"/>
              </a:ext>
            </a:extLst>
          </p:cNvPr>
          <p:cNvSpPr/>
          <p:nvPr/>
        </p:nvSpPr>
        <p:spPr>
          <a:xfrm>
            <a:off x="0" y="-4845"/>
            <a:ext cx="1596788" cy="780585"/>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TASK 4</a:t>
            </a:r>
          </a:p>
        </p:txBody>
      </p:sp>
      <p:sp>
        <p:nvSpPr>
          <p:cNvPr id="5" name="Rectangle 4">
            <a:extLst>
              <a:ext uri="{FF2B5EF4-FFF2-40B4-BE49-F238E27FC236}">
                <a16:creationId xmlns:a16="http://schemas.microsoft.com/office/drawing/2014/main" id="{2BE4B4D2-0BB1-7C61-2A74-CFB3E106BFF9}"/>
              </a:ext>
            </a:extLst>
          </p:cNvPr>
          <p:cNvSpPr/>
          <p:nvPr/>
        </p:nvSpPr>
        <p:spPr>
          <a:xfrm>
            <a:off x="1596788" y="0"/>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600" b="1"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ANSWER KEY</a:t>
            </a:r>
          </a:p>
        </p:txBody>
      </p:sp>
    </p:spTree>
    <p:extLst>
      <p:ext uri="{BB962C8B-B14F-4D97-AF65-F5344CB8AC3E}">
        <p14:creationId xmlns:p14="http://schemas.microsoft.com/office/powerpoint/2010/main" val="3488604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0AD9F-9C25-632C-45B9-C55F90C9EE1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CE3DECA-1D9C-7CE1-7A0E-DFA0C4B1BA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8" name="Picture 7" descr="Logo&#10;&#10;Description automatically generated">
            <a:extLst>
              <a:ext uri="{FF2B5EF4-FFF2-40B4-BE49-F238E27FC236}">
                <a16:creationId xmlns:a16="http://schemas.microsoft.com/office/drawing/2014/main" id="{07D68428-65F7-94F6-1525-DC41F275BF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sp>
        <p:nvSpPr>
          <p:cNvPr id="17" name="TextBox 16">
            <a:extLst>
              <a:ext uri="{FF2B5EF4-FFF2-40B4-BE49-F238E27FC236}">
                <a16:creationId xmlns:a16="http://schemas.microsoft.com/office/drawing/2014/main" id="{65778CDC-3017-6C01-5475-5E069DF5309E}"/>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13</a:t>
            </a:r>
          </a:p>
        </p:txBody>
      </p:sp>
      <p:sp>
        <p:nvSpPr>
          <p:cNvPr id="5" name="Rectangle 4">
            <a:extLst>
              <a:ext uri="{FF2B5EF4-FFF2-40B4-BE49-F238E27FC236}">
                <a16:creationId xmlns:a16="http://schemas.microsoft.com/office/drawing/2014/main" id="{F761B507-3B54-F62B-2113-C7004C968223}"/>
              </a:ext>
            </a:extLst>
          </p:cNvPr>
          <p:cNvSpPr/>
          <p:nvPr/>
        </p:nvSpPr>
        <p:spPr>
          <a:xfrm>
            <a:off x="0" y="-4845"/>
            <a:ext cx="1596788" cy="780585"/>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TASK 5</a:t>
            </a:r>
          </a:p>
        </p:txBody>
      </p:sp>
      <p:sp>
        <p:nvSpPr>
          <p:cNvPr id="9" name="Rectangle 8">
            <a:extLst>
              <a:ext uri="{FF2B5EF4-FFF2-40B4-BE49-F238E27FC236}">
                <a16:creationId xmlns:a16="http://schemas.microsoft.com/office/drawing/2014/main" id="{5F62755E-1FD3-119D-8F96-6B238DF988C4}"/>
              </a:ext>
            </a:extLst>
          </p:cNvPr>
          <p:cNvSpPr/>
          <p:nvPr/>
        </p:nvSpPr>
        <p:spPr>
          <a:xfrm>
            <a:off x="1596788" y="0"/>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600" b="1"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ANSWER KEY</a:t>
            </a:r>
          </a:p>
        </p:txBody>
      </p:sp>
      <p:sp>
        <p:nvSpPr>
          <p:cNvPr id="10" name="Rectangle 9">
            <a:extLst>
              <a:ext uri="{FF2B5EF4-FFF2-40B4-BE49-F238E27FC236}">
                <a16:creationId xmlns:a16="http://schemas.microsoft.com/office/drawing/2014/main" id="{1D9C8C92-5E0B-7410-0401-D4EFF0C699B1}"/>
              </a:ext>
            </a:extLst>
          </p:cNvPr>
          <p:cNvSpPr/>
          <p:nvPr/>
        </p:nvSpPr>
        <p:spPr>
          <a:xfrm>
            <a:off x="0" y="4480215"/>
            <a:ext cx="1596788" cy="780585"/>
          </a:xfrm>
          <a:prstGeom prst="rect">
            <a:avLst/>
          </a:prstGeom>
          <a:solidFill>
            <a:srgbClr val="00B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TASK 6</a:t>
            </a:r>
          </a:p>
        </p:txBody>
      </p:sp>
      <p:sp>
        <p:nvSpPr>
          <p:cNvPr id="11" name="Rectangle 10">
            <a:extLst>
              <a:ext uri="{FF2B5EF4-FFF2-40B4-BE49-F238E27FC236}">
                <a16:creationId xmlns:a16="http://schemas.microsoft.com/office/drawing/2014/main" id="{A308FFE0-1F17-0299-1629-4665B040D5B4}"/>
              </a:ext>
            </a:extLst>
          </p:cNvPr>
          <p:cNvSpPr/>
          <p:nvPr/>
        </p:nvSpPr>
        <p:spPr>
          <a:xfrm>
            <a:off x="1596788" y="4485060"/>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600" b="1"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ANSWER KEY</a:t>
            </a:r>
          </a:p>
        </p:txBody>
      </p:sp>
      <p:sp>
        <p:nvSpPr>
          <p:cNvPr id="13" name="Rectangle 12">
            <a:extLst>
              <a:ext uri="{FF2B5EF4-FFF2-40B4-BE49-F238E27FC236}">
                <a16:creationId xmlns:a16="http://schemas.microsoft.com/office/drawing/2014/main" id="{0E1D2F10-0F74-8E09-F486-9A10647ED85C}"/>
              </a:ext>
            </a:extLst>
          </p:cNvPr>
          <p:cNvSpPr/>
          <p:nvPr/>
        </p:nvSpPr>
        <p:spPr>
          <a:xfrm>
            <a:off x="106725" y="906105"/>
            <a:ext cx="6644549" cy="2377625"/>
          </a:xfrm>
          <a:prstGeom prst="rect">
            <a:avLst/>
          </a:prstGeom>
          <a:solidFill>
            <a:schemeClr val="bg1"/>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numCol="2" rtlCol="0" anchor="ctr"/>
          <a:lstStyle/>
          <a:p>
            <a:pPr>
              <a:lnSpc>
                <a:spcPct val="150000"/>
              </a:lnSpc>
            </a:pPr>
            <a:r>
              <a:rPr lang="en-US" sz="140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 R</a:t>
            </a:r>
          </a:p>
          <a:p>
            <a:pPr>
              <a:lnSpc>
                <a:spcPct val="150000"/>
              </a:lnSpc>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2. E</a:t>
            </a:r>
          </a:p>
          <a:p>
            <a:pPr>
              <a:lnSpc>
                <a:spcPct val="150000"/>
              </a:lnSpc>
            </a:pPr>
            <a:r>
              <a:rPr lang="en-US" sz="140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3. P</a:t>
            </a:r>
          </a:p>
          <a:p>
            <a:pPr>
              <a:lnSpc>
                <a:spcPct val="150000"/>
              </a:lnSpc>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4. R</a:t>
            </a:r>
          </a:p>
          <a:p>
            <a:pPr>
              <a:lnSpc>
                <a:spcPct val="150000"/>
              </a:lnSpc>
            </a:pPr>
            <a:r>
              <a:rPr lang="en-US" sz="140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5. E</a:t>
            </a:r>
          </a:p>
          <a:p>
            <a:pPr>
              <a:lnSpc>
                <a:spcPct val="150000"/>
              </a:lnSpc>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6. S</a:t>
            </a:r>
          </a:p>
          <a:p>
            <a:pPr>
              <a:lnSpc>
                <a:spcPct val="150000"/>
              </a:lnSpc>
            </a:pPr>
            <a:r>
              <a:rPr lang="en-US" sz="140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7. E</a:t>
            </a:r>
          </a:p>
          <a:p>
            <a:pPr>
              <a:lnSpc>
                <a:spcPct val="150000"/>
              </a:lnSpc>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8. N</a:t>
            </a:r>
          </a:p>
          <a:p>
            <a:pPr>
              <a:lnSpc>
                <a:spcPct val="150000"/>
              </a:lnSpc>
            </a:pPr>
            <a:r>
              <a:rPr lang="en-US" sz="140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9. T</a:t>
            </a:r>
          </a:p>
          <a:p>
            <a:pPr>
              <a:lnSpc>
                <a:spcPct val="150000"/>
              </a:lnSpc>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10. A</a:t>
            </a:r>
          </a:p>
          <a:p>
            <a:pPr>
              <a:lnSpc>
                <a:spcPct val="150000"/>
              </a:lnSpc>
            </a:pPr>
            <a:r>
              <a:rPr lang="en-US" sz="140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11. T</a:t>
            </a:r>
          </a:p>
          <a:p>
            <a:pPr>
              <a:lnSpc>
                <a:spcPct val="150000"/>
              </a:lnSpc>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12. I</a:t>
            </a:r>
          </a:p>
          <a:p>
            <a:pPr>
              <a:lnSpc>
                <a:spcPct val="150000"/>
              </a:lnSpc>
            </a:pPr>
            <a:r>
              <a:rPr lang="en-US" sz="140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13. O</a:t>
            </a:r>
          </a:p>
          <a:p>
            <a:pPr>
              <a:lnSpc>
                <a:spcPct val="150000"/>
              </a:lnSpc>
            </a:pP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14. N</a:t>
            </a:r>
            <a:r>
              <a:rPr lang="en-US" sz="140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p>
        </p:txBody>
      </p:sp>
      <p:sp>
        <p:nvSpPr>
          <p:cNvPr id="20" name="TextBox 19">
            <a:extLst>
              <a:ext uri="{FF2B5EF4-FFF2-40B4-BE49-F238E27FC236}">
                <a16:creationId xmlns:a16="http://schemas.microsoft.com/office/drawing/2014/main" id="{B52CA839-DFC1-6195-DE63-93360A67365D}"/>
              </a:ext>
            </a:extLst>
          </p:cNvPr>
          <p:cNvSpPr txBox="1"/>
          <p:nvPr/>
        </p:nvSpPr>
        <p:spPr>
          <a:xfrm>
            <a:off x="950493" y="3409250"/>
            <a:ext cx="4957011" cy="461665"/>
          </a:xfrm>
          <a:prstGeom prst="rect">
            <a:avLst/>
          </a:prstGeom>
          <a:noFill/>
        </p:spPr>
        <p:txBody>
          <a:bodyPr wrap="square" rtlCol="0">
            <a:spAutoFit/>
          </a:bodyPr>
          <a:lstStyle/>
          <a:p>
            <a:pPr algn="ctr"/>
            <a:r>
              <a:rPr lang="en-US" sz="2400" b="1" dirty="0">
                <a:highlight>
                  <a:srgbClr val="FFFF00"/>
                </a:highlight>
              </a:rPr>
              <a:t>Code Word: REPRESENTATION</a:t>
            </a:r>
          </a:p>
        </p:txBody>
      </p:sp>
      <p:sp>
        <p:nvSpPr>
          <p:cNvPr id="21" name="TextBox 20">
            <a:extLst>
              <a:ext uri="{FF2B5EF4-FFF2-40B4-BE49-F238E27FC236}">
                <a16:creationId xmlns:a16="http://schemas.microsoft.com/office/drawing/2014/main" id="{1EB9EF58-1B4D-BE3A-087D-B3ECADCF0739}"/>
              </a:ext>
            </a:extLst>
          </p:cNvPr>
          <p:cNvSpPr txBox="1"/>
          <p:nvPr/>
        </p:nvSpPr>
        <p:spPr>
          <a:xfrm>
            <a:off x="224467" y="5734911"/>
            <a:ext cx="6409066" cy="2123658"/>
          </a:xfrm>
          <a:prstGeom prst="rect">
            <a:avLst/>
          </a:prstGeom>
          <a:noFill/>
        </p:spPr>
        <p:txBody>
          <a:bodyPr wrap="square">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One of the most important responsibilities of American citizens is </a:t>
            </a:r>
            <a:r>
              <a:rPr lang="en-US" sz="1200" b="1" dirty="0">
                <a:highlight>
                  <a:srgbClr val="FFFF00"/>
                </a:highlight>
                <a:latin typeface="Open Sans" panose="020B0606030504020204" pitchFamily="34" charset="0"/>
                <a:ea typeface="Open Sans" panose="020B0606030504020204" pitchFamily="34" charset="0"/>
                <a:cs typeface="Open Sans" panose="020B0606030504020204" pitchFamily="34" charset="0"/>
              </a:rPr>
              <a:t>VOTING</a:t>
            </a:r>
            <a:r>
              <a:rPr lang="en-US" sz="1200" dirty="0">
                <a:latin typeface="Open Sans" panose="020B0606030504020204" pitchFamily="34" charset="0"/>
                <a:ea typeface="Open Sans" panose="020B0606030504020204" pitchFamily="34" charset="0"/>
                <a:cs typeface="Open Sans" panose="020B0606030504020204" pitchFamily="34" charset="0"/>
              </a:rPr>
              <a:t>.</a:t>
            </a: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r>
              <a:rPr lang="en-US" sz="1200" dirty="0">
                <a:latin typeface="Open Sans" panose="020B0606030504020204" pitchFamily="34" charset="0"/>
                <a:ea typeface="Open Sans" panose="020B0606030504020204" pitchFamily="34" charset="0"/>
                <a:cs typeface="Open Sans" panose="020B0606030504020204" pitchFamily="34" charset="0"/>
              </a:rPr>
              <a:t>The right to a fair and speedy </a:t>
            </a:r>
            <a:r>
              <a:rPr lang="en-US" sz="1200" b="1" dirty="0">
                <a:highlight>
                  <a:srgbClr val="FFFF00"/>
                </a:highlight>
                <a:latin typeface="Open Sans" panose="020B0606030504020204" pitchFamily="34" charset="0"/>
                <a:ea typeface="Open Sans" panose="020B0606030504020204" pitchFamily="34" charset="0"/>
                <a:cs typeface="Open Sans" panose="020B0606030504020204" pitchFamily="34" charset="0"/>
              </a:rPr>
              <a:t>TRIAL</a:t>
            </a:r>
            <a:r>
              <a:rPr lang="en-US" sz="1200" dirty="0">
                <a:latin typeface="Open Sans" panose="020B0606030504020204" pitchFamily="34" charset="0"/>
                <a:ea typeface="Open Sans" panose="020B0606030504020204" pitchFamily="34" charset="0"/>
                <a:cs typeface="Open Sans" panose="020B0606030504020204" pitchFamily="34" charset="0"/>
              </a:rPr>
              <a:t> protects citizens accused of crimes.</a:t>
            </a: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r>
              <a:rPr lang="en-US" sz="1200" dirty="0">
                <a:latin typeface="Open Sans" panose="020B0606030504020204" pitchFamily="34" charset="0"/>
                <a:ea typeface="Open Sans" panose="020B0606030504020204" pitchFamily="34" charset="0"/>
                <a:cs typeface="Open Sans" panose="020B0606030504020204" pitchFamily="34" charset="0"/>
              </a:rPr>
              <a:t>Citizens are expected to serve on a </a:t>
            </a:r>
            <a:r>
              <a:rPr lang="en-US" sz="1200" b="1" dirty="0">
                <a:highlight>
                  <a:srgbClr val="FFFF00"/>
                </a:highlight>
                <a:latin typeface="Open Sans" panose="020B0606030504020204" pitchFamily="34" charset="0"/>
                <a:ea typeface="Open Sans" panose="020B0606030504020204" pitchFamily="34" charset="0"/>
                <a:cs typeface="Open Sans" panose="020B0606030504020204" pitchFamily="34" charset="0"/>
              </a:rPr>
              <a:t>JURY</a:t>
            </a:r>
            <a:r>
              <a:rPr lang="en-US" sz="1200" dirty="0">
                <a:latin typeface="Open Sans" panose="020B0606030504020204" pitchFamily="34" charset="0"/>
                <a:ea typeface="Open Sans" panose="020B0606030504020204" pitchFamily="34" charset="0"/>
                <a:cs typeface="Open Sans" panose="020B0606030504020204" pitchFamily="34" charset="0"/>
              </a:rPr>
              <a:t> to help decide legal cases.</a:t>
            </a: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r>
              <a:rPr lang="en-US" sz="1200" dirty="0">
                <a:latin typeface="Open Sans" panose="020B0606030504020204" pitchFamily="34" charset="0"/>
                <a:ea typeface="Open Sans" panose="020B0606030504020204" pitchFamily="34" charset="0"/>
                <a:cs typeface="Open Sans" panose="020B0606030504020204" pitchFamily="34" charset="0"/>
              </a:rPr>
              <a:t>The right to “life, </a:t>
            </a:r>
            <a:r>
              <a:rPr lang="en-US" sz="1200" b="1" dirty="0">
                <a:highlight>
                  <a:srgbClr val="FFFF00"/>
                </a:highlight>
                <a:latin typeface="Open Sans" panose="020B0606030504020204" pitchFamily="34" charset="0"/>
                <a:ea typeface="Open Sans" panose="020B0606030504020204" pitchFamily="34" charset="0"/>
                <a:cs typeface="Open Sans" panose="020B0606030504020204" pitchFamily="34" charset="0"/>
              </a:rPr>
              <a:t>LIBERTY</a:t>
            </a:r>
            <a:r>
              <a:rPr lang="en-US" sz="1200" dirty="0">
                <a:latin typeface="Open Sans" panose="020B0606030504020204" pitchFamily="34" charset="0"/>
                <a:ea typeface="Open Sans" panose="020B0606030504020204" pitchFamily="34" charset="0"/>
                <a:cs typeface="Open Sans" panose="020B0606030504020204" pitchFamily="34" charset="0"/>
              </a:rPr>
              <a:t>, and the pursuit of happiness” is found in the Declaration of Independence.</a:t>
            </a: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r>
              <a:rPr lang="en-US" sz="1200" dirty="0">
                <a:latin typeface="Open Sans" panose="020B0606030504020204" pitchFamily="34" charset="0"/>
                <a:ea typeface="Open Sans" panose="020B0606030504020204" pitchFamily="34" charset="0"/>
                <a:cs typeface="Open Sans" panose="020B0606030504020204" pitchFamily="34" charset="0"/>
              </a:rPr>
              <a:t>Citizens can help their communities by volunteering their time and </a:t>
            </a:r>
            <a:r>
              <a:rPr lang="en-US" sz="1200" b="1" dirty="0">
                <a:highlight>
                  <a:srgbClr val="FFFF00"/>
                </a:highlight>
                <a:latin typeface="Open Sans" panose="020B0606030504020204" pitchFamily="34" charset="0"/>
                <a:ea typeface="Open Sans" panose="020B0606030504020204" pitchFamily="34" charset="0"/>
                <a:cs typeface="Open Sans" panose="020B0606030504020204" pitchFamily="34" charset="0"/>
              </a:rPr>
              <a:t>EFFORT</a:t>
            </a:r>
            <a:r>
              <a:rPr lang="en-US" sz="1200" dirty="0">
                <a:latin typeface="Open Sans" panose="020B0606030504020204" pitchFamily="34" charset="0"/>
                <a:ea typeface="Open Sans" panose="020B0606030504020204" pitchFamily="34" charset="0"/>
                <a:cs typeface="Open Sans" panose="020B0606030504020204" pitchFamily="34" charset="0"/>
              </a:rPr>
              <a:t>.</a:t>
            </a:r>
          </a:p>
        </p:txBody>
      </p:sp>
      <p:sp>
        <p:nvSpPr>
          <p:cNvPr id="2" name="TextBox 1">
            <a:extLst>
              <a:ext uri="{FF2B5EF4-FFF2-40B4-BE49-F238E27FC236}">
                <a16:creationId xmlns:a16="http://schemas.microsoft.com/office/drawing/2014/main" id="{390743FC-D8AD-D2C5-E4EE-53EA5DF67570}"/>
              </a:ext>
            </a:extLst>
          </p:cNvPr>
          <p:cNvSpPr txBox="1"/>
          <p:nvPr/>
        </p:nvSpPr>
        <p:spPr>
          <a:xfrm>
            <a:off x="950492" y="8054807"/>
            <a:ext cx="4957011" cy="461665"/>
          </a:xfrm>
          <a:prstGeom prst="rect">
            <a:avLst/>
          </a:prstGeom>
          <a:noFill/>
        </p:spPr>
        <p:txBody>
          <a:bodyPr wrap="square" rtlCol="0">
            <a:spAutoFit/>
          </a:bodyPr>
          <a:lstStyle/>
          <a:p>
            <a:pPr algn="ctr"/>
            <a:r>
              <a:rPr lang="en-US" sz="2400" b="1" dirty="0">
                <a:highlight>
                  <a:srgbClr val="FFFF00"/>
                </a:highlight>
              </a:rPr>
              <a:t>Code: </a:t>
            </a:r>
            <a:r>
              <a:rPr lang="en-US" sz="2400" b="1" dirty="0">
                <a:highlight>
                  <a:srgbClr val="FFFF00"/>
                </a:highlight>
                <a:latin typeface="Open Sans" panose="020B0606030504020204" pitchFamily="34" charset="0"/>
                <a:ea typeface="Open Sans" panose="020B0606030504020204" pitchFamily="34" charset="0"/>
                <a:cs typeface="Open Sans" panose="020B0606030504020204" pitchFamily="34" charset="0"/>
              </a:rPr>
              <a:t>OAJRT</a:t>
            </a:r>
            <a:endParaRPr lang="en-US" sz="2400" b="1" dirty="0">
              <a:highlight>
                <a:srgbClr val="FFFF00"/>
              </a:highlight>
            </a:endParaRPr>
          </a:p>
        </p:txBody>
      </p:sp>
    </p:spTree>
    <p:extLst>
      <p:ext uri="{BB962C8B-B14F-4D97-AF65-F5344CB8AC3E}">
        <p14:creationId xmlns:p14="http://schemas.microsoft.com/office/powerpoint/2010/main" val="2185965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A260171-B75C-A675-30D6-94DD4D64A3AB}"/>
              </a:ext>
            </a:extLst>
          </p:cNvPr>
          <p:cNvGrpSpPr/>
          <p:nvPr/>
        </p:nvGrpSpPr>
        <p:grpSpPr>
          <a:xfrm rot="5400000">
            <a:off x="-1989185" y="2189598"/>
            <a:ext cx="4272713" cy="192806"/>
            <a:chOff x="224467" y="8778655"/>
            <a:chExt cx="6409066" cy="289209"/>
          </a:xfrm>
        </p:grpSpPr>
        <p:pic>
          <p:nvPicPr>
            <p:cNvPr id="4" name="Picture 3">
              <a:extLst>
                <a:ext uri="{FF2B5EF4-FFF2-40B4-BE49-F238E27FC236}">
                  <a16:creationId xmlns:a16="http://schemas.microsoft.com/office/drawing/2014/main" id="{D10022EA-EB3F-2E81-559A-4FBCDEB82B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5" name="Picture 4" descr="Logo&#10;&#10;Description automatically generated">
              <a:extLst>
                <a:ext uri="{FF2B5EF4-FFF2-40B4-BE49-F238E27FC236}">
                  <a16:creationId xmlns:a16="http://schemas.microsoft.com/office/drawing/2014/main" id="{A88BB4D0-F03F-65AC-7EAA-CFABB83316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pSp>
      <p:pic>
        <p:nvPicPr>
          <p:cNvPr id="8" name="Picture 7">
            <a:extLst>
              <a:ext uri="{FF2B5EF4-FFF2-40B4-BE49-F238E27FC236}">
                <a16:creationId xmlns:a16="http://schemas.microsoft.com/office/drawing/2014/main" id="{842D00D3-E30C-D7BC-ED7B-96D0F34619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16872" y="5226283"/>
            <a:ext cx="1114161" cy="104880"/>
          </a:xfrm>
          <a:prstGeom prst="rect">
            <a:avLst/>
          </a:prstGeom>
        </p:spPr>
      </p:pic>
      <p:pic>
        <p:nvPicPr>
          <p:cNvPr id="9" name="Picture 8" descr="Logo&#10;&#10;Description automatically generated">
            <a:extLst>
              <a:ext uri="{FF2B5EF4-FFF2-40B4-BE49-F238E27FC236}">
                <a16:creationId xmlns:a16="http://schemas.microsoft.com/office/drawing/2014/main" id="{556645D9-AEA0-5AF1-3539-61022FC44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90611" y="8567133"/>
            <a:ext cx="661640" cy="192806"/>
          </a:xfrm>
          <a:prstGeom prst="rect">
            <a:avLst/>
          </a:prstGeom>
        </p:spPr>
      </p:pic>
      <p:pic>
        <p:nvPicPr>
          <p:cNvPr id="11" name="Picture 10">
            <a:extLst>
              <a:ext uri="{FF2B5EF4-FFF2-40B4-BE49-F238E27FC236}">
                <a16:creationId xmlns:a16="http://schemas.microsoft.com/office/drawing/2014/main" id="{631A21CE-72AC-AE6A-4142-E1E75DF2CB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6091240" y="5226283"/>
            <a:ext cx="1114161" cy="104880"/>
          </a:xfrm>
          <a:prstGeom prst="rect">
            <a:avLst/>
          </a:prstGeom>
        </p:spPr>
      </p:pic>
      <p:pic>
        <p:nvPicPr>
          <p:cNvPr id="12" name="Picture 11" descr="Logo&#10;&#10;Description automatically generated">
            <a:extLst>
              <a:ext uri="{FF2B5EF4-FFF2-40B4-BE49-F238E27FC236}">
                <a16:creationId xmlns:a16="http://schemas.microsoft.com/office/drawing/2014/main" id="{6107E4A3-878A-6500-1EE3-0C16056B8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317501" y="8567133"/>
            <a:ext cx="661640" cy="192806"/>
          </a:xfrm>
          <a:prstGeom prst="rect">
            <a:avLst/>
          </a:prstGeom>
        </p:spPr>
      </p:pic>
      <p:pic>
        <p:nvPicPr>
          <p:cNvPr id="14" name="Picture 13">
            <a:extLst>
              <a:ext uri="{FF2B5EF4-FFF2-40B4-BE49-F238E27FC236}">
                <a16:creationId xmlns:a16="http://schemas.microsoft.com/office/drawing/2014/main" id="{BA77A140-E219-EF26-76CC-77AFE81F10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6098192" y="654279"/>
            <a:ext cx="1114161" cy="104880"/>
          </a:xfrm>
          <a:prstGeom prst="rect">
            <a:avLst/>
          </a:prstGeom>
        </p:spPr>
      </p:pic>
      <p:pic>
        <p:nvPicPr>
          <p:cNvPr id="15" name="Picture 14" descr="Logo&#10;&#10;Description automatically generated">
            <a:extLst>
              <a:ext uri="{FF2B5EF4-FFF2-40B4-BE49-F238E27FC236}">
                <a16:creationId xmlns:a16="http://schemas.microsoft.com/office/drawing/2014/main" id="{26046CC0-1A57-D79D-EB46-27D5B10329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324453" y="3995129"/>
            <a:ext cx="661640" cy="192806"/>
          </a:xfrm>
          <a:prstGeom prst="rect">
            <a:avLst/>
          </a:prstGeom>
        </p:spPr>
      </p:pic>
      <p:sp>
        <p:nvSpPr>
          <p:cNvPr id="16" name="Rectangle 15">
            <a:extLst>
              <a:ext uri="{FF2B5EF4-FFF2-40B4-BE49-F238E27FC236}">
                <a16:creationId xmlns:a16="http://schemas.microsoft.com/office/drawing/2014/main" id="{8F31BA92-F936-0CB2-3D60-1F175F49DEE7}"/>
              </a:ext>
            </a:extLst>
          </p:cNvPr>
          <p:cNvSpPr/>
          <p:nvPr/>
        </p:nvSpPr>
        <p:spPr>
          <a:xfrm rot="5400000">
            <a:off x="826687" y="2107575"/>
            <a:ext cx="4572004" cy="356840"/>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1</a:t>
            </a:r>
          </a:p>
        </p:txBody>
      </p:sp>
      <p:sp>
        <p:nvSpPr>
          <p:cNvPr id="17" name="Rectangle 16">
            <a:extLst>
              <a:ext uri="{FF2B5EF4-FFF2-40B4-BE49-F238E27FC236}">
                <a16:creationId xmlns:a16="http://schemas.microsoft.com/office/drawing/2014/main" id="{078B19A8-ED6D-8DA7-5285-1587E7C0DA83}"/>
              </a:ext>
            </a:extLst>
          </p:cNvPr>
          <p:cNvSpPr/>
          <p:nvPr/>
        </p:nvSpPr>
        <p:spPr>
          <a:xfrm rot="16200000">
            <a:off x="1481907" y="2107575"/>
            <a:ext cx="4572004" cy="356840"/>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1</a:t>
            </a:r>
          </a:p>
        </p:txBody>
      </p:sp>
      <p:sp>
        <p:nvSpPr>
          <p:cNvPr id="18" name="Rectangle 17">
            <a:extLst>
              <a:ext uri="{FF2B5EF4-FFF2-40B4-BE49-F238E27FC236}">
                <a16:creationId xmlns:a16="http://schemas.microsoft.com/office/drawing/2014/main" id="{6BE48455-CA8D-620C-04E9-FDCE37C44F38}"/>
              </a:ext>
            </a:extLst>
          </p:cNvPr>
          <p:cNvSpPr/>
          <p:nvPr/>
        </p:nvSpPr>
        <p:spPr>
          <a:xfrm rot="5400000">
            <a:off x="832785" y="6675636"/>
            <a:ext cx="4572004" cy="364723"/>
          </a:xfrm>
          <a:prstGeom prst="rect">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2</a:t>
            </a:r>
          </a:p>
        </p:txBody>
      </p:sp>
      <p:sp>
        <p:nvSpPr>
          <p:cNvPr id="19" name="Rectangle 18">
            <a:extLst>
              <a:ext uri="{FF2B5EF4-FFF2-40B4-BE49-F238E27FC236}">
                <a16:creationId xmlns:a16="http://schemas.microsoft.com/office/drawing/2014/main" id="{827C6E3F-8C98-A1FC-8ECE-A97FC174A604}"/>
              </a:ext>
            </a:extLst>
          </p:cNvPr>
          <p:cNvSpPr/>
          <p:nvPr/>
        </p:nvSpPr>
        <p:spPr>
          <a:xfrm rot="16200000">
            <a:off x="1485847" y="6675637"/>
            <a:ext cx="4572004" cy="364722"/>
          </a:xfrm>
          <a:prstGeom prst="rect">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2</a:t>
            </a:r>
          </a:p>
        </p:txBody>
      </p:sp>
      <p:sp>
        <p:nvSpPr>
          <p:cNvPr id="20" name="Rectangle 19">
            <a:extLst>
              <a:ext uri="{FF2B5EF4-FFF2-40B4-BE49-F238E27FC236}">
                <a16:creationId xmlns:a16="http://schemas.microsoft.com/office/drawing/2014/main" id="{4C3AC686-76C4-7A50-AD4B-1B235EFA07F6}"/>
              </a:ext>
            </a:extLst>
          </p:cNvPr>
          <p:cNvSpPr/>
          <p:nvPr/>
        </p:nvSpPr>
        <p:spPr>
          <a:xfrm>
            <a:off x="451560" y="149638"/>
            <a:ext cx="2353786" cy="427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A99E27C-AE62-1534-55FA-B80846CBC9C3}"/>
              </a:ext>
            </a:extLst>
          </p:cNvPr>
          <p:cNvSpPr/>
          <p:nvPr/>
        </p:nvSpPr>
        <p:spPr>
          <a:xfrm>
            <a:off x="4041049" y="149638"/>
            <a:ext cx="2353786" cy="427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287CC76-CDB9-807C-A119-795F1B8D00C3}"/>
              </a:ext>
            </a:extLst>
          </p:cNvPr>
          <p:cNvSpPr/>
          <p:nvPr/>
        </p:nvSpPr>
        <p:spPr>
          <a:xfrm>
            <a:off x="4034097" y="4721641"/>
            <a:ext cx="2353786" cy="427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D0007D0-7B06-73BE-4E5D-91A28FD59B54}"/>
              </a:ext>
            </a:extLst>
          </p:cNvPr>
          <p:cNvSpPr/>
          <p:nvPr/>
        </p:nvSpPr>
        <p:spPr>
          <a:xfrm>
            <a:off x="477632" y="4721641"/>
            <a:ext cx="2353786" cy="427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E438D54-5509-B82C-AC3B-66BBCDEA194D}"/>
              </a:ext>
            </a:extLst>
          </p:cNvPr>
          <p:cNvSpPr txBox="1"/>
          <p:nvPr/>
        </p:nvSpPr>
        <p:spPr>
          <a:xfrm rot="5400000">
            <a:off x="1516439" y="3005572"/>
            <a:ext cx="1929343" cy="646331"/>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Constitutional Amendments</a:t>
            </a:r>
          </a:p>
        </p:txBody>
      </p:sp>
      <p:sp>
        <p:nvSpPr>
          <p:cNvPr id="26" name="TextBox 25">
            <a:extLst>
              <a:ext uri="{FF2B5EF4-FFF2-40B4-BE49-F238E27FC236}">
                <a16:creationId xmlns:a16="http://schemas.microsoft.com/office/drawing/2014/main" id="{C86894BE-4C29-F293-6470-E8E5003F627D}"/>
              </a:ext>
            </a:extLst>
          </p:cNvPr>
          <p:cNvSpPr txBox="1"/>
          <p:nvPr/>
        </p:nvSpPr>
        <p:spPr>
          <a:xfrm rot="5400000">
            <a:off x="644287" y="2757575"/>
            <a:ext cx="1929343" cy="120032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Use the Task 1 resources to complete your task and crack the code! Be sure to record answers on our group answer sheet. </a:t>
            </a:r>
          </a:p>
        </p:txBody>
      </p:sp>
      <p:sp>
        <p:nvSpPr>
          <p:cNvPr id="27" name="TextBox 26">
            <a:extLst>
              <a:ext uri="{FF2B5EF4-FFF2-40B4-BE49-F238E27FC236}">
                <a16:creationId xmlns:a16="http://schemas.microsoft.com/office/drawing/2014/main" id="{7E559CB7-3192-817E-21A0-6EB26AD7C692}"/>
              </a:ext>
            </a:extLst>
          </p:cNvPr>
          <p:cNvSpPr txBox="1"/>
          <p:nvPr/>
        </p:nvSpPr>
        <p:spPr>
          <a:xfrm rot="16200000">
            <a:off x="3410296" y="3071281"/>
            <a:ext cx="1929343" cy="646331"/>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Constitutional Amendments</a:t>
            </a:r>
          </a:p>
        </p:txBody>
      </p:sp>
      <p:sp>
        <p:nvSpPr>
          <p:cNvPr id="28" name="TextBox 27">
            <a:extLst>
              <a:ext uri="{FF2B5EF4-FFF2-40B4-BE49-F238E27FC236}">
                <a16:creationId xmlns:a16="http://schemas.microsoft.com/office/drawing/2014/main" id="{F761FADA-CE6D-A6D8-F598-6BFFB7F2DFF0}"/>
              </a:ext>
            </a:extLst>
          </p:cNvPr>
          <p:cNvSpPr txBox="1"/>
          <p:nvPr/>
        </p:nvSpPr>
        <p:spPr>
          <a:xfrm rot="16200000">
            <a:off x="4324634" y="2778107"/>
            <a:ext cx="1929343" cy="120032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Use the Task 1 resources to complete your task and crack the code! Be sure to record answers on our group answer sheet. </a:t>
            </a:r>
          </a:p>
        </p:txBody>
      </p:sp>
      <p:sp>
        <p:nvSpPr>
          <p:cNvPr id="29" name="TextBox 28">
            <a:extLst>
              <a:ext uri="{FF2B5EF4-FFF2-40B4-BE49-F238E27FC236}">
                <a16:creationId xmlns:a16="http://schemas.microsoft.com/office/drawing/2014/main" id="{5FD3C4B2-D60F-AF27-23D4-D32D5BBC39BE}"/>
              </a:ext>
            </a:extLst>
          </p:cNvPr>
          <p:cNvSpPr txBox="1"/>
          <p:nvPr/>
        </p:nvSpPr>
        <p:spPr>
          <a:xfrm rot="5400000">
            <a:off x="1245447" y="7272263"/>
            <a:ext cx="2059176" cy="646331"/>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The Three Branches</a:t>
            </a:r>
          </a:p>
        </p:txBody>
      </p:sp>
      <p:sp>
        <p:nvSpPr>
          <p:cNvPr id="30" name="TextBox 29">
            <a:extLst>
              <a:ext uri="{FF2B5EF4-FFF2-40B4-BE49-F238E27FC236}">
                <a16:creationId xmlns:a16="http://schemas.microsoft.com/office/drawing/2014/main" id="{984584D3-1810-0E57-D701-14D968FDB30A}"/>
              </a:ext>
            </a:extLst>
          </p:cNvPr>
          <p:cNvSpPr txBox="1"/>
          <p:nvPr/>
        </p:nvSpPr>
        <p:spPr>
          <a:xfrm rot="5400000">
            <a:off x="409773" y="6930348"/>
            <a:ext cx="1929343" cy="120032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Use the Task 2 resources to complete your task and crack the code! Be sure to record answers on our group answer sheet. </a:t>
            </a:r>
          </a:p>
        </p:txBody>
      </p:sp>
      <p:sp>
        <p:nvSpPr>
          <p:cNvPr id="32" name="TextBox 31">
            <a:extLst>
              <a:ext uri="{FF2B5EF4-FFF2-40B4-BE49-F238E27FC236}">
                <a16:creationId xmlns:a16="http://schemas.microsoft.com/office/drawing/2014/main" id="{21BCCC19-1E48-64D4-8ECA-A3C91B96DE58}"/>
              </a:ext>
            </a:extLst>
          </p:cNvPr>
          <p:cNvSpPr txBox="1"/>
          <p:nvPr/>
        </p:nvSpPr>
        <p:spPr>
          <a:xfrm rot="16200000">
            <a:off x="3534231" y="7272261"/>
            <a:ext cx="2059176" cy="646331"/>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The Three Branches</a:t>
            </a:r>
          </a:p>
        </p:txBody>
      </p:sp>
      <p:sp>
        <p:nvSpPr>
          <p:cNvPr id="33" name="TextBox 32">
            <a:extLst>
              <a:ext uri="{FF2B5EF4-FFF2-40B4-BE49-F238E27FC236}">
                <a16:creationId xmlns:a16="http://schemas.microsoft.com/office/drawing/2014/main" id="{1357B0AB-EEEC-9D71-EED1-667BF1361D30}"/>
              </a:ext>
            </a:extLst>
          </p:cNvPr>
          <p:cNvSpPr txBox="1"/>
          <p:nvPr/>
        </p:nvSpPr>
        <p:spPr>
          <a:xfrm rot="16200000">
            <a:off x="4479652" y="6919203"/>
            <a:ext cx="1929343" cy="120032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Use the Task 2 resources to complete your task and crack the code! Be sure to record answers on our group answer sheet. </a:t>
            </a:r>
          </a:p>
        </p:txBody>
      </p:sp>
      <p:pic>
        <p:nvPicPr>
          <p:cNvPr id="1028" name="Picture 4" descr="close up of architectural spiral scrolling ornament">
            <a:extLst>
              <a:ext uri="{FF2B5EF4-FFF2-40B4-BE49-F238E27FC236}">
                <a16:creationId xmlns:a16="http://schemas.microsoft.com/office/drawing/2014/main" id="{305072ED-0E34-66BF-4154-C020FED258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154" r="7154"/>
          <a:stretch/>
        </p:blipFill>
        <p:spPr bwMode="auto">
          <a:xfrm rot="5400000">
            <a:off x="781853" y="5013031"/>
            <a:ext cx="1689954" cy="131124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a:extLst>
              <a:ext uri="{FF2B5EF4-FFF2-40B4-BE49-F238E27FC236}">
                <a16:creationId xmlns:a16="http://schemas.microsoft.com/office/drawing/2014/main" id="{00582D51-43F0-F6CB-7FBF-97E03C2EBB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9768" b="19768"/>
          <a:stretch/>
        </p:blipFill>
        <p:spPr bwMode="auto">
          <a:xfrm rot="16200000">
            <a:off x="4386193" y="5013031"/>
            <a:ext cx="1689954" cy="131124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lose-up of American flag stars">
            <a:extLst>
              <a:ext uri="{FF2B5EF4-FFF2-40B4-BE49-F238E27FC236}">
                <a16:creationId xmlns:a16="http://schemas.microsoft.com/office/drawing/2014/main" id="{9A648143-D98A-0E81-F63F-EA52828BAF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rot="5400000">
            <a:off x="775291" y="639784"/>
            <a:ext cx="1929342" cy="127793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AC320000-DEED-9E05-BFCC-1CC7F39B15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rot="10800000">
            <a:off x="4567105" y="315981"/>
            <a:ext cx="1278618" cy="192553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A8A337E3-CE19-FA17-336D-F9D6BB638104}"/>
              </a:ext>
            </a:extLst>
          </p:cNvPr>
          <p:cNvSpPr txBox="1"/>
          <p:nvPr/>
        </p:nvSpPr>
        <p:spPr>
          <a:xfrm rot="5400000">
            <a:off x="-1150128" y="4350478"/>
            <a:ext cx="9215261" cy="371782"/>
          </a:xfrm>
          <a:prstGeom prst="rect">
            <a:avLst/>
          </a:prstGeom>
          <a:noFill/>
        </p:spPr>
        <p:txBody>
          <a:bodyPr wrap="square" rtlCol="0">
            <a:spAutoFit/>
          </a:bodyPr>
          <a:lstStyle/>
          <a:p>
            <a:r>
              <a:rPr lang="en-US" dirty="0"/>
              <a:t>- - - - - - - - - - - - - - - - - - - - - - - - - - - - - - - - - - - - - - - - - - - - - - - - - - - - - - - - - - - - - - - - - - - - - - - - - - </a:t>
            </a:r>
          </a:p>
        </p:txBody>
      </p:sp>
      <p:sp>
        <p:nvSpPr>
          <p:cNvPr id="41" name="TextBox 40">
            <a:extLst>
              <a:ext uri="{FF2B5EF4-FFF2-40B4-BE49-F238E27FC236}">
                <a16:creationId xmlns:a16="http://schemas.microsoft.com/office/drawing/2014/main" id="{A4CD69A1-3D5C-6250-3E13-4B693B0FF5F5}"/>
              </a:ext>
            </a:extLst>
          </p:cNvPr>
          <p:cNvSpPr txBox="1"/>
          <p:nvPr/>
        </p:nvSpPr>
        <p:spPr>
          <a:xfrm>
            <a:off x="0" y="4375293"/>
            <a:ext cx="6858000" cy="369332"/>
          </a:xfrm>
          <a:prstGeom prst="rect">
            <a:avLst/>
          </a:prstGeom>
          <a:noFill/>
        </p:spPr>
        <p:txBody>
          <a:bodyPr wrap="square" rtlCol="0">
            <a:spAutoFit/>
          </a:bodyPr>
          <a:lstStyle/>
          <a:p>
            <a:r>
              <a:rPr lang="en-US" dirty="0"/>
              <a:t>- - - - - - - - - - - - - - - - - - - - - - - - - - - - - - - - - - - - - - - - - - - - - - - - - - - - - - - </a:t>
            </a:r>
          </a:p>
        </p:txBody>
      </p:sp>
      <p:sp>
        <p:nvSpPr>
          <p:cNvPr id="45" name="TextBox 44">
            <a:extLst>
              <a:ext uri="{FF2B5EF4-FFF2-40B4-BE49-F238E27FC236}">
                <a16:creationId xmlns:a16="http://schemas.microsoft.com/office/drawing/2014/main" id="{E67B9E0B-2D45-FCBE-595B-AC47BDA5BE27}"/>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14</a:t>
            </a:r>
          </a:p>
        </p:txBody>
      </p:sp>
    </p:spTree>
    <p:extLst>
      <p:ext uri="{BB962C8B-B14F-4D97-AF65-F5344CB8AC3E}">
        <p14:creationId xmlns:p14="http://schemas.microsoft.com/office/powerpoint/2010/main" val="2912698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A260171-B75C-A675-30D6-94DD4D64A3AB}"/>
              </a:ext>
            </a:extLst>
          </p:cNvPr>
          <p:cNvGrpSpPr/>
          <p:nvPr/>
        </p:nvGrpSpPr>
        <p:grpSpPr>
          <a:xfrm rot="5400000">
            <a:off x="-1989185" y="2189598"/>
            <a:ext cx="4272713" cy="192806"/>
            <a:chOff x="224467" y="8778655"/>
            <a:chExt cx="6409066" cy="289209"/>
          </a:xfrm>
        </p:grpSpPr>
        <p:pic>
          <p:nvPicPr>
            <p:cNvPr id="4" name="Picture 3">
              <a:extLst>
                <a:ext uri="{FF2B5EF4-FFF2-40B4-BE49-F238E27FC236}">
                  <a16:creationId xmlns:a16="http://schemas.microsoft.com/office/drawing/2014/main" id="{D10022EA-EB3F-2E81-559A-4FBCDEB82B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5" name="Picture 4" descr="Logo&#10;&#10;Description automatically generated">
              <a:extLst>
                <a:ext uri="{FF2B5EF4-FFF2-40B4-BE49-F238E27FC236}">
                  <a16:creationId xmlns:a16="http://schemas.microsoft.com/office/drawing/2014/main" id="{A88BB4D0-F03F-65AC-7EAA-CFABB83316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pSp>
      <p:pic>
        <p:nvPicPr>
          <p:cNvPr id="8" name="Picture 7">
            <a:extLst>
              <a:ext uri="{FF2B5EF4-FFF2-40B4-BE49-F238E27FC236}">
                <a16:creationId xmlns:a16="http://schemas.microsoft.com/office/drawing/2014/main" id="{842D00D3-E30C-D7BC-ED7B-96D0F34619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16872" y="5226283"/>
            <a:ext cx="1114161" cy="104880"/>
          </a:xfrm>
          <a:prstGeom prst="rect">
            <a:avLst/>
          </a:prstGeom>
        </p:spPr>
      </p:pic>
      <p:pic>
        <p:nvPicPr>
          <p:cNvPr id="9" name="Picture 8" descr="Logo&#10;&#10;Description automatically generated">
            <a:extLst>
              <a:ext uri="{FF2B5EF4-FFF2-40B4-BE49-F238E27FC236}">
                <a16:creationId xmlns:a16="http://schemas.microsoft.com/office/drawing/2014/main" id="{556645D9-AEA0-5AF1-3539-61022FC44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90611" y="8567133"/>
            <a:ext cx="661640" cy="192806"/>
          </a:xfrm>
          <a:prstGeom prst="rect">
            <a:avLst/>
          </a:prstGeom>
        </p:spPr>
      </p:pic>
      <p:pic>
        <p:nvPicPr>
          <p:cNvPr id="11" name="Picture 10">
            <a:extLst>
              <a:ext uri="{FF2B5EF4-FFF2-40B4-BE49-F238E27FC236}">
                <a16:creationId xmlns:a16="http://schemas.microsoft.com/office/drawing/2014/main" id="{631A21CE-72AC-AE6A-4142-E1E75DF2CB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6091240" y="5226283"/>
            <a:ext cx="1114161" cy="104880"/>
          </a:xfrm>
          <a:prstGeom prst="rect">
            <a:avLst/>
          </a:prstGeom>
        </p:spPr>
      </p:pic>
      <p:pic>
        <p:nvPicPr>
          <p:cNvPr id="12" name="Picture 11" descr="Logo&#10;&#10;Description automatically generated">
            <a:extLst>
              <a:ext uri="{FF2B5EF4-FFF2-40B4-BE49-F238E27FC236}">
                <a16:creationId xmlns:a16="http://schemas.microsoft.com/office/drawing/2014/main" id="{6107E4A3-878A-6500-1EE3-0C16056B8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317501" y="8567133"/>
            <a:ext cx="661640" cy="192806"/>
          </a:xfrm>
          <a:prstGeom prst="rect">
            <a:avLst/>
          </a:prstGeom>
        </p:spPr>
      </p:pic>
      <p:pic>
        <p:nvPicPr>
          <p:cNvPr id="14" name="Picture 13">
            <a:extLst>
              <a:ext uri="{FF2B5EF4-FFF2-40B4-BE49-F238E27FC236}">
                <a16:creationId xmlns:a16="http://schemas.microsoft.com/office/drawing/2014/main" id="{BA77A140-E219-EF26-76CC-77AFE81F10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6098192" y="654279"/>
            <a:ext cx="1114161" cy="104880"/>
          </a:xfrm>
          <a:prstGeom prst="rect">
            <a:avLst/>
          </a:prstGeom>
        </p:spPr>
      </p:pic>
      <p:pic>
        <p:nvPicPr>
          <p:cNvPr id="15" name="Picture 14" descr="Logo&#10;&#10;Description automatically generated">
            <a:extLst>
              <a:ext uri="{FF2B5EF4-FFF2-40B4-BE49-F238E27FC236}">
                <a16:creationId xmlns:a16="http://schemas.microsoft.com/office/drawing/2014/main" id="{26046CC0-1A57-D79D-EB46-27D5B10329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324453" y="3995129"/>
            <a:ext cx="661640" cy="192806"/>
          </a:xfrm>
          <a:prstGeom prst="rect">
            <a:avLst/>
          </a:prstGeom>
        </p:spPr>
      </p:pic>
      <p:sp>
        <p:nvSpPr>
          <p:cNvPr id="16" name="Rectangle 15">
            <a:extLst>
              <a:ext uri="{FF2B5EF4-FFF2-40B4-BE49-F238E27FC236}">
                <a16:creationId xmlns:a16="http://schemas.microsoft.com/office/drawing/2014/main" id="{8F31BA92-F936-0CB2-3D60-1F175F49DEE7}"/>
              </a:ext>
            </a:extLst>
          </p:cNvPr>
          <p:cNvSpPr/>
          <p:nvPr/>
        </p:nvSpPr>
        <p:spPr>
          <a:xfrm rot="5400000">
            <a:off x="826687" y="2107575"/>
            <a:ext cx="4572004" cy="356840"/>
          </a:xfrm>
          <a:prstGeom prst="rect">
            <a:avLst/>
          </a:prstGeom>
          <a:solidFill>
            <a:srgbClr val="5E2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TASK 3</a:t>
            </a:r>
          </a:p>
        </p:txBody>
      </p:sp>
      <p:sp>
        <p:nvSpPr>
          <p:cNvPr id="17" name="Rectangle 16">
            <a:extLst>
              <a:ext uri="{FF2B5EF4-FFF2-40B4-BE49-F238E27FC236}">
                <a16:creationId xmlns:a16="http://schemas.microsoft.com/office/drawing/2014/main" id="{078B19A8-ED6D-8DA7-5285-1587E7C0DA83}"/>
              </a:ext>
            </a:extLst>
          </p:cNvPr>
          <p:cNvSpPr/>
          <p:nvPr/>
        </p:nvSpPr>
        <p:spPr>
          <a:xfrm rot="16200000">
            <a:off x="1481907" y="2107575"/>
            <a:ext cx="4572004" cy="356840"/>
          </a:xfrm>
          <a:prstGeom prst="rect">
            <a:avLst/>
          </a:prstGeom>
          <a:solidFill>
            <a:srgbClr val="5E2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TASK 3</a:t>
            </a:r>
          </a:p>
        </p:txBody>
      </p:sp>
      <p:sp>
        <p:nvSpPr>
          <p:cNvPr id="18" name="Rectangle 17">
            <a:extLst>
              <a:ext uri="{FF2B5EF4-FFF2-40B4-BE49-F238E27FC236}">
                <a16:creationId xmlns:a16="http://schemas.microsoft.com/office/drawing/2014/main" id="{6BE48455-CA8D-620C-04E9-FDCE37C44F38}"/>
              </a:ext>
            </a:extLst>
          </p:cNvPr>
          <p:cNvSpPr/>
          <p:nvPr/>
        </p:nvSpPr>
        <p:spPr>
          <a:xfrm rot="5400000">
            <a:off x="827766" y="6680656"/>
            <a:ext cx="4572004" cy="354684"/>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TASK 4</a:t>
            </a:r>
          </a:p>
        </p:txBody>
      </p:sp>
      <p:sp>
        <p:nvSpPr>
          <p:cNvPr id="19" name="Rectangle 18">
            <a:extLst>
              <a:ext uri="{FF2B5EF4-FFF2-40B4-BE49-F238E27FC236}">
                <a16:creationId xmlns:a16="http://schemas.microsoft.com/office/drawing/2014/main" id="{827C6E3F-8C98-A1FC-8ECE-A97FC174A604}"/>
              </a:ext>
            </a:extLst>
          </p:cNvPr>
          <p:cNvSpPr/>
          <p:nvPr/>
        </p:nvSpPr>
        <p:spPr>
          <a:xfrm rot="16200000">
            <a:off x="1478463" y="6679582"/>
            <a:ext cx="4572004" cy="35684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TASK 4</a:t>
            </a:r>
          </a:p>
        </p:txBody>
      </p:sp>
      <p:sp>
        <p:nvSpPr>
          <p:cNvPr id="6" name="Rectangle 5">
            <a:extLst>
              <a:ext uri="{FF2B5EF4-FFF2-40B4-BE49-F238E27FC236}">
                <a16:creationId xmlns:a16="http://schemas.microsoft.com/office/drawing/2014/main" id="{885BA5A2-1952-3CF5-C78B-4DCE176A14E3}"/>
              </a:ext>
            </a:extLst>
          </p:cNvPr>
          <p:cNvSpPr/>
          <p:nvPr/>
        </p:nvSpPr>
        <p:spPr>
          <a:xfrm>
            <a:off x="451560" y="149638"/>
            <a:ext cx="2353786" cy="427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D6BCFD8-2491-59D2-EE52-2B8B5565C989}"/>
              </a:ext>
            </a:extLst>
          </p:cNvPr>
          <p:cNvSpPr/>
          <p:nvPr/>
        </p:nvSpPr>
        <p:spPr>
          <a:xfrm>
            <a:off x="4041049" y="149638"/>
            <a:ext cx="2353786" cy="427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CB66DE1-043C-3B6B-0574-A68911B4B508}"/>
              </a:ext>
            </a:extLst>
          </p:cNvPr>
          <p:cNvSpPr/>
          <p:nvPr/>
        </p:nvSpPr>
        <p:spPr>
          <a:xfrm>
            <a:off x="4034097" y="4721641"/>
            <a:ext cx="2353786" cy="427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FF3A850-520D-4495-039E-5C43EA0B9AF5}"/>
              </a:ext>
            </a:extLst>
          </p:cNvPr>
          <p:cNvSpPr/>
          <p:nvPr/>
        </p:nvSpPr>
        <p:spPr>
          <a:xfrm>
            <a:off x="477632" y="4721641"/>
            <a:ext cx="2353786" cy="427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9E22508-1F43-8D0C-A537-82A2B8128163}"/>
              </a:ext>
            </a:extLst>
          </p:cNvPr>
          <p:cNvSpPr txBox="1"/>
          <p:nvPr/>
        </p:nvSpPr>
        <p:spPr>
          <a:xfrm rot="5400000">
            <a:off x="1161426" y="3294341"/>
            <a:ext cx="2228634" cy="646331"/>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Checks and Balances</a:t>
            </a:r>
          </a:p>
        </p:txBody>
      </p:sp>
      <p:sp>
        <p:nvSpPr>
          <p:cNvPr id="24" name="TextBox 23">
            <a:extLst>
              <a:ext uri="{FF2B5EF4-FFF2-40B4-BE49-F238E27FC236}">
                <a16:creationId xmlns:a16="http://schemas.microsoft.com/office/drawing/2014/main" id="{D2168D2F-20EC-4933-3BE3-90AC3BCCE8B1}"/>
              </a:ext>
            </a:extLst>
          </p:cNvPr>
          <p:cNvSpPr txBox="1"/>
          <p:nvPr/>
        </p:nvSpPr>
        <p:spPr>
          <a:xfrm rot="5400000">
            <a:off x="272326" y="2857516"/>
            <a:ext cx="1929343" cy="120032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Use the Task 3 resources to complete your task and crack the code! Be sure to record answers on our group answer sheet. </a:t>
            </a:r>
          </a:p>
        </p:txBody>
      </p:sp>
      <p:sp>
        <p:nvSpPr>
          <p:cNvPr id="27" name="TextBox 26">
            <a:extLst>
              <a:ext uri="{FF2B5EF4-FFF2-40B4-BE49-F238E27FC236}">
                <a16:creationId xmlns:a16="http://schemas.microsoft.com/office/drawing/2014/main" id="{23C2477A-7326-9522-0470-8525FC505535}"/>
              </a:ext>
            </a:extLst>
          </p:cNvPr>
          <p:cNvSpPr txBox="1"/>
          <p:nvPr/>
        </p:nvSpPr>
        <p:spPr>
          <a:xfrm rot="16200000">
            <a:off x="4618807" y="2781938"/>
            <a:ext cx="1929343" cy="120032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Use the Task 3 resources to complete your task and crack the code! Be sure to record answers on our group answer sheet. </a:t>
            </a:r>
          </a:p>
        </p:txBody>
      </p:sp>
      <p:sp>
        <p:nvSpPr>
          <p:cNvPr id="28" name="TextBox 27">
            <a:extLst>
              <a:ext uri="{FF2B5EF4-FFF2-40B4-BE49-F238E27FC236}">
                <a16:creationId xmlns:a16="http://schemas.microsoft.com/office/drawing/2014/main" id="{4FC2590F-D57C-FCC0-0294-16F0875BFEFB}"/>
              </a:ext>
            </a:extLst>
          </p:cNvPr>
          <p:cNvSpPr txBox="1"/>
          <p:nvPr/>
        </p:nvSpPr>
        <p:spPr>
          <a:xfrm rot="5400000">
            <a:off x="1148340" y="7764412"/>
            <a:ext cx="2228635" cy="646331"/>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Electoral </a:t>
            </a:r>
          </a:p>
          <a:p>
            <a:r>
              <a:rPr lang="en-US" b="1" dirty="0">
                <a:latin typeface="Open Sans" panose="020B0606030504020204" pitchFamily="34" charset="0"/>
                <a:ea typeface="Open Sans" panose="020B0606030504020204" pitchFamily="34" charset="0"/>
                <a:cs typeface="Open Sans" panose="020B0606030504020204" pitchFamily="34" charset="0"/>
              </a:rPr>
              <a:t>College</a:t>
            </a:r>
          </a:p>
        </p:txBody>
      </p:sp>
      <p:sp>
        <p:nvSpPr>
          <p:cNvPr id="29" name="TextBox 28">
            <a:extLst>
              <a:ext uri="{FF2B5EF4-FFF2-40B4-BE49-F238E27FC236}">
                <a16:creationId xmlns:a16="http://schemas.microsoft.com/office/drawing/2014/main" id="{EED0A833-0E2F-A4B6-3C87-791569BC6773}"/>
              </a:ext>
            </a:extLst>
          </p:cNvPr>
          <p:cNvSpPr txBox="1"/>
          <p:nvPr/>
        </p:nvSpPr>
        <p:spPr>
          <a:xfrm rot="5400000">
            <a:off x="421584" y="7408421"/>
            <a:ext cx="1929343" cy="120032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Use the Task 4 resources to complete your task and crack the code! Be sure to record answers on our group answer sheet. </a:t>
            </a:r>
          </a:p>
        </p:txBody>
      </p:sp>
      <p:sp>
        <p:nvSpPr>
          <p:cNvPr id="31" name="TextBox 30">
            <a:extLst>
              <a:ext uri="{FF2B5EF4-FFF2-40B4-BE49-F238E27FC236}">
                <a16:creationId xmlns:a16="http://schemas.microsoft.com/office/drawing/2014/main" id="{C3518AAB-E38A-4E34-927D-4AF1D73C9F57}"/>
              </a:ext>
            </a:extLst>
          </p:cNvPr>
          <p:cNvSpPr txBox="1"/>
          <p:nvPr/>
        </p:nvSpPr>
        <p:spPr>
          <a:xfrm rot="16200000">
            <a:off x="3521101" y="7522694"/>
            <a:ext cx="2296990" cy="646331"/>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Electoral</a:t>
            </a:r>
          </a:p>
          <a:p>
            <a:r>
              <a:rPr lang="en-US" b="1" dirty="0">
                <a:latin typeface="Open Sans" panose="020B0606030504020204" pitchFamily="34" charset="0"/>
                <a:ea typeface="Open Sans" panose="020B0606030504020204" pitchFamily="34" charset="0"/>
                <a:cs typeface="Open Sans" panose="020B0606030504020204" pitchFamily="34" charset="0"/>
              </a:rPr>
              <a:t>College</a:t>
            </a:r>
          </a:p>
        </p:txBody>
      </p:sp>
      <p:sp>
        <p:nvSpPr>
          <p:cNvPr id="32" name="TextBox 31">
            <a:extLst>
              <a:ext uri="{FF2B5EF4-FFF2-40B4-BE49-F238E27FC236}">
                <a16:creationId xmlns:a16="http://schemas.microsoft.com/office/drawing/2014/main" id="{24A42AE5-44B1-EBB6-49DA-615FF1041462}"/>
              </a:ext>
            </a:extLst>
          </p:cNvPr>
          <p:cNvSpPr txBox="1"/>
          <p:nvPr/>
        </p:nvSpPr>
        <p:spPr>
          <a:xfrm rot="16200000">
            <a:off x="4577668" y="7429519"/>
            <a:ext cx="1929343" cy="120032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Use the Task 4 resources to complete your task and crack the code! Be sure to record answers on our group answer sheet. </a:t>
            </a:r>
          </a:p>
        </p:txBody>
      </p:sp>
      <p:pic>
        <p:nvPicPr>
          <p:cNvPr id="2050" name="Picture 2" descr="Scales of justice on blue background">
            <a:extLst>
              <a:ext uri="{FF2B5EF4-FFF2-40B4-BE49-F238E27FC236}">
                <a16:creationId xmlns:a16="http://schemas.microsoft.com/office/drawing/2014/main" id="{237EE593-656D-886B-257B-72953CCE33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rot="5400000">
            <a:off x="619817" y="620765"/>
            <a:ext cx="2067120" cy="137808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AF78EEB9-1384-34D2-8D3A-72F0C9E26B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rot="10800000">
            <a:off x="4550169" y="293907"/>
            <a:ext cx="1378078" cy="20824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eople raising hands">
            <a:extLst>
              <a:ext uri="{FF2B5EF4-FFF2-40B4-BE49-F238E27FC236}">
                <a16:creationId xmlns:a16="http://schemas.microsoft.com/office/drawing/2014/main" id="{13A15441-2617-50F6-6028-8971BEDCE1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rot="5400000">
            <a:off x="689570" y="5191293"/>
            <a:ext cx="1920039" cy="128002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a:extLst>
              <a:ext uri="{FF2B5EF4-FFF2-40B4-BE49-F238E27FC236}">
                <a16:creationId xmlns:a16="http://schemas.microsoft.com/office/drawing/2014/main" id="{22E5AF73-9CDF-83E6-B623-16C7D8B548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rot="10800000">
            <a:off x="4546461" y="4871286"/>
            <a:ext cx="1280028" cy="1920042"/>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9D8DE51B-79BD-0D49-D69D-2F7E41E89B7A}"/>
              </a:ext>
            </a:extLst>
          </p:cNvPr>
          <p:cNvSpPr txBox="1"/>
          <p:nvPr/>
        </p:nvSpPr>
        <p:spPr>
          <a:xfrm rot="16200000">
            <a:off x="3436127" y="2937810"/>
            <a:ext cx="2228634" cy="646331"/>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Checks and Balances</a:t>
            </a:r>
          </a:p>
        </p:txBody>
      </p:sp>
      <p:sp>
        <p:nvSpPr>
          <p:cNvPr id="26" name="TextBox 25">
            <a:extLst>
              <a:ext uri="{FF2B5EF4-FFF2-40B4-BE49-F238E27FC236}">
                <a16:creationId xmlns:a16="http://schemas.microsoft.com/office/drawing/2014/main" id="{4459B432-12F3-24BA-5828-8CDB2B16E04A}"/>
              </a:ext>
            </a:extLst>
          </p:cNvPr>
          <p:cNvSpPr txBox="1"/>
          <p:nvPr/>
        </p:nvSpPr>
        <p:spPr>
          <a:xfrm>
            <a:off x="0" y="4375293"/>
            <a:ext cx="6858000" cy="369332"/>
          </a:xfrm>
          <a:prstGeom prst="rect">
            <a:avLst/>
          </a:prstGeom>
          <a:noFill/>
        </p:spPr>
        <p:txBody>
          <a:bodyPr wrap="square" rtlCol="0">
            <a:spAutoFit/>
          </a:bodyPr>
          <a:lstStyle/>
          <a:p>
            <a:r>
              <a:rPr lang="en-US" dirty="0"/>
              <a:t>- - - - - - - - - - - - - - - - - - - - - - - - - - - - - - - - - - - - - - - - - - - - - - - - - - - - - - - </a:t>
            </a:r>
          </a:p>
        </p:txBody>
      </p:sp>
      <p:sp>
        <p:nvSpPr>
          <p:cNvPr id="34" name="TextBox 33">
            <a:extLst>
              <a:ext uri="{FF2B5EF4-FFF2-40B4-BE49-F238E27FC236}">
                <a16:creationId xmlns:a16="http://schemas.microsoft.com/office/drawing/2014/main" id="{C91F54B5-91ED-AB0C-5C8E-BCB997AE118E}"/>
              </a:ext>
            </a:extLst>
          </p:cNvPr>
          <p:cNvSpPr txBox="1"/>
          <p:nvPr/>
        </p:nvSpPr>
        <p:spPr>
          <a:xfrm rot="5400000">
            <a:off x="-1150128" y="4350478"/>
            <a:ext cx="9215261" cy="371782"/>
          </a:xfrm>
          <a:prstGeom prst="rect">
            <a:avLst/>
          </a:prstGeom>
          <a:noFill/>
        </p:spPr>
        <p:txBody>
          <a:bodyPr wrap="square" rtlCol="0">
            <a:spAutoFit/>
          </a:bodyPr>
          <a:lstStyle/>
          <a:p>
            <a:r>
              <a:rPr lang="en-US" dirty="0"/>
              <a:t>- - - - - - - - - - - - - - - - - - - - - - - - - - - - - - - - - - - - - - - - - - - - - - - - - - - - - - - - - - - - - - - - - - - - - - - - - - </a:t>
            </a:r>
          </a:p>
        </p:txBody>
      </p:sp>
      <p:sp>
        <p:nvSpPr>
          <p:cNvPr id="42" name="TextBox 41">
            <a:extLst>
              <a:ext uri="{FF2B5EF4-FFF2-40B4-BE49-F238E27FC236}">
                <a16:creationId xmlns:a16="http://schemas.microsoft.com/office/drawing/2014/main" id="{C4F1EC0D-9D54-07A3-C9AB-1E94A90B64F7}"/>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15</a:t>
            </a:r>
          </a:p>
        </p:txBody>
      </p:sp>
    </p:spTree>
    <p:extLst>
      <p:ext uri="{BB962C8B-B14F-4D97-AF65-F5344CB8AC3E}">
        <p14:creationId xmlns:p14="http://schemas.microsoft.com/office/powerpoint/2010/main" val="1351659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31A69FEB-C045-5D15-90FD-18DF652A8C04}"/>
              </a:ext>
            </a:extLst>
          </p:cNvPr>
          <p:cNvSpPr txBox="1"/>
          <p:nvPr/>
        </p:nvSpPr>
        <p:spPr>
          <a:xfrm rot="5400000">
            <a:off x="-1150128" y="4350478"/>
            <a:ext cx="9215261" cy="371782"/>
          </a:xfrm>
          <a:prstGeom prst="rect">
            <a:avLst/>
          </a:prstGeom>
          <a:noFill/>
        </p:spPr>
        <p:txBody>
          <a:bodyPr wrap="square" rtlCol="0">
            <a:spAutoFit/>
          </a:bodyPr>
          <a:lstStyle/>
          <a:p>
            <a:r>
              <a:rPr lang="en-US" dirty="0"/>
              <a:t>- - - - - - - - - - - - - - - - - - - - - - - - - - - - - - - - - - - - - - - - - - - - - - - - - - - - - - - - - - - - - - - - - - - - - - - - - - </a:t>
            </a:r>
          </a:p>
        </p:txBody>
      </p:sp>
      <p:grpSp>
        <p:nvGrpSpPr>
          <p:cNvPr id="2" name="Group 1">
            <a:extLst>
              <a:ext uri="{FF2B5EF4-FFF2-40B4-BE49-F238E27FC236}">
                <a16:creationId xmlns:a16="http://schemas.microsoft.com/office/drawing/2014/main" id="{3A260171-B75C-A675-30D6-94DD4D64A3AB}"/>
              </a:ext>
            </a:extLst>
          </p:cNvPr>
          <p:cNvGrpSpPr/>
          <p:nvPr/>
        </p:nvGrpSpPr>
        <p:grpSpPr>
          <a:xfrm rot="5400000">
            <a:off x="-1989185" y="2189598"/>
            <a:ext cx="4272713" cy="192806"/>
            <a:chOff x="224467" y="8778655"/>
            <a:chExt cx="6409066" cy="289209"/>
          </a:xfrm>
        </p:grpSpPr>
        <p:pic>
          <p:nvPicPr>
            <p:cNvPr id="4" name="Picture 3">
              <a:extLst>
                <a:ext uri="{FF2B5EF4-FFF2-40B4-BE49-F238E27FC236}">
                  <a16:creationId xmlns:a16="http://schemas.microsoft.com/office/drawing/2014/main" id="{D10022EA-EB3F-2E81-559A-4FBCDEB82B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5" name="Picture 4" descr="Logo&#10;&#10;Description automatically generated">
              <a:extLst>
                <a:ext uri="{FF2B5EF4-FFF2-40B4-BE49-F238E27FC236}">
                  <a16:creationId xmlns:a16="http://schemas.microsoft.com/office/drawing/2014/main" id="{A88BB4D0-F03F-65AC-7EAA-CFABB83316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pSp>
      <p:pic>
        <p:nvPicPr>
          <p:cNvPr id="14" name="Picture 13">
            <a:extLst>
              <a:ext uri="{FF2B5EF4-FFF2-40B4-BE49-F238E27FC236}">
                <a16:creationId xmlns:a16="http://schemas.microsoft.com/office/drawing/2014/main" id="{BA77A140-E219-EF26-76CC-77AFE81F10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6098192" y="654279"/>
            <a:ext cx="1114161" cy="104880"/>
          </a:xfrm>
          <a:prstGeom prst="rect">
            <a:avLst/>
          </a:prstGeom>
        </p:spPr>
      </p:pic>
      <p:pic>
        <p:nvPicPr>
          <p:cNvPr id="15" name="Picture 14" descr="Logo&#10;&#10;Description automatically generated">
            <a:extLst>
              <a:ext uri="{FF2B5EF4-FFF2-40B4-BE49-F238E27FC236}">
                <a16:creationId xmlns:a16="http://schemas.microsoft.com/office/drawing/2014/main" id="{26046CC0-1A57-D79D-EB46-27D5B10329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324453" y="3995129"/>
            <a:ext cx="661640" cy="192806"/>
          </a:xfrm>
          <a:prstGeom prst="rect">
            <a:avLst/>
          </a:prstGeom>
        </p:spPr>
      </p:pic>
      <p:sp>
        <p:nvSpPr>
          <p:cNvPr id="16" name="Rectangle 15">
            <a:extLst>
              <a:ext uri="{FF2B5EF4-FFF2-40B4-BE49-F238E27FC236}">
                <a16:creationId xmlns:a16="http://schemas.microsoft.com/office/drawing/2014/main" id="{8F31BA92-F936-0CB2-3D60-1F175F49DEE7}"/>
              </a:ext>
            </a:extLst>
          </p:cNvPr>
          <p:cNvSpPr/>
          <p:nvPr/>
        </p:nvSpPr>
        <p:spPr>
          <a:xfrm rot="5400000">
            <a:off x="826687" y="2107575"/>
            <a:ext cx="4572004" cy="356840"/>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5</a:t>
            </a:r>
          </a:p>
        </p:txBody>
      </p:sp>
      <p:sp>
        <p:nvSpPr>
          <p:cNvPr id="17" name="Rectangle 16">
            <a:extLst>
              <a:ext uri="{FF2B5EF4-FFF2-40B4-BE49-F238E27FC236}">
                <a16:creationId xmlns:a16="http://schemas.microsoft.com/office/drawing/2014/main" id="{078B19A8-ED6D-8DA7-5285-1587E7C0DA83}"/>
              </a:ext>
            </a:extLst>
          </p:cNvPr>
          <p:cNvSpPr/>
          <p:nvPr/>
        </p:nvSpPr>
        <p:spPr>
          <a:xfrm rot="16200000">
            <a:off x="1481907" y="2107575"/>
            <a:ext cx="4572004" cy="356840"/>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5</a:t>
            </a:r>
          </a:p>
        </p:txBody>
      </p:sp>
      <p:sp>
        <p:nvSpPr>
          <p:cNvPr id="6" name="Rectangle 5">
            <a:extLst>
              <a:ext uri="{FF2B5EF4-FFF2-40B4-BE49-F238E27FC236}">
                <a16:creationId xmlns:a16="http://schemas.microsoft.com/office/drawing/2014/main" id="{885BA5A2-1952-3CF5-C78B-4DCE176A14E3}"/>
              </a:ext>
            </a:extLst>
          </p:cNvPr>
          <p:cNvSpPr/>
          <p:nvPr/>
        </p:nvSpPr>
        <p:spPr>
          <a:xfrm>
            <a:off x="451560" y="149638"/>
            <a:ext cx="2353786" cy="427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D6BCFD8-2491-59D2-EE52-2B8B5565C989}"/>
              </a:ext>
            </a:extLst>
          </p:cNvPr>
          <p:cNvSpPr/>
          <p:nvPr/>
        </p:nvSpPr>
        <p:spPr>
          <a:xfrm>
            <a:off x="4041049" y="149638"/>
            <a:ext cx="2353786" cy="427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C5513FB-56D6-E51F-58EC-4DCE4F2438A7}"/>
              </a:ext>
            </a:extLst>
          </p:cNvPr>
          <p:cNvSpPr txBox="1"/>
          <p:nvPr/>
        </p:nvSpPr>
        <p:spPr>
          <a:xfrm rot="5400000">
            <a:off x="1055987" y="2974821"/>
            <a:ext cx="2239060" cy="923330"/>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State and Local Government &amp; Federalism</a:t>
            </a:r>
          </a:p>
        </p:txBody>
      </p:sp>
      <p:sp>
        <p:nvSpPr>
          <p:cNvPr id="25" name="TextBox 24">
            <a:extLst>
              <a:ext uri="{FF2B5EF4-FFF2-40B4-BE49-F238E27FC236}">
                <a16:creationId xmlns:a16="http://schemas.microsoft.com/office/drawing/2014/main" id="{82C18887-A89A-19EE-C284-25E7B7DC22A8}"/>
              </a:ext>
            </a:extLst>
          </p:cNvPr>
          <p:cNvSpPr txBox="1"/>
          <p:nvPr/>
        </p:nvSpPr>
        <p:spPr>
          <a:xfrm rot="5400000">
            <a:off x="165227" y="2694909"/>
            <a:ext cx="1929343" cy="120032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Use the Task 5 resources to complete your task and crack the code! Be sure to record answers on our group answer sheet. </a:t>
            </a:r>
          </a:p>
        </p:txBody>
      </p:sp>
      <p:sp>
        <p:nvSpPr>
          <p:cNvPr id="26" name="TextBox 25">
            <a:extLst>
              <a:ext uri="{FF2B5EF4-FFF2-40B4-BE49-F238E27FC236}">
                <a16:creationId xmlns:a16="http://schemas.microsoft.com/office/drawing/2014/main" id="{8D1D83D7-C995-80C8-2245-AB8799053C0B}"/>
              </a:ext>
            </a:extLst>
          </p:cNvPr>
          <p:cNvSpPr txBox="1"/>
          <p:nvPr/>
        </p:nvSpPr>
        <p:spPr>
          <a:xfrm rot="16200000">
            <a:off x="3616363" y="2723803"/>
            <a:ext cx="2299026" cy="923330"/>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State and Local Government &amp; Federalism</a:t>
            </a:r>
          </a:p>
        </p:txBody>
      </p:sp>
      <p:sp>
        <p:nvSpPr>
          <p:cNvPr id="27" name="TextBox 26">
            <a:extLst>
              <a:ext uri="{FF2B5EF4-FFF2-40B4-BE49-F238E27FC236}">
                <a16:creationId xmlns:a16="http://schemas.microsoft.com/office/drawing/2014/main" id="{BA1CF04A-766C-D155-45E5-4C22EF60096C}"/>
              </a:ext>
            </a:extLst>
          </p:cNvPr>
          <p:cNvSpPr txBox="1"/>
          <p:nvPr/>
        </p:nvSpPr>
        <p:spPr>
          <a:xfrm rot="16200000">
            <a:off x="4829999" y="2769849"/>
            <a:ext cx="1929343" cy="120032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Use the Task 5 resources to complete your task and crack the code! Be sure to record answers on our group answer sheet. </a:t>
            </a:r>
          </a:p>
        </p:txBody>
      </p:sp>
      <p:pic>
        <p:nvPicPr>
          <p:cNvPr id="23" name="Picture 2" descr="Illuminated San Francisco City Hall">
            <a:extLst>
              <a:ext uri="{FF2B5EF4-FFF2-40B4-BE49-F238E27FC236}">
                <a16:creationId xmlns:a16="http://schemas.microsoft.com/office/drawing/2014/main" id="{642A3901-1DB9-7206-050B-584AA7E502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rot="5400000">
            <a:off x="707185" y="660960"/>
            <a:ext cx="1772148" cy="118200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365A7E58-F78D-B284-8632-CB4BA62700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rot="10800000">
            <a:off x="4592757" y="365458"/>
            <a:ext cx="1182010" cy="177682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00528B64-7C2D-63F9-488C-0650A1A0A4D6}"/>
              </a:ext>
            </a:extLst>
          </p:cNvPr>
          <p:cNvSpPr txBox="1"/>
          <p:nvPr/>
        </p:nvSpPr>
        <p:spPr>
          <a:xfrm>
            <a:off x="0" y="4393576"/>
            <a:ext cx="6858000" cy="369332"/>
          </a:xfrm>
          <a:prstGeom prst="rect">
            <a:avLst/>
          </a:prstGeom>
          <a:noFill/>
        </p:spPr>
        <p:txBody>
          <a:bodyPr wrap="square" rtlCol="0">
            <a:spAutoFit/>
          </a:bodyPr>
          <a:lstStyle/>
          <a:p>
            <a:r>
              <a:rPr lang="en-US" dirty="0"/>
              <a:t>- - - - - - - - - - - - - - - - - - - - - - - - - - - - - - - - - - - - - - - - - - - - - - - - - - - - - - - </a:t>
            </a:r>
          </a:p>
        </p:txBody>
      </p:sp>
      <p:sp>
        <p:nvSpPr>
          <p:cNvPr id="38" name="TextBox 37">
            <a:extLst>
              <a:ext uri="{FF2B5EF4-FFF2-40B4-BE49-F238E27FC236}">
                <a16:creationId xmlns:a16="http://schemas.microsoft.com/office/drawing/2014/main" id="{37EE3562-77F5-71A9-EDF1-A7ADA48F49EB}"/>
              </a:ext>
            </a:extLst>
          </p:cNvPr>
          <p:cNvSpPr txBox="1"/>
          <p:nvPr/>
        </p:nvSpPr>
        <p:spPr>
          <a:xfrm rot="5400000">
            <a:off x="1176314" y="2132289"/>
            <a:ext cx="4572005" cy="369332"/>
          </a:xfrm>
          <a:prstGeom prst="rect">
            <a:avLst/>
          </a:prstGeom>
          <a:noFill/>
        </p:spPr>
        <p:txBody>
          <a:bodyPr wrap="square" rtlCol="0">
            <a:spAutoFit/>
          </a:bodyPr>
          <a:lstStyle/>
          <a:p>
            <a:r>
              <a:rPr lang="en-US" dirty="0"/>
              <a:t>- - - - - - - - - - - - - - - - - - - - - - - - - - - - - - - - - - - - </a:t>
            </a:r>
          </a:p>
        </p:txBody>
      </p:sp>
      <p:sp>
        <p:nvSpPr>
          <p:cNvPr id="42" name="TextBox 41">
            <a:extLst>
              <a:ext uri="{FF2B5EF4-FFF2-40B4-BE49-F238E27FC236}">
                <a16:creationId xmlns:a16="http://schemas.microsoft.com/office/drawing/2014/main" id="{0FCB7F3D-5B01-8CDE-67A1-886056C36E17}"/>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16</a:t>
            </a:r>
          </a:p>
        </p:txBody>
      </p:sp>
      <p:pic>
        <p:nvPicPr>
          <p:cNvPr id="3" name="Picture 2">
            <a:extLst>
              <a:ext uri="{FF2B5EF4-FFF2-40B4-BE49-F238E27FC236}">
                <a16:creationId xmlns:a16="http://schemas.microsoft.com/office/drawing/2014/main" id="{C068B284-CFB9-09F5-F044-C487D24728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16872" y="5226283"/>
            <a:ext cx="1114161" cy="104880"/>
          </a:xfrm>
          <a:prstGeom prst="rect">
            <a:avLst/>
          </a:prstGeom>
        </p:spPr>
      </p:pic>
      <p:pic>
        <p:nvPicPr>
          <p:cNvPr id="7" name="Picture 6" descr="Logo&#10;&#10;Description automatically generated">
            <a:extLst>
              <a:ext uri="{FF2B5EF4-FFF2-40B4-BE49-F238E27FC236}">
                <a16:creationId xmlns:a16="http://schemas.microsoft.com/office/drawing/2014/main" id="{AF411E48-3602-075D-7CC9-E4DA0871C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90611" y="8567133"/>
            <a:ext cx="661640" cy="192806"/>
          </a:xfrm>
          <a:prstGeom prst="rect">
            <a:avLst/>
          </a:prstGeom>
        </p:spPr>
      </p:pic>
      <p:pic>
        <p:nvPicPr>
          <p:cNvPr id="8" name="Picture 7">
            <a:extLst>
              <a:ext uri="{FF2B5EF4-FFF2-40B4-BE49-F238E27FC236}">
                <a16:creationId xmlns:a16="http://schemas.microsoft.com/office/drawing/2014/main" id="{6ECBFE0B-1A38-677A-5845-F3FC237466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6091240" y="5226283"/>
            <a:ext cx="1114161" cy="104880"/>
          </a:xfrm>
          <a:prstGeom prst="rect">
            <a:avLst/>
          </a:prstGeom>
        </p:spPr>
      </p:pic>
      <p:pic>
        <p:nvPicPr>
          <p:cNvPr id="9" name="Picture 8" descr="Logo&#10;&#10;Description automatically generated">
            <a:extLst>
              <a:ext uri="{FF2B5EF4-FFF2-40B4-BE49-F238E27FC236}">
                <a16:creationId xmlns:a16="http://schemas.microsoft.com/office/drawing/2014/main" id="{FA872C07-4C79-1F42-AD34-C846B48BF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317501" y="8567133"/>
            <a:ext cx="661640" cy="192806"/>
          </a:xfrm>
          <a:prstGeom prst="rect">
            <a:avLst/>
          </a:prstGeom>
        </p:spPr>
      </p:pic>
      <p:sp>
        <p:nvSpPr>
          <p:cNvPr id="10" name="Rectangle 9">
            <a:extLst>
              <a:ext uri="{FF2B5EF4-FFF2-40B4-BE49-F238E27FC236}">
                <a16:creationId xmlns:a16="http://schemas.microsoft.com/office/drawing/2014/main" id="{1A2656BE-C47A-7D84-DDD7-A7A1542CA2D5}"/>
              </a:ext>
            </a:extLst>
          </p:cNvPr>
          <p:cNvSpPr/>
          <p:nvPr/>
        </p:nvSpPr>
        <p:spPr>
          <a:xfrm rot="5400000">
            <a:off x="827766" y="6680656"/>
            <a:ext cx="4572004" cy="354684"/>
          </a:xfrm>
          <a:prstGeom prst="rect">
            <a:avLst/>
          </a:prstGeom>
          <a:solidFill>
            <a:srgbClr val="00B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6</a:t>
            </a:r>
          </a:p>
        </p:txBody>
      </p:sp>
      <p:sp>
        <p:nvSpPr>
          <p:cNvPr id="11" name="TextBox 10">
            <a:extLst>
              <a:ext uri="{FF2B5EF4-FFF2-40B4-BE49-F238E27FC236}">
                <a16:creationId xmlns:a16="http://schemas.microsoft.com/office/drawing/2014/main" id="{0EC627A1-1CFE-5207-DCA1-7EC751DFDC1D}"/>
              </a:ext>
            </a:extLst>
          </p:cNvPr>
          <p:cNvSpPr txBox="1"/>
          <p:nvPr/>
        </p:nvSpPr>
        <p:spPr>
          <a:xfrm rot="5400000">
            <a:off x="1148340" y="7764412"/>
            <a:ext cx="2228635" cy="646331"/>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Rights and Responsibilities</a:t>
            </a:r>
          </a:p>
        </p:txBody>
      </p:sp>
      <p:sp>
        <p:nvSpPr>
          <p:cNvPr id="12" name="TextBox 11">
            <a:extLst>
              <a:ext uri="{FF2B5EF4-FFF2-40B4-BE49-F238E27FC236}">
                <a16:creationId xmlns:a16="http://schemas.microsoft.com/office/drawing/2014/main" id="{20013E3C-4EC8-9B3D-ADAD-D5EE41BFE759}"/>
              </a:ext>
            </a:extLst>
          </p:cNvPr>
          <p:cNvSpPr txBox="1"/>
          <p:nvPr/>
        </p:nvSpPr>
        <p:spPr>
          <a:xfrm rot="5400000">
            <a:off x="421584" y="7408421"/>
            <a:ext cx="1929343" cy="120032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Use the Task 4 resources to complete your task and crack the code! Be sure to record answers on our group answer sheet. </a:t>
            </a:r>
          </a:p>
        </p:txBody>
      </p:sp>
      <p:sp>
        <p:nvSpPr>
          <p:cNvPr id="13" name="TextBox 12">
            <a:extLst>
              <a:ext uri="{FF2B5EF4-FFF2-40B4-BE49-F238E27FC236}">
                <a16:creationId xmlns:a16="http://schemas.microsoft.com/office/drawing/2014/main" id="{A7F88030-4D05-7641-2670-A4C9DACC755B}"/>
              </a:ext>
            </a:extLst>
          </p:cNvPr>
          <p:cNvSpPr txBox="1"/>
          <p:nvPr/>
        </p:nvSpPr>
        <p:spPr>
          <a:xfrm rot="16200000">
            <a:off x="3521101" y="7522694"/>
            <a:ext cx="2296990" cy="646331"/>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Rights and Responsibilities</a:t>
            </a:r>
          </a:p>
        </p:txBody>
      </p:sp>
      <p:sp>
        <p:nvSpPr>
          <p:cNvPr id="18" name="TextBox 17">
            <a:extLst>
              <a:ext uri="{FF2B5EF4-FFF2-40B4-BE49-F238E27FC236}">
                <a16:creationId xmlns:a16="http://schemas.microsoft.com/office/drawing/2014/main" id="{17B687B0-C713-39D8-0E1A-DC3E6A01B1EE}"/>
              </a:ext>
            </a:extLst>
          </p:cNvPr>
          <p:cNvSpPr txBox="1"/>
          <p:nvPr/>
        </p:nvSpPr>
        <p:spPr>
          <a:xfrm rot="16200000">
            <a:off x="4577668" y="7429519"/>
            <a:ext cx="1929343" cy="120032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Use the Task 4 resources to complete your task and crack the code! Be sure to record answers on our group answer sheet. </a:t>
            </a:r>
          </a:p>
        </p:txBody>
      </p:sp>
      <p:pic>
        <p:nvPicPr>
          <p:cNvPr id="19" name="Picture 4" descr="Volunteers packing food in carton boxes">
            <a:extLst>
              <a:ext uri="{FF2B5EF4-FFF2-40B4-BE49-F238E27FC236}">
                <a16:creationId xmlns:a16="http://schemas.microsoft.com/office/drawing/2014/main" id="{65C6232C-495D-4BFF-D66F-2EAA744E52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rot="5400000">
            <a:off x="839574" y="5291295"/>
            <a:ext cx="1620031" cy="108002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a:extLst>
              <a:ext uri="{FF2B5EF4-FFF2-40B4-BE49-F238E27FC236}">
                <a16:creationId xmlns:a16="http://schemas.microsoft.com/office/drawing/2014/main" id="{3D7DBEE9-FD55-F3E9-9439-959ECC4385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rot="10800000">
            <a:off x="4669596" y="5015928"/>
            <a:ext cx="1079512" cy="163075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FBA07E42-D82E-07B5-C8B2-3361DF7ED3A2}"/>
              </a:ext>
            </a:extLst>
          </p:cNvPr>
          <p:cNvSpPr/>
          <p:nvPr/>
        </p:nvSpPr>
        <p:spPr>
          <a:xfrm rot="16200000">
            <a:off x="1478463" y="6679582"/>
            <a:ext cx="4572004" cy="356840"/>
          </a:xfrm>
          <a:prstGeom prst="rect">
            <a:avLst/>
          </a:prstGeom>
          <a:solidFill>
            <a:srgbClr val="00B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6</a:t>
            </a:r>
          </a:p>
        </p:txBody>
      </p:sp>
    </p:spTree>
    <p:extLst>
      <p:ext uri="{BB962C8B-B14F-4D97-AF65-F5344CB8AC3E}">
        <p14:creationId xmlns:p14="http://schemas.microsoft.com/office/powerpoint/2010/main" val="2359550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FB298-CDEA-2FB3-E7AC-3DE358E8B4F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1468FA6-50C0-60B4-5206-4A9116AF5F04}"/>
              </a:ext>
            </a:extLst>
          </p:cNvPr>
          <p:cNvSpPr/>
          <p:nvPr/>
        </p:nvSpPr>
        <p:spPr>
          <a:xfrm>
            <a:off x="0" y="0"/>
            <a:ext cx="1596788" cy="780585"/>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1</a:t>
            </a:r>
          </a:p>
        </p:txBody>
      </p:sp>
      <p:sp>
        <p:nvSpPr>
          <p:cNvPr id="4" name="Rectangle 3">
            <a:extLst>
              <a:ext uri="{FF2B5EF4-FFF2-40B4-BE49-F238E27FC236}">
                <a16:creationId xmlns:a16="http://schemas.microsoft.com/office/drawing/2014/main" id="{A1485570-A515-96DB-F345-DA7AB69F8C77}"/>
              </a:ext>
            </a:extLst>
          </p:cNvPr>
          <p:cNvSpPr/>
          <p:nvPr/>
        </p:nvSpPr>
        <p:spPr>
          <a:xfrm>
            <a:off x="1596788" y="61523"/>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CONSTITUTIONAL</a:t>
            </a:r>
          </a:p>
          <a:p>
            <a:pPr algn="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AMENDMENTS</a:t>
            </a:r>
          </a:p>
        </p:txBody>
      </p:sp>
      <p:pic>
        <p:nvPicPr>
          <p:cNvPr id="6" name="Picture 5">
            <a:extLst>
              <a:ext uri="{FF2B5EF4-FFF2-40B4-BE49-F238E27FC236}">
                <a16:creationId xmlns:a16="http://schemas.microsoft.com/office/drawing/2014/main" id="{E9F9A113-130E-CD13-1A13-DAC1ECA65E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7" name="Picture 6" descr="Logo&#10;&#10;Description automatically generated">
            <a:extLst>
              <a:ext uri="{FF2B5EF4-FFF2-40B4-BE49-F238E27FC236}">
                <a16:creationId xmlns:a16="http://schemas.microsoft.com/office/drawing/2014/main" id="{B9F8EEA6-EF47-D2CE-8EE3-2149BDE940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sp>
        <p:nvSpPr>
          <p:cNvPr id="8" name="Rectangle 7">
            <a:extLst>
              <a:ext uri="{FF2B5EF4-FFF2-40B4-BE49-F238E27FC236}">
                <a16:creationId xmlns:a16="http://schemas.microsoft.com/office/drawing/2014/main" id="{F5294FEC-5FA0-EA96-805D-5363D7E08547}"/>
              </a:ext>
            </a:extLst>
          </p:cNvPr>
          <p:cNvSpPr/>
          <p:nvPr/>
        </p:nvSpPr>
        <p:spPr>
          <a:xfrm>
            <a:off x="109182" y="846530"/>
            <a:ext cx="6639636" cy="1931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400" b="0" i="0" dirty="0">
                <a:solidFill>
                  <a:srgbClr val="000000"/>
                </a:solidFill>
                <a:effectLst/>
                <a:latin typeface="Open Sans" panose="020B0606030504020204" pitchFamily="34" charset="0"/>
              </a:rPr>
              <a:t>Amendments are changes to the Constitution of the United States. The Bill of Rights is the collection of the first ten amendments. They were added to the Constitution in 1791 at the request of people and states that wanted to ensure protection of the rights of individual citizens. Since 1791 there have been seventeen additional amendments for a total of twenty-seven, some of which have been challenged over the years.</a:t>
            </a:r>
          </a:p>
        </p:txBody>
      </p:sp>
      <p:sp>
        <p:nvSpPr>
          <p:cNvPr id="11" name="Rectangle 10">
            <a:extLst>
              <a:ext uri="{FF2B5EF4-FFF2-40B4-BE49-F238E27FC236}">
                <a16:creationId xmlns:a16="http://schemas.microsoft.com/office/drawing/2014/main" id="{8932E959-40E0-B275-8CB0-9F97557634F3}"/>
              </a:ext>
            </a:extLst>
          </p:cNvPr>
          <p:cNvSpPr/>
          <p:nvPr/>
        </p:nvSpPr>
        <p:spPr>
          <a:xfrm>
            <a:off x="109182" y="2722111"/>
            <a:ext cx="6639636" cy="1206004"/>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Directions</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Read the assigned text from </a:t>
            </a: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Gale In Context: Middle School </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titled, “Bill of Rights and Constitutional Amendments”. </a:t>
            </a:r>
            <a:r>
              <a:rPr lang="en-US" sz="1200" dirty="0">
                <a:solidFill>
                  <a:schemeClr val="tx1"/>
                </a:solidFill>
                <a:latin typeface="Open Sans" panose="020B0606030504020204" pitchFamily="34" charset="0"/>
              </a:rPr>
              <a:t>Correctly match each part of the question with its answer by drawing a line to connect them. At the end, the letters with no line through them will reveal your code. </a:t>
            </a:r>
            <a:r>
              <a:rPr lang="en-US" sz="1200" b="1" i="1" dirty="0">
                <a:solidFill>
                  <a:schemeClr val="tx1"/>
                </a:solidFill>
                <a:latin typeface="Open Sans" panose="020B0606030504020204" pitchFamily="34" charset="0"/>
              </a:rPr>
              <a:t>Tip – use a ruler to get extra straight lines! </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Record the answers on your group answer key. Get approval of correct code before moving on to task 2. </a:t>
            </a:r>
          </a:p>
        </p:txBody>
      </p:sp>
      <p:sp>
        <p:nvSpPr>
          <p:cNvPr id="3" name="Rectangle 2">
            <a:extLst>
              <a:ext uri="{FF2B5EF4-FFF2-40B4-BE49-F238E27FC236}">
                <a16:creationId xmlns:a16="http://schemas.microsoft.com/office/drawing/2014/main" id="{91243527-7C04-C2C1-32C8-648C1DAEA8AA}"/>
              </a:ext>
            </a:extLst>
          </p:cNvPr>
          <p:cNvSpPr/>
          <p:nvPr/>
        </p:nvSpPr>
        <p:spPr>
          <a:xfrm>
            <a:off x="0" y="4720761"/>
            <a:ext cx="1596788" cy="780585"/>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1</a:t>
            </a:r>
          </a:p>
        </p:txBody>
      </p:sp>
      <p:sp>
        <p:nvSpPr>
          <p:cNvPr id="12" name="Rectangle 11">
            <a:extLst>
              <a:ext uri="{FF2B5EF4-FFF2-40B4-BE49-F238E27FC236}">
                <a16:creationId xmlns:a16="http://schemas.microsoft.com/office/drawing/2014/main" id="{83249DB6-98CC-6760-A60E-610A52790161}"/>
              </a:ext>
            </a:extLst>
          </p:cNvPr>
          <p:cNvSpPr/>
          <p:nvPr/>
        </p:nvSpPr>
        <p:spPr>
          <a:xfrm>
            <a:off x="1596788" y="4710307"/>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CONSTITUTIONAL</a:t>
            </a:r>
          </a:p>
          <a:p>
            <a:pPr algn="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AMENDMENTS</a:t>
            </a:r>
          </a:p>
        </p:txBody>
      </p:sp>
      <p:pic>
        <p:nvPicPr>
          <p:cNvPr id="17" name="Picture 16">
            <a:extLst>
              <a:ext uri="{FF2B5EF4-FFF2-40B4-BE49-F238E27FC236}">
                <a16:creationId xmlns:a16="http://schemas.microsoft.com/office/drawing/2014/main" id="{B9833535-9A38-CE8B-5EEF-F5C17D748D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4080948"/>
            <a:ext cx="1671241" cy="157320"/>
          </a:xfrm>
          <a:prstGeom prst="rect">
            <a:avLst/>
          </a:prstGeom>
        </p:spPr>
      </p:pic>
      <p:pic>
        <p:nvPicPr>
          <p:cNvPr id="18" name="Picture 17" descr="Logo&#10;&#10;Description automatically generated">
            <a:extLst>
              <a:ext uri="{FF2B5EF4-FFF2-40B4-BE49-F238E27FC236}">
                <a16:creationId xmlns:a16="http://schemas.microsoft.com/office/drawing/2014/main" id="{9D5A8CAE-A41D-A775-C994-C8E32654F5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4015003"/>
            <a:ext cx="992459" cy="289209"/>
          </a:xfrm>
          <a:prstGeom prst="rect">
            <a:avLst/>
          </a:prstGeom>
        </p:spPr>
      </p:pic>
      <p:sp>
        <p:nvSpPr>
          <p:cNvPr id="19" name="TextBox 18">
            <a:extLst>
              <a:ext uri="{FF2B5EF4-FFF2-40B4-BE49-F238E27FC236}">
                <a16:creationId xmlns:a16="http://schemas.microsoft.com/office/drawing/2014/main" id="{1BBEEF31-1170-888E-B7E5-727DC5F85F61}"/>
              </a:ext>
            </a:extLst>
          </p:cNvPr>
          <p:cNvSpPr txBox="1"/>
          <p:nvPr/>
        </p:nvSpPr>
        <p:spPr>
          <a:xfrm>
            <a:off x="0" y="4393576"/>
            <a:ext cx="6858000" cy="369332"/>
          </a:xfrm>
          <a:prstGeom prst="rect">
            <a:avLst/>
          </a:prstGeom>
          <a:noFill/>
        </p:spPr>
        <p:txBody>
          <a:bodyPr wrap="square" rtlCol="0">
            <a:spAutoFit/>
          </a:bodyPr>
          <a:lstStyle/>
          <a:p>
            <a:r>
              <a:rPr lang="en-US" dirty="0"/>
              <a:t>- - - - - - - - - - - - - - - - - - - - - - - - - - - - - - - - - - - - - - - - - - - - - - - - - - - - - - - </a:t>
            </a:r>
          </a:p>
        </p:txBody>
      </p:sp>
      <p:sp>
        <p:nvSpPr>
          <p:cNvPr id="15" name="TextBox 14">
            <a:extLst>
              <a:ext uri="{FF2B5EF4-FFF2-40B4-BE49-F238E27FC236}">
                <a16:creationId xmlns:a16="http://schemas.microsoft.com/office/drawing/2014/main" id="{41C64A7A-7E42-3F8C-F902-5CBAE6D8642F}"/>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17</a:t>
            </a:r>
          </a:p>
        </p:txBody>
      </p:sp>
      <p:sp>
        <p:nvSpPr>
          <p:cNvPr id="5" name="Rectangle 4">
            <a:extLst>
              <a:ext uri="{FF2B5EF4-FFF2-40B4-BE49-F238E27FC236}">
                <a16:creationId xmlns:a16="http://schemas.microsoft.com/office/drawing/2014/main" id="{56A3304E-4811-AEB8-9019-C08CBA79E4C8}"/>
              </a:ext>
            </a:extLst>
          </p:cNvPr>
          <p:cNvSpPr/>
          <p:nvPr/>
        </p:nvSpPr>
        <p:spPr>
          <a:xfrm>
            <a:off x="109182" y="5569812"/>
            <a:ext cx="6639636" cy="1931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000000"/>
                </a:solidFill>
                <a:latin typeface="Open Sans" panose="020B0606030504020204" pitchFamily="34" charset="0"/>
              </a:rPr>
              <a:t>Amendments are changes to the Constitution of the United States. The Bill of Rights is the collection of the first ten amendments. They were added to the Constitution in 1791 at the request of people and states that wanted to ensure protection of the rights of individual citizens. Since 1791 there have been seventeen additional amendments for a total of twenty-seven, some of which have been challenged over the years.</a:t>
            </a:r>
          </a:p>
        </p:txBody>
      </p:sp>
      <p:sp>
        <p:nvSpPr>
          <p:cNvPr id="9" name="Rectangle 8">
            <a:extLst>
              <a:ext uri="{FF2B5EF4-FFF2-40B4-BE49-F238E27FC236}">
                <a16:creationId xmlns:a16="http://schemas.microsoft.com/office/drawing/2014/main" id="{5B53E250-3076-AFE5-1AC4-A647C356C469}"/>
              </a:ext>
            </a:extLst>
          </p:cNvPr>
          <p:cNvSpPr/>
          <p:nvPr/>
        </p:nvSpPr>
        <p:spPr>
          <a:xfrm>
            <a:off x="109182" y="7399934"/>
            <a:ext cx="6639636" cy="1206004"/>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Directions</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Read the assigned text from </a:t>
            </a: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Gale In Context: Middle School </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titled, “Bill of Rights and Constitutional Amendments”. </a:t>
            </a:r>
            <a:r>
              <a:rPr lang="en-US" sz="1200" dirty="0">
                <a:solidFill>
                  <a:schemeClr val="tx1"/>
                </a:solidFill>
                <a:latin typeface="Open Sans" panose="020B0606030504020204" pitchFamily="34" charset="0"/>
              </a:rPr>
              <a:t>Correctly match each part of the question with its answer by drawing a line to connect them. At the end, the letters with no line through them will reveal your code. </a:t>
            </a:r>
            <a:r>
              <a:rPr lang="en-US" sz="1200" b="1" i="1" dirty="0">
                <a:solidFill>
                  <a:schemeClr val="tx1"/>
                </a:solidFill>
                <a:latin typeface="Open Sans" panose="020B0606030504020204" pitchFamily="34" charset="0"/>
              </a:rPr>
              <a:t>Tip – use a ruler to get extra straight lines! </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Record the answers on your group answer key. Get approval of correct code before moving on to task 2. </a:t>
            </a:r>
          </a:p>
        </p:txBody>
      </p:sp>
    </p:spTree>
    <p:extLst>
      <p:ext uri="{BB962C8B-B14F-4D97-AF65-F5344CB8AC3E}">
        <p14:creationId xmlns:p14="http://schemas.microsoft.com/office/powerpoint/2010/main" val="12614134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F5F25-E15F-83CF-88A5-8B1EA906168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46D3B14-3FC3-C12B-C2AB-6FC848D48C9C}"/>
              </a:ext>
            </a:extLst>
          </p:cNvPr>
          <p:cNvSpPr/>
          <p:nvPr/>
        </p:nvSpPr>
        <p:spPr>
          <a:xfrm>
            <a:off x="0" y="0"/>
            <a:ext cx="1596788" cy="780585"/>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1</a:t>
            </a:r>
          </a:p>
        </p:txBody>
      </p:sp>
      <p:pic>
        <p:nvPicPr>
          <p:cNvPr id="6" name="Picture 5">
            <a:extLst>
              <a:ext uri="{FF2B5EF4-FFF2-40B4-BE49-F238E27FC236}">
                <a16:creationId xmlns:a16="http://schemas.microsoft.com/office/drawing/2014/main" id="{920B9618-3CA2-8BDA-D135-1E9C928127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7" name="Picture 6" descr="Logo&#10;&#10;Description automatically generated">
            <a:extLst>
              <a:ext uri="{FF2B5EF4-FFF2-40B4-BE49-F238E27FC236}">
                <a16:creationId xmlns:a16="http://schemas.microsoft.com/office/drawing/2014/main" id="{BBA1AAE6-6024-153A-9D9B-D180D1867B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sp>
        <p:nvSpPr>
          <p:cNvPr id="15" name="TextBox 14">
            <a:extLst>
              <a:ext uri="{FF2B5EF4-FFF2-40B4-BE49-F238E27FC236}">
                <a16:creationId xmlns:a16="http://schemas.microsoft.com/office/drawing/2014/main" id="{976E2D52-64BB-E042-762B-889C699302B8}"/>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18</a:t>
            </a:r>
          </a:p>
        </p:txBody>
      </p:sp>
      <p:sp>
        <p:nvSpPr>
          <p:cNvPr id="13" name="TextBox 12">
            <a:extLst>
              <a:ext uri="{FF2B5EF4-FFF2-40B4-BE49-F238E27FC236}">
                <a16:creationId xmlns:a16="http://schemas.microsoft.com/office/drawing/2014/main" id="{ABCA6C41-1963-5047-01A8-BE43E4CA749D}"/>
              </a:ext>
            </a:extLst>
          </p:cNvPr>
          <p:cNvSpPr txBox="1"/>
          <p:nvPr/>
        </p:nvSpPr>
        <p:spPr>
          <a:xfrm>
            <a:off x="224466" y="881366"/>
            <a:ext cx="6388353" cy="646331"/>
          </a:xfrm>
          <a:prstGeom prst="rect">
            <a:avLst/>
          </a:prstGeom>
          <a:solidFill>
            <a:schemeClr val="bg1"/>
          </a:solidFill>
        </p:spPr>
        <p:txBody>
          <a:bodyPr wrap="square" rtlCol="0">
            <a:spAutoFit/>
          </a:bodyPr>
          <a:lstStyle/>
          <a:p>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Correctly match each question with its answer by drawing a line to connect them (use the dots!). At the end, the letters with </a:t>
            </a:r>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no line through them </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will reveal your code. </a:t>
            </a:r>
          </a:p>
          <a:p>
            <a:r>
              <a:rPr lang="en-US" sz="1200" b="1" i="1" dirty="0">
                <a:solidFill>
                  <a:schemeClr val="tx1"/>
                </a:solidFill>
                <a:latin typeface="Open Sans" panose="020B0606030504020204" pitchFamily="34" charset="0"/>
                <a:ea typeface="Open Sans" panose="020B0606030504020204" pitchFamily="34" charset="0"/>
                <a:cs typeface="Open Sans" panose="020B0606030504020204" pitchFamily="34" charset="0"/>
              </a:rPr>
              <a:t>Tip – use a ruler to get extra straight lines!</a:t>
            </a:r>
            <a:endParaRPr lang="en-US" sz="1200" b="1" i="1"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4" name="Table 13">
            <a:extLst>
              <a:ext uri="{FF2B5EF4-FFF2-40B4-BE49-F238E27FC236}">
                <a16:creationId xmlns:a16="http://schemas.microsoft.com/office/drawing/2014/main" id="{BBC0445E-1A97-5902-155C-48F377AFDA42}"/>
              </a:ext>
            </a:extLst>
          </p:cNvPr>
          <p:cNvGraphicFramePr>
            <a:graphicFrameLocks noGrp="1"/>
          </p:cNvGraphicFramePr>
          <p:nvPr>
            <p:extLst>
              <p:ext uri="{D42A27DB-BD31-4B8C-83A1-F6EECF244321}">
                <p14:modId xmlns:p14="http://schemas.microsoft.com/office/powerpoint/2010/main" val="2843510137"/>
              </p:ext>
            </p:extLst>
          </p:nvPr>
        </p:nvGraphicFramePr>
        <p:xfrm>
          <a:off x="245176" y="1628478"/>
          <a:ext cx="6388357" cy="7010400"/>
        </p:xfrm>
        <a:graphic>
          <a:graphicData uri="http://schemas.openxmlformats.org/drawingml/2006/table">
            <a:tbl>
              <a:tblPr firstRow="1" bandRow="1">
                <a:tableStyleId>{5C22544A-7EE6-4342-B048-85BDC9FD1C3A}</a:tableStyleId>
              </a:tblPr>
              <a:tblGrid>
                <a:gridCol w="1062922">
                  <a:extLst>
                    <a:ext uri="{9D8B030D-6E8A-4147-A177-3AD203B41FA5}">
                      <a16:colId xmlns:a16="http://schemas.microsoft.com/office/drawing/2014/main" val="1175983612"/>
                    </a:ext>
                  </a:extLst>
                </a:gridCol>
                <a:gridCol w="1087967">
                  <a:extLst>
                    <a:ext uri="{9D8B030D-6E8A-4147-A177-3AD203B41FA5}">
                      <a16:colId xmlns:a16="http://schemas.microsoft.com/office/drawing/2014/main" val="463042398"/>
                    </a:ext>
                  </a:extLst>
                </a:gridCol>
                <a:gridCol w="1087967">
                  <a:extLst>
                    <a:ext uri="{9D8B030D-6E8A-4147-A177-3AD203B41FA5}">
                      <a16:colId xmlns:a16="http://schemas.microsoft.com/office/drawing/2014/main" val="2894215391"/>
                    </a:ext>
                  </a:extLst>
                </a:gridCol>
                <a:gridCol w="1087967">
                  <a:extLst>
                    <a:ext uri="{9D8B030D-6E8A-4147-A177-3AD203B41FA5}">
                      <a16:colId xmlns:a16="http://schemas.microsoft.com/office/drawing/2014/main" val="2041405862"/>
                    </a:ext>
                  </a:extLst>
                </a:gridCol>
                <a:gridCol w="2061534">
                  <a:extLst>
                    <a:ext uri="{9D8B030D-6E8A-4147-A177-3AD203B41FA5}">
                      <a16:colId xmlns:a16="http://schemas.microsoft.com/office/drawing/2014/main" val="764217367"/>
                    </a:ext>
                  </a:extLst>
                </a:gridCol>
              </a:tblGrid>
              <a:tr h="68972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1st</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Amendment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000" b="0"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Guarantees equal protection under the law and defines citizenship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082879"/>
                  </a:ext>
                </a:extLst>
              </a:tr>
              <a:tr h="68972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4th</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Amendment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000" b="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Protects freedom of speech, religion, press, assembly, and petition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7192497"/>
                  </a:ext>
                </a:extLst>
              </a:tr>
              <a:tr h="68972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5th</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Amendment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000" b="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Ends slavery in the United States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0211952"/>
                  </a:ext>
                </a:extLst>
              </a:tr>
              <a:tr h="68972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6</a:t>
                      </a:r>
                      <a:r>
                        <a:rPr lang="en-US" sz="1100" b="0" baseline="30000" dirty="0">
                          <a:solidFill>
                            <a:schemeClr val="tx1"/>
                          </a:solidFill>
                          <a:latin typeface="Open Sans" panose="020B0606030504020204" pitchFamily="34" charset="0"/>
                          <a:ea typeface="Open Sans" panose="020B0606030504020204" pitchFamily="34" charset="0"/>
                          <a:cs typeface="Open Sans" panose="020B0606030504020204" pitchFamily="34" charset="0"/>
                        </a:rPr>
                        <a:t>th</a:t>
                      </a:r>
                      <a:endPar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Amendment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000" b="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Protects against cruel and unusual punishment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31419518"/>
                  </a:ext>
                </a:extLst>
              </a:tr>
              <a:tr h="68972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8th</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Amendment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000" b="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Grants women the right to vote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207333"/>
                  </a:ext>
                </a:extLst>
              </a:tr>
              <a:tr h="68972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13th</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Amendment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000" b="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Ensures the right to a fair and speedy trial with a lawyer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5244844"/>
                  </a:ext>
                </a:extLst>
              </a:tr>
              <a:tr h="68972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14</a:t>
                      </a:r>
                      <a:r>
                        <a:rPr lang="en-US" sz="1100" b="0" baseline="30000" dirty="0">
                          <a:solidFill>
                            <a:schemeClr val="tx1"/>
                          </a:solidFill>
                          <a:latin typeface="Open Sans" panose="020B0606030504020204" pitchFamily="34" charset="0"/>
                          <a:ea typeface="Open Sans" panose="020B0606030504020204" pitchFamily="34" charset="0"/>
                          <a:cs typeface="Open Sans" panose="020B0606030504020204" pitchFamily="34" charset="0"/>
                        </a:rPr>
                        <a:t>th</a:t>
                      </a:r>
                      <a:r>
                        <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 Amendment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000" b="0"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Protects against self-incrimination and guarantees due process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644762"/>
                  </a:ext>
                </a:extLst>
              </a:tr>
              <a:tr h="68972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15</a:t>
                      </a:r>
                      <a:r>
                        <a:rPr lang="en-US" sz="1100" b="0" baseline="30000" dirty="0">
                          <a:solidFill>
                            <a:schemeClr val="tx1"/>
                          </a:solidFill>
                          <a:latin typeface="Open Sans" panose="020B0606030504020204" pitchFamily="34" charset="0"/>
                          <a:ea typeface="Open Sans" panose="020B0606030504020204" pitchFamily="34" charset="0"/>
                          <a:cs typeface="Open Sans" panose="020B0606030504020204" pitchFamily="34" charset="0"/>
                        </a:rPr>
                        <a:t>th</a:t>
                      </a:r>
                      <a:endPar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Amendment </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000" b="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Lowers the voting age to 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8285483"/>
                  </a:ext>
                </a:extLst>
              </a:tr>
              <a:tr h="68972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19th</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Amendment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000" b="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Grants voting rights regardless of race or color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15991541"/>
                  </a:ext>
                </a:extLst>
              </a:tr>
              <a:tr h="68972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26th</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Amendment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000" b="0"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Protects against unreasonable searches and seizures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8951789"/>
                  </a:ext>
                </a:extLst>
              </a:tr>
            </a:tbl>
          </a:graphicData>
        </a:graphic>
      </p:graphicFrame>
      <p:sp>
        <p:nvSpPr>
          <p:cNvPr id="30" name="TextBox 29">
            <a:extLst>
              <a:ext uri="{FF2B5EF4-FFF2-40B4-BE49-F238E27FC236}">
                <a16:creationId xmlns:a16="http://schemas.microsoft.com/office/drawing/2014/main" id="{65B4DC84-EB8E-2FD5-C178-4FC08028ED03}"/>
              </a:ext>
            </a:extLst>
          </p:cNvPr>
          <p:cNvSpPr txBox="1"/>
          <p:nvPr/>
        </p:nvSpPr>
        <p:spPr>
          <a:xfrm>
            <a:off x="2067381" y="7448541"/>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S</a:t>
            </a:r>
          </a:p>
        </p:txBody>
      </p:sp>
      <p:sp>
        <p:nvSpPr>
          <p:cNvPr id="31" name="TextBox 30">
            <a:extLst>
              <a:ext uri="{FF2B5EF4-FFF2-40B4-BE49-F238E27FC236}">
                <a16:creationId xmlns:a16="http://schemas.microsoft.com/office/drawing/2014/main" id="{1D41DCF3-9477-3A05-64F8-C2C02C32937E}"/>
              </a:ext>
            </a:extLst>
          </p:cNvPr>
          <p:cNvSpPr txBox="1"/>
          <p:nvPr/>
        </p:nvSpPr>
        <p:spPr>
          <a:xfrm>
            <a:off x="2792496" y="6719284"/>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C</a:t>
            </a:r>
          </a:p>
        </p:txBody>
      </p:sp>
      <p:sp>
        <p:nvSpPr>
          <p:cNvPr id="32" name="TextBox 31">
            <a:extLst>
              <a:ext uri="{FF2B5EF4-FFF2-40B4-BE49-F238E27FC236}">
                <a16:creationId xmlns:a16="http://schemas.microsoft.com/office/drawing/2014/main" id="{8BD3253E-793E-CE5F-8557-ABD9A74B548C}"/>
              </a:ext>
            </a:extLst>
          </p:cNvPr>
          <p:cNvSpPr txBox="1"/>
          <p:nvPr/>
        </p:nvSpPr>
        <p:spPr>
          <a:xfrm>
            <a:off x="1923002" y="5924790"/>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a:t>
            </a:r>
          </a:p>
        </p:txBody>
      </p:sp>
      <p:sp>
        <p:nvSpPr>
          <p:cNvPr id="33" name="TextBox 32">
            <a:extLst>
              <a:ext uri="{FF2B5EF4-FFF2-40B4-BE49-F238E27FC236}">
                <a16:creationId xmlns:a16="http://schemas.microsoft.com/office/drawing/2014/main" id="{FCCF522F-ADB4-C9FB-5CD5-DC9921013168}"/>
              </a:ext>
            </a:extLst>
          </p:cNvPr>
          <p:cNvSpPr txBox="1"/>
          <p:nvPr/>
        </p:nvSpPr>
        <p:spPr>
          <a:xfrm>
            <a:off x="3038962" y="5218343"/>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V</a:t>
            </a:r>
          </a:p>
        </p:txBody>
      </p:sp>
      <p:sp>
        <p:nvSpPr>
          <p:cNvPr id="34" name="TextBox 33">
            <a:extLst>
              <a:ext uri="{FF2B5EF4-FFF2-40B4-BE49-F238E27FC236}">
                <a16:creationId xmlns:a16="http://schemas.microsoft.com/office/drawing/2014/main" id="{DAD74D36-D105-CDEB-C531-CA35970BECAF}"/>
              </a:ext>
            </a:extLst>
          </p:cNvPr>
          <p:cNvSpPr txBox="1"/>
          <p:nvPr/>
        </p:nvSpPr>
        <p:spPr>
          <a:xfrm>
            <a:off x="2782971" y="1793810"/>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C</a:t>
            </a:r>
          </a:p>
        </p:txBody>
      </p:sp>
      <p:sp>
        <p:nvSpPr>
          <p:cNvPr id="35" name="TextBox 34">
            <a:extLst>
              <a:ext uri="{FF2B5EF4-FFF2-40B4-BE49-F238E27FC236}">
                <a16:creationId xmlns:a16="http://schemas.microsoft.com/office/drawing/2014/main" id="{EC1F9C92-8FD3-1DAB-FA6C-C773D78833D6}"/>
              </a:ext>
            </a:extLst>
          </p:cNvPr>
          <p:cNvSpPr txBox="1"/>
          <p:nvPr/>
        </p:nvSpPr>
        <p:spPr>
          <a:xfrm>
            <a:off x="2494213" y="3782950"/>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a:t>
            </a:r>
          </a:p>
        </p:txBody>
      </p:sp>
      <p:sp>
        <p:nvSpPr>
          <p:cNvPr id="36" name="TextBox 35">
            <a:extLst>
              <a:ext uri="{FF2B5EF4-FFF2-40B4-BE49-F238E27FC236}">
                <a16:creationId xmlns:a16="http://schemas.microsoft.com/office/drawing/2014/main" id="{5E036843-321F-DBAF-6D9D-2043F26B49B5}"/>
              </a:ext>
            </a:extLst>
          </p:cNvPr>
          <p:cNvSpPr txBox="1"/>
          <p:nvPr/>
        </p:nvSpPr>
        <p:spPr>
          <a:xfrm>
            <a:off x="2067381" y="3946702"/>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A</a:t>
            </a:r>
          </a:p>
        </p:txBody>
      </p:sp>
      <p:sp>
        <p:nvSpPr>
          <p:cNvPr id="37" name="TextBox 36">
            <a:extLst>
              <a:ext uri="{FF2B5EF4-FFF2-40B4-BE49-F238E27FC236}">
                <a16:creationId xmlns:a16="http://schemas.microsoft.com/office/drawing/2014/main" id="{6B6675FF-64DD-EB1B-4FBD-2A124E2121C8}"/>
              </a:ext>
            </a:extLst>
          </p:cNvPr>
          <p:cNvSpPr txBox="1"/>
          <p:nvPr/>
        </p:nvSpPr>
        <p:spPr>
          <a:xfrm>
            <a:off x="3781881" y="2369751"/>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N</a:t>
            </a:r>
          </a:p>
        </p:txBody>
      </p:sp>
      <p:sp>
        <p:nvSpPr>
          <p:cNvPr id="38" name="TextBox 37">
            <a:extLst>
              <a:ext uri="{FF2B5EF4-FFF2-40B4-BE49-F238E27FC236}">
                <a16:creationId xmlns:a16="http://schemas.microsoft.com/office/drawing/2014/main" id="{CBD2089F-4345-E51B-D1CB-6C6CADCB53F4}"/>
              </a:ext>
            </a:extLst>
          </p:cNvPr>
          <p:cNvSpPr txBox="1"/>
          <p:nvPr/>
        </p:nvSpPr>
        <p:spPr>
          <a:xfrm>
            <a:off x="3770958" y="3983005"/>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S</a:t>
            </a:r>
          </a:p>
        </p:txBody>
      </p:sp>
      <p:sp>
        <p:nvSpPr>
          <p:cNvPr id="39" name="TextBox 38">
            <a:extLst>
              <a:ext uri="{FF2B5EF4-FFF2-40B4-BE49-F238E27FC236}">
                <a16:creationId xmlns:a16="http://schemas.microsoft.com/office/drawing/2014/main" id="{C48220B4-5033-0180-6144-671943FF253D}"/>
              </a:ext>
            </a:extLst>
          </p:cNvPr>
          <p:cNvSpPr txBox="1"/>
          <p:nvPr/>
        </p:nvSpPr>
        <p:spPr>
          <a:xfrm>
            <a:off x="3737697" y="5049232"/>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a:t>
            </a:r>
          </a:p>
        </p:txBody>
      </p:sp>
      <p:sp>
        <p:nvSpPr>
          <p:cNvPr id="40" name="TextBox 39">
            <a:extLst>
              <a:ext uri="{FF2B5EF4-FFF2-40B4-BE49-F238E27FC236}">
                <a16:creationId xmlns:a16="http://schemas.microsoft.com/office/drawing/2014/main" id="{70EBCE61-8667-50AE-0070-843B13D551CE}"/>
              </a:ext>
            </a:extLst>
          </p:cNvPr>
          <p:cNvSpPr txBox="1"/>
          <p:nvPr/>
        </p:nvSpPr>
        <p:spPr>
          <a:xfrm>
            <a:off x="3593318" y="6979618"/>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L</a:t>
            </a:r>
          </a:p>
        </p:txBody>
      </p:sp>
      <p:sp>
        <p:nvSpPr>
          <p:cNvPr id="41" name="TextBox 40">
            <a:extLst>
              <a:ext uri="{FF2B5EF4-FFF2-40B4-BE49-F238E27FC236}">
                <a16:creationId xmlns:a16="http://schemas.microsoft.com/office/drawing/2014/main" id="{0E45E1CA-34AE-8A32-CBA5-9ACAB1D5D5DF}"/>
              </a:ext>
            </a:extLst>
          </p:cNvPr>
          <p:cNvSpPr txBox="1"/>
          <p:nvPr/>
        </p:nvSpPr>
        <p:spPr>
          <a:xfrm>
            <a:off x="2174538" y="4770758"/>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E</a:t>
            </a:r>
          </a:p>
        </p:txBody>
      </p:sp>
      <p:sp>
        <p:nvSpPr>
          <p:cNvPr id="42" name="TextBox 41">
            <a:extLst>
              <a:ext uri="{FF2B5EF4-FFF2-40B4-BE49-F238E27FC236}">
                <a16:creationId xmlns:a16="http://schemas.microsoft.com/office/drawing/2014/main" id="{B1A92371-E0C0-82BE-CDF9-7E9B862C1900}"/>
              </a:ext>
            </a:extLst>
          </p:cNvPr>
          <p:cNvSpPr txBox="1"/>
          <p:nvPr/>
        </p:nvSpPr>
        <p:spPr>
          <a:xfrm>
            <a:off x="3001522" y="5737842"/>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D</a:t>
            </a:r>
          </a:p>
        </p:txBody>
      </p:sp>
      <p:sp>
        <p:nvSpPr>
          <p:cNvPr id="43" name="TextBox 42">
            <a:extLst>
              <a:ext uri="{FF2B5EF4-FFF2-40B4-BE49-F238E27FC236}">
                <a16:creationId xmlns:a16="http://schemas.microsoft.com/office/drawing/2014/main" id="{ED2956A3-80EF-1D73-F3F7-5B1D791F8D51}"/>
              </a:ext>
            </a:extLst>
          </p:cNvPr>
          <p:cNvSpPr txBox="1"/>
          <p:nvPr/>
        </p:nvSpPr>
        <p:spPr>
          <a:xfrm>
            <a:off x="3328275" y="2992663"/>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H</a:t>
            </a:r>
          </a:p>
        </p:txBody>
      </p:sp>
      <p:sp>
        <p:nvSpPr>
          <p:cNvPr id="44" name="TextBox 43">
            <a:extLst>
              <a:ext uri="{FF2B5EF4-FFF2-40B4-BE49-F238E27FC236}">
                <a16:creationId xmlns:a16="http://schemas.microsoft.com/office/drawing/2014/main" id="{24712E99-FDAB-BCA9-3B23-EAABD2E71702}"/>
              </a:ext>
            </a:extLst>
          </p:cNvPr>
          <p:cNvSpPr txBox="1"/>
          <p:nvPr/>
        </p:nvSpPr>
        <p:spPr>
          <a:xfrm>
            <a:off x="2481583" y="4353887"/>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G</a:t>
            </a:r>
          </a:p>
        </p:txBody>
      </p:sp>
      <p:sp>
        <p:nvSpPr>
          <p:cNvPr id="45" name="TextBox 44">
            <a:extLst>
              <a:ext uri="{FF2B5EF4-FFF2-40B4-BE49-F238E27FC236}">
                <a16:creationId xmlns:a16="http://schemas.microsoft.com/office/drawing/2014/main" id="{8D9DD8AF-C759-4042-5AA9-61964CE3F7A0}"/>
              </a:ext>
            </a:extLst>
          </p:cNvPr>
          <p:cNvSpPr txBox="1"/>
          <p:nvPr/>
        </p:nvSpPr>
        <p:spPr>
          <a:xfrm>
            <a:off x="1850440" y="6810645"/>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P</a:t>
            </a:r>
          </a:p>
        </p:txBody>
      </p:sp>
      <p:sp>
        <p:nvSpPr>
          <p:cNvPr id="5" name="Rectangle 4">
            <a:extLst>
              <a:ext uri="{FF2B5EF4-FFF2-40B4-BE49-F238E27FC236}">
                <a16:creationId xmlns:a16="http://schemas.microsoft.com/office/drawing/2014/main" id="{4DFDF692-B71A-24F5-1837-388E4B436EA3}"/>
              </a:ext>
            </a:extLst>
          </p:cNvPr>
          <p:cNvSpPr/>
          <p:nvPr/>
        </p:nvSpPr>
        <p:spPr>
          <a:xfrm>
            <a:off x="1596788" y="50390"/>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CONSTITUTIONAL</a:t>
            </a:r>
          </a:p>
          <a:p>
            <a:pPr algn="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AMENDMENTS</a:t>
            </a:r>
          </a:p>
        </p:txBody>
      </p:sp>
    </p:spTree>
    <p:extLst>
      <p:ext uri="{BB962C8B-B14F-4D97-AF65-F5344CB8AC3E}">
        <p14:creationId xmlns:p14="http://schemas.microsoft.com/office/powerpoint/2010/main" val="2216262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FEEA5A-A9F0-09E0-31A7-8318A512F16F}"/>
              </a:ext>
            </a:extLst>
          </p:cNvPr>
          <p:cNvSpPr/>
          <p:nvPr/>
        </p:nvSpPr>
        <p:spPr>
          <a:xfrm>
            <a:off x="0" y="-4845"/>
            <a:ext cx="1596788" cy="780585"/>
          </a:xfrm>
          <a:prstGeom prst="rect">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2</a:t>
            </a:r>
          </a:p>
        </p:txBody>
      </p:sp>
      <p:sp>
        <p:nvSpPr>
          <p:cNvPr id="4" name="Rectangle 3">
            <a:extLst>
              <a:ext uri="{FF2B5EF4-FFF2-40B4-BE49-F238E27FC236}">
                <a16:creationId xmlns:a16="http://schemas.microsoft.com/office/drawing/2014/main" id="{5079A97A-0E2C-97EE-D81C-FEE8DA078652}"/>
              </a:ext>
            </a:extLst>
          </p:cNvPr>
          <p:cNvSpPr/>
          <p:nvPr/>
        </p:nvSpPr>
        <p:spPr>
          <a:xfrm>
            <a:off x="1596788" y="0"/>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THE THREE BRANCHES</a:t>
            </a:r>
          </a:p>
        </p:txBody>
      </p:sp>
      <p:pic>
        <p:nvPicPr>
          <p:cNvPr id="5" name="Picture 4">
            <a:extLst>
              <a:ext uri="{FF2B5EF4-FFF2-40B4-BE49-F238E27FC236}">
                <a16:creationId xmlns:a16="http://schemas.microsoft.com/office/drawing/2014/main" id="{1522A949-8AB8-D6A3-C081-DBBEACC04A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6" name="Picture 5" descr="Logo&#10;&#10;Description automatically generated">
            <a:extLst>
              <a:ext uri="{FF2B5EF4-FFF2-40B4-BE49-F238E27FC236}">
                <a16:creationId xmlns:a16="http://schemas.microsoft.com/office/drawing/2014/main" id="{AE44266B-BE8D-97D4-2E83-E61A596DD0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sp>
        <p:nvSpPr>
          <p:cNvPr id="7" name="Rectangle 6">
            <a:extLst>
              <a:ext uri="{FF2B5EF4-FFF2-40B4-BE49-F238E27FC236}">
                <a16:creationId xmlns:a16="http://schemas.microsoft.com/office/drawing/2014/main" id="{A54811BA-FF7D-1AC8-E386-4DDAF613C89A}"/>
              </a:ext>
            </a:extLst>
          </p:cNvPr>
          <p:cNvSpPr/>
          <p:nvPr/>
        </p:nvSpPr>
        <p:spPr>
          <a:xfrm>
            <a:off x="109182" y="922530"/>
            <a:ext cx="6639636" cy="1691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b="0" i="0" dirty="0">
                <a:solidFill>
                  <a:schemeClr val="tx1"/>
                </a:solidFill>
                <a:effectLst/>
                <a:latin typeface="Open Sans" panose="020B0606030504020204" pitchFamily="34" charset="0"/>
              </a:rPr>
              <a:t>The American government is the method by which the United States operates and rules its people. The United States began in 1776 after many years under British control. In 1788, following extensive debate, American leaders crafted the Constitution, a document describing the government of the new country. The Constitution set out the rights of citizens that were to be protected. It also described the government itself as a three-branch system in which every part of the government had its own powers but was also dependent on other parts.</a:t>
            </a:r>
            <a:endParaRPr lang="en-US" sz="13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062DAB19-57E3-FC55-6C6D-5B99F3E6987A}"/>
              </a:ext>
            </a:extLst>
          </p:cNvPr>
          <p:cNvSpPr/>
          <p:nvPr/>
        </p:nvSpPr>
        <p:spPr>
          <a:xfrm>
            <a:off x="109182" y="2752624"/>
            <a:ext cx="6639636" cy="1254650"/>
          </a:xfrm>
          <a:prstGeom prst="rect">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Directions</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Read the assigned articles on the three branches of government – Executive, Legislative, and Judicial - </a:t>
            </a: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Gale In Context: Middle School</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Then complete the cut-and-sort activity, assigning each responsibility to its correct branch of government. Record total numbers for each branch on the group answer sheet and get approval before moving on to task 3. </a:t>
            </a:r>
          </a:p>
        </p:txBody>
      </p:sp>
      <p:sp>
        <p:nvSpPr>
          <p:cNvPr id="10" name="Rectangle 9">
            <a:extLst>
              <a:ext uri="{FF2B5EF4-FFF2-40B4-BE49-F238E27FC236}">
                <a16:creationId xmlns:a16="http://schemas.microsoft.com/office/drawing/2014/main" id="{A785D56C-713F-8849-BFCA-F6F72DF79608}"/>
              </a:ext>
            </a:extLst>
          </p:cNvPr>
          <p:cNvSpPr/>
          <p:nvPr/>
        </p:nvSpPr>
        <p:spPr>
          <a:xfrm>
            <a:off x="0" y="4696041"/>
            <a:ext cx="1596788" cy="780585"/>
          </a:xfrm>
          <a:prstGeom prst="rect">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2</a:t>
            </a:r>
          </a:p>
        </p:txBody>
      </p:sp>
      <p:pic>
        <p:nvPicPr>
          <p:cNvPr id="16" name="Picture 15">
            <a:extLst>
              <a:ext uri="{FF2B5EF4-FFF2-40B4-BE49-F238E27FC236}">
                <a16:creationId xmlns:a16="http://schemas.microsoft.com/office/drawing/2014/main" id="{1F4108C5-9879-727F-AF94-946306E3C9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4167336"/>
            <a:ext cx="1671241" cy="157320"/>
          </a:xfrm>
          <a:prstGeom prst="rect">
            <a:avLst/>
          </a:prstGeom>
        </p:spPr>
      </p:pic>
      <p:pic>
        <p:nvPicPr>
          <p:cNvPr id="17" name="Picture 16" descr="Logo&#10;&#10;Description automatically generated">
            <a:extLst>
              <a:ext uri="{FF2B5EF4-FFF2-40B4-BE49-F238E27FC236}">
                <a16:creationId xmlns:a16="http://schemas.microsoft.com/office/drawing/2014/main" id="{4B8651AB-1F3B-49B2-6B33-B28CD08F8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4101391"/>
            <a:ext cx="992459" cy="289209"/>
          </a:xfrm>
          <a:prstGeom prst="rect">
            <a:avLst/>
          </a:prstGeom>
        </p:spPr>
      </p:pic>
      <p:sp>
        <p:nvSpPr>
          <p:cNvPr id="18" name="TextBox 17">
            <a:extLst>
              <a:ext uri="{FF2B5EF4-FFF2-40B4-BE49-F238E27FC236}">
                <a16:creationId xmlns:a16="http://schemas.microsoft.com/office/drawing/2014/main" id="{266C6A15-52C2-0C29-50E4-7A0D269EDB50}"/>
              </a:ext>
            </a:extLst>
          </p:cNvPr>
          <p:cNvSpPr txBox="1"/>
          <p:nvPr/>
        </p:nvSpPr>
        <p:spPr>
          <a:xfrm>
            <a:off x="0" y="4379841"/>
            <a:ext cx="6858000" cy="369332"/>
          </a:xfrm>
          <a:prstGeom prst="rect">
            <a:avLst/>
          </a:prstGeom>
          <a:noFill/>
        </p:spPr>
        <p:txBody>
          <a:bodyPr wrap="square" rtlCol="0">
            <a:spAutoFit/>
          </a:bodyPr>
          <a:lstStyle/>
          <a:p>
            <a:r>
              <a:rPr lang="en-US" dirty="0"/>
              <a:t>- - - - - - - - - - - - - - - - - - - - - - - - - - - - - - - - - - - - - - - - - - - - - - - - - - - - - - - </a:t>
            </a:r>
          </a:p>
        </p:txBody>
      </p:sp>
      <p:sp>
        <p:nvSpPr>
          <p:cNvPr id="9" name="Rectangle 8">
            <a:extLst>
              <a:ext uri="{FF2B5EF4-FFF2-40B4-BE49-F238E27FC236}">
                <a16:creationId xmlns:a16="http://schemas.microsoft.com/office/drawing/2014/main" id="{052B6CAA-B436-906F-0DF8-030A21596657}"/>
              </a:ext>
            </a:extLst>
          </p:cNvPr>
          <p:cNvSpPr/>
          <p:nvPr/>
        </p:nvSpPr>
        <p:spPr>
          <a:xfrm>
            <a:off x="224467" y="5646540"/>
            <a:ext cx="6639636" cy="1457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American government is the method by which the United States operates and rules its people. The United States began in 1776 after many years under British control. In 1788, following extensive debate, American leaders crafted the Constitution, a document describing the government of the new country. The Constitution set out the rights of citizens that were to be protected. It also described the government itself as a three-branch system in which every part of the government had its own powers but was also dependent on other parts.</a:t>
            </a:r>
          </a:p>
        </p:txBody>
      </p:sp>
      <p:sp>
        <p:nvSpPr>
          <p:cNvPr id="12" name="Rectangle 11">
            <a:extLst>
              <a:ext uri="{FF2B5EF4-FFF2-40B4-BE49-F238E27FC236}">
                <a16:creationId xmlns:a16="http://schemas.microsoft.com/office/drawing/2014/main" id="{0E728BFB-6174-89AE-4338-1B3A04132821}"/>
              </a:ext>
            </a:extLst>
          </p:cNvPr>
          <p:cNvSpPr/>
          <p:nvPr/>
        </p:nvSpPr>
        <p:spPr>
          <a:xfrm>
            <a:off x="1596788" y="4710884"/>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THE THREE BRANCHES</a:t>
            </a:r>
          </a:p>
        </p:txBody>
      </p:sp>
      <p:sp>
        <p:nvSpPr>
          <p:cNvPr id="13" name="Rectangle 12">
            <a:extLst>
              <a:ext uri="{FF2B5EF4-FFF2-40B4-BE49-F238E27FC236}">
                <a16:creationId xmlns:a16="http://schemas.microsoft.com/office/drawing/2014/main" id="{F2FAE861-54A9-A7A2-4223-19E85C07DDA7}"/>
              </a:ext>
            </a:extLst>
          </p:cNvPr>
          <p:cNvSpPr/>
          <p:nvPr/>
        </p:nvSpPr>
        <p:spPr>
          <a:xfrm>
            <a:off x="109182" y="7370260"/>
            <a:ext cx="6639636" cy="1261899"/>
          </a:xfrm>
          <a:prstGeom prst="rect">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Directions</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Read the assigned articles on the three branches of government – Executive, Legislative, and Judicial - </a:t>
            </a: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Gale In Context: Middle School</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Then complete the cut-and-sort activity, assigning each responsibility to its correct branch of government. Record total numbers for each branch on the group answer sheet and get approval before moving on to task 3. </a:t>
            </a:r>
          </a:p>
        </p:txBody>
      </p:sp>
      <p:sp>
        <p:nvSpPr>
          <p:cNvPr id="15" name="TextBox 14">
            <a:extLst>
              <a:ext uri="{FF2B5EF4-FFF2-40B4-BE49-F238E27FC236}">
                <a16:creationId xmlns:a16="http://schemas.microsoft.com/office/drawing/2014/main" id="{68DC76CA-7AC4-38B4-0D90-69E0004F5E86}"/>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19</a:t>
            </a:r>
          </a:p>
        </p:txBody>
      </p:sp>
    </p:spTree>
    <p:extLst>
      <p:ext uri="{BB962C8B-B14F-4D97-AF65-F5344CB8AC3E}">
        <p14:creationId xmlns:p14="http://schemas.microsoft.com/office/powerpoint/2010/main" val="4124441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753008F-2937-FE93-6396-2872D01A6FE6}"/>
              </a:ext>
            </a:extLst>
          </p:cNvPr>
          <p:cNvGrpSpPr/>
          <p:nvPr/>
        </p:nvGrpSpPr>
        <p:grpSpPr>
          <a:xfrm>
            <a:off x="224467" y="8778655"/>
            <a:ext cx="6409066" cy="289209"/>
            <a:chOff x="224467" y="8778655"/>
            <a:chExt cx="6409066" cy="289209"/>
          </a:xfrm>
        </p:grpSpPr>
        <p:pic>
          <p:nvPicPr>
            <p:cNvPr id="4" name="Picture 3">
              <a:extLst>
                <a:ext uri="{FF2B5EF4-FFF2-40B4-BE49-F238E27FC236}">
                  <a16:creationId xmlns:a16="http://schemas.microsoft.com/office/drawing/2014/main" id="{C2DFECC8-45E3-A2E5-C2FD-23287339C1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5" name="Picture 4" descr="Logo&#10;&#10;Description automatically generated">
              <a:extLst>
                <a:ext uri="{FF2B5EF4-FFF2-40B4-BE49-F238E27FC236}">
                  <a16:creationId xmlns:a16="http://schemas.microsoft.com/office/drawing/2014/main" id="{D14436E2-2F75-6006-2A99-D018A5E90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pSp>
      <p:sp>
        <p:nvSpPr>
          <p:cNvPr id="6" name="Rectangle 5">
            <a:extLst>
              <a:ext uri="{FF2B5EF4-FFF2-40B4-BE49-F238E27FC236}">
                <a16:creationId xmlns:a16="http://schemas.microsoft.com/office/drawing/2014/main" id="{430A5965-4258-BD6E-F929-AC96F15DFCA6}"/>
              </a:ext>
            </a:extLst>
          </p:cNvPr>
          <p:cNvSpPr/>
          <p:nvPr/>
        </p:nvSpPr>
        <p:spPr>
          <a:xfrm>
            <a:off x="0" y="0"/>
            <a:ext cx="6858000" cy="780585"/>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Open Sans" panose="020B0606030504020204" pitchFamily="34" charset="0"/>
                <a:ea typeface="Open Sans" panose="020B0606030504020204" pitchFamily="34" charset="0"/>
                <a:cs typeface="Open Sans" panose="020B0606030504020204" pitchFamily="34" charset="0"/>
              </a:rPr>
              <a:t>TABLE OF CONTENTS</a:t>
            </a:r>
          </a:p>
        </p:txBody>
      </p:sp>
      <p:graphicFrame>
        <p:nvGraphicFramePr>
          <p:cNvPr id="8" name="Table 18">
            <a:extLst>
              <a:ext uri="{FF2B5EF4-FFF2-40B4-BE49-F238E27FC236}">
                <a16:creationId xmlns:a16="http://schemas.microsoft.com/office/drawing/2014/main" id="{AC248A35-3BED-B026-3B3D-5EC2074B649C}"/>
              </a:ext>
            </a:extLst>
          </p:cNvPr>
          <p:cNvGraphicFramePr>
            <a:graphicFrameLocks noGrp="1"/>
          </p:cNvGraphicFramePr>
          <p:nvPr>
            <p:extLst>
              <p:ext uri="{D42A27DB-BD31-4B8C-83A1-F6EECF244321}">
                <p14:modId xmlns:p14="http://schemas.microsoft.com/office/powerpoint/2010/main" val="3029353022"/>
              </p:ext>
            </p:extLst>
          </p:nvPr>
        </p:nvGraphicFramePr>
        <p:xfrm>
          <a:off x="224467" y="855640"/>
          <a:ext cx="6409066" cy="7838745"/>
        </p:xfrm>
        <a:graphic>
          <a:graphicData uri="http://schemas.openxmlformats.org/drawingml/2006/table">
            <a:tbl>
              <a:tblPr firstRow="1" bandRow="1">
                <a:tableStyleId>{0505E3EF-67EA-436B-97B2-0124C06EBD24}</a:tableStyleId>
              </a:tblPr>
              <a:tblGrid>
                <a:gridCol w="1255417">
                  <a:extLst>
                    <a:ext uri="{9D8B030D-6E8A-4147-A177-3AD203B41FA5}">
                      <a16:colId xmlns:a16="http://schemas.microsoft.com/office/drawing/2014/main" val="1949674280"/>
                    </a:ext>
                  </a:extLst>
                </a:gridCol>
                <a:gridCol w="5153649">
                  <a:extLst>
                    <a:ext uri="{9D8B030D-6E8A-4147-A177-3AD203B41FA5}">
                      <a16:colId xmlns:a16="http://schemas.microsoft.com/office/drawing/2014/main" val="3625762707"/>
                    </a:ext>
                  </a:extLst>
                </a:gridCol>
              </a:tblGrid>
              <a:tr h="302577">
                <a:tc>
                  <a:txBody>
                    <a:bodyPr/>
                    <a:lstStyle/>
                    <a:p>
                      <a:pPr algn="ctr"/>
                      <a:r>
                        <a:rPr lang="en-US" sz="1200" b="0" dirty="0">
                          <a:latin typeface="Open Sans" panose="020B0606030504020204" pitchFamily="34" charset="0"/>
                          <a:ea typeface="Open Sans" panose="020B0606030504020204" pitchFamily="34" charset="0"/>
                          <a:cs typeface="Open Sans" panose="020B0606030504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Open Sans" panose="020B0606030504020204" pitchFamily="34" charset="0"/>
                          <a:ea typeface="Open Sans" panose="020B0606030504020204" pitchFamily="34" charset="0"/>
                          <a:cs typeface="Open Sans" panose="020B0606030504020204" pitchFamily="34" charset="0"/>
                        </a:rPr>
                        <a:t>Cover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89585578"/>
                  </a:ext>
                </a:extLst>
              </a:tr>
              <a:tr h="302577">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r>
                        <a:rPr lang="en-US" sz="1200" dirty="0">
                          <a:latin typeface="Open Sans" panose="020B0606030504020204" pitchFamily="34" charset="0"/>
                          <a:ea typeface="Open Sans" panose="020B0606030504020204" pitchFamily="34" charset="0"/>
                          <a:cs typeface="Open Sans" panose="020B0606030504020204" pitchFamily="34" charset="0"/>
                        </a:rPr>
                        <a:t>Table of Contents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5212551"/>
                  </a:ext>
                </a:extLst>
              </a:tr>
              <a:tr h="302577">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Escape Room Instructions and Tips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91539291"/>
                  </a:ext>
                </a:extLst>
              </a:tr>
              <a:tr h="302577">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Instructions and Arrangements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75667561"/>
                  </a:ext>
                </a:extLst>
              </a:tr>
              <a:tr h="302577">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Resource Access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81534731"/>
                  </a:ext>
                </a:extLst>
              </a:tr>
              <a:tr h="302577">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Printing Suggestions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4780410"/>
                  </a:ext>
                </a:extLst>
              </a:tr>
              <a:tr h="302577">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r>
                        <a:rPr lang="en-US" sz="1200" dirty="0">
                          <a:latin typeface="Open Sans" panose="020B0606030504020204" pitchFamily="34" charset="0"/>
                          <a:ea typeface="Open Sans" panose="020B0606030504020204" pitchFamily="34" charset="0"/>
                          <a:cs typeface="Open Sans" panose="020B0606030504020204" pitchFamily="34" charset="0"/>
                        </a:rPr>
                        <a:t>Group Answer Sheet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25778961"/>
                  </a:ext>
                </a:extLst>
              </a:tr>
              <a:tr h="302577">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r>
                        <a:rPr lang="en-US" sz="1200" dirty="0">
                          <a:latin typeface="Open Sans" panose="020B0606030504020204" pitchFamily="34" charset="0"/>
                          <a:ea typeface="Open Sans" panose="020B0606030504020204" pitchFamily="34" charset="0"/>
                          <a:cs typeface="Open Sans" panose="020B0606030504020204" pitchFamily="34" charset="0"/>
                        </a:rPr>
                        <a:t>Group Answer Sheet – TEACHER KEY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6942852"/>
                  </a:ext>
                </a:extLst>
              </a:tr>
              <a:tr h="302577">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9-13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Individual Task Answer Keys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8143769"/>
                  </a:ext>
                </a:extLst>
              </a:tr>
              <a:tr h="302577">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14-16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Description Cards for Stations or Folders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4426309"/>
                  </a:ext>
                </a:extLst>
              </a:tr>
              <a:tr h="302577">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1: Constitutional Amendments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252235"/>
                  </a:ext>
                </a:extLst>
              </a:tr>
              <a:tr h="302577">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1: Matching Activity (ruler recommended)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7340273"/>
                  </a:ext>
                </a:extLst>
              </a:tr>
              <a:tr h="302577">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2: The Three Branches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0394854"/>
                  </a:ext>
                </a:extLst>
              </a:tr>
              <a:tr h="302577">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2: Sorting Graphic Organizer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3021748"/>
                  </a:ext>
                </a:extLst>
              </a:tr>
              <a:tr h="302577">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2: Sorting Cards (cut-and-sort)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6000833"/>
                  </a:ext>
                </a:extLst>
              </a:tr>
              <a:tr h="302577">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3: Checks and Balances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41379743"/>
                  </a:ext>
                </a:extLst>
              </a:tr>
              <a:tr h="302577">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3: Tarsia Puzzle (cut-and-sort)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8299228"/>
                  </a:ext>
                </a:extLst>
              </a:tr>
              <a:tr h="302577">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4: Electoral College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7287218"/>
                  </a:ext>
                </a:extLst>
              </a:tr>
              <a:tr h="302577">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4: Election Graphic Organizer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2815625"/>
                  </a:ext>
                </a:extLst>
              </a:tr>
              <a:tr h="302577">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26-27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4: Election Task Cards (cut-and-sort)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15352370"/>
                  </a:ext>
                </a:extLst>
              </a:tr>
              <a:tr h="302577">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5: State and Local Government &amp; Federalism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53146479"/>
                  </a:ext>
                </a:extLst>
              </a:tr>
              <a:tr h="302577">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5: Multiple Choice Questions (cut-and-sort)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75613485"/>
                  </a:ext>
                </a:extLst>
              </a:tr>
              <a:tr h="302577">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6: Rights and Responsibilities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71634935"/>
                  </a:ext>
                </a:extLst>
              </a:tr>
              <a:tr h="267210">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6: Polybius Square Cipher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6653875"/>
                  </a:ext>
                </a:extLst>
              </a:tr>
              <a:tr h="302577">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6: Polybius Square Cipher Questions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0218526"/>
                  </a:ext>
                </a:extLst>
              </a:tr>
              <a:tr h="302577">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Citation Information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436167"/>
                  </a:ext>
                </a:extLst>
              </a:tr>
            </a:tbl>
          </a:graphicData>
        </a:graphic>
      </p:graphicFrame>
      <p:sp>
        <p:nvSpPr>
          <p:cNvPr id="10" name="TextBox 9">
            <a:extLst>
              <a:ext uri="{FF2B5EF4-FFF2-40B4-BE49-F238E27FC236}">
                <a16:creationId xmlns:a16="http://schemas.microsoft.com/office/drawing/2014/main" id="{AB144081-2C4D-20F8-031B-D827225F3545}"/>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2</a:t>
            </a:r>
          </a:p>
        </p:txBody>
      </p:sp>
    </p:spTree>
    <p:extLst>
      <p:ext uri="{BB962C8B-B14F-4D97-AF65-F5344CB8AC3E}">
        <p14:creationId xmlns:p14="http://schemas.microsoft.com/office/powerpoint/2010/main" val="1347299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110243-39AA-96CE-1BBA-ED9FC86BD5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3" name="Picture 2" descr="Logo&#10;&#10;Description automatically generated">
            <a:extLst>
              <a:ext uri="{FF2B5EF4-FFF2-40B4-BE49-F238E27FC236}">
                <a16:creationId xmlns:a16="http://schemas.microsoft.com/office/drawing/2014/main" id="{B6A29AED-3499-5EE2-95DF-241FBF4F53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sp>
        <p:nvSpPr>
          <p:cNvPr id="4" name="TextBox 3">
            <a:extLst>
              <a:ext uri="{FF2B5EF4-FFF2-40B4-BE49-F238E27FC236}">
                <a16:creationId xmlns:a16="http://schemas.microsoft.com/office/drawing/2014/main" id="{A8FEF8E7-2CE9-D6E9-8519-1DBB7DD441DE}"/>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20</a:t>
            </a:r>
          </a:p>
        </p:txBody>
      </p:sp>
      <p:sp>
        <p:nvSpPr>
          <p:cNvPr id="5" name="Rectangle 4">
            <a:extLst>
              <a:ext uri="{FF2B5EF4-FFF2-40B4-BE49-F238E27FC236}">
                <a16:creationId xmlns:a16="http://schemas.microsoft.com/office/drawing/2014/main" id="{B6B90673-AAE3-E1F0-6433-9C35D5EA8133}"/>
              </a:ext>
            </a:extLst>
          </p:cNvPr>
          <p:cNvSpPr/>
          <p:nvPr/>
        </p:nvSpPr>
        <p:spPr>
          <a:xfrm>
            <a:off x="0" y="-4845"/>
            <a:ext cx="1596788" cy="780585"/>
          </a:xfrm>
          <a:prstGeom prst="rect">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2</a:t>
            </a:r>
          </a:p>
        </p:txBody>
      </p:sp>
      <p:sp>
        <p:nvSpPr>
          <p:cNvPr id="6" name="Rectangle 5">
            <a:extLst>
              <a:ext uri="{FF2B5EF4-FFF2-40B4-BE49-F238E27FC236}">
                <a16:creationId xmlns:a16="http://schemas.microsoft.com/office/drawing/2014/main" id="{AAB5EFEF-BAC1-9E48-33EC-D341E88F5EE1}"/>
              </a:ext>
            </a:extLst>
          </p:cNvPr>
          <p:cNvSpPr/>
          <p:nvPr/>
        </p:nvSpPr>
        <p:spPr>
          <a:xfrm>
            <a:off x="1596788" y="0"/>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BRANCH SORT</a:t>
            </a:r>
          </a:p>
        </p:txBody>
      </p:sp>
      <p:graphicFrame>
        <p:nvGraphicFramePr>
          <p:cNvPr id="7" name="Table 6">
            <a:extLst>
              <a:ext uri="{FF2B5EF4-FFF2-40B4-BE49-F238E27FC236}">
                <a16:creationId xmlns:a16="http://schemas.microsoft.com/office/drawing/2014/main" id="{5E4CEE5A-4E27-3E1E-5961-42B086832CEC}"/>
              </a:ext>
            </a:extLst>
          </p:cNvPr>
          <p:cNvGraphicFramePr>
            <a:graphicFrameLocks noGrp="1"/>
          </p:cNvGraphicFramePr>
          <p:nvPr>
            <p:extLst>
              <p:ext uri="{D42A27DB-BD31-4B8C-83A1-F6EECF244321}">
                <p14:modId xmlns:p14="http://schemas.microsoft.com/office/powerpoint/2010/main" val="1520372235"/>
              </p:ext>
            </p:extLst>
          </p:nvPr>
        </p:nvGraphicFramePr>
        <p:xfrm>
          <a:off x="156683" y="1548409"/>
          <a:ext cx="6544634" cy="7100289"/>
        </p:xfrm>
        <a:graphic>
          <a:graphicData uri="http://schemas.openxmlformats.org/drawingml/2006/table">
            <a:tbl>
              <a:tblPr firstRow="1" bandRow="1">
                <a:tableStyleId>{5C22544A-7EE6-4342-B048-85BDC9FD1C3A}</a:tableStyleId>
              </a:tblPr>
              <a:tblGrid>
                <a:gridCol w="1405417">
                  <a:extLst>
                    <a:ext uri="{9D8B030D-6E8A-4147-A177-3AD203B41FA5}">
                      <a16:colId xmlns:a16="http://schemas.microsoft.com/office/drawing/2014/main" val="2479155687"/>
                    </a:ext>
                  </a:extLst>
                </a:gridCol>
                <a:gridCol w="5139217">
                  <a:extLst>
                    <a:ext uri="{9D8B030D-6E8A-4147-A177-3AD203B41FA5}">
                      <a16:colId xmlns:a16="http://schemas.microsoft.com/office/drawing/2014/main" val="1871371448"/>
                    </a:ext>
                  </a:extLst>
                </a:gridCol>
              </a:tblGrid>
              <a:tr h="2366763">
                <a:tc>
                  <a:txBody>
                    <a:bodyPr/>
                    <a:lstStyle/>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r>
                        <a:rPr lang="en-US" b="1" dirty="0">
                          <a:solidFill>
                            <a:srgbClr val="003865"/>
                          </a:solidFill>
                        </a:rPr>
                        <a:t>EXECUTIVE</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08339635"/>
                  </a:ext>
                </a:extLst>
              </a:tr>
              <a:tr h="2366763">
                <a:tc>
                  <a:txBody>
                    <a:bodyPr/>
                    <a:lstStyle/>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r>
                        <a:rPr lang="en-US" b="1" dirty="0">
                          <a:solidFill>
                            <a:srgbClr val="003865"/>
                          </a:solidFill>
                        </a:rPr>
                        <a:t>LEGISLATIVE</a:t>
                      </a:r>
                      <a:r>
                        <a:rPr lang="en-US" b="1" dirty="0">
                          <a:solidFill>
                            <a:schemeClr val="tx1"/>
                          </a:solidFill>
                        </a:rPr>
                        <a:t> </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99958369"/>
                  </a:ext>
                </a:extLst>
              </a:tr>
              <a:tr h="2366763">
                <a:tc>
                  <a:txBody>
                    <a:bodyPr/>
                    <a:lstStyle/>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r>
                        <a:rPr lang="en-US" b="1" dirty="0">
                          <a:solidFill>
                            <a:srgbClr val="003865"/>
                          </a:solidFill>
                        </a:rPr>
                        <a:t>JUDICIAL</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85461066"/>
                  </a:ext>
                </a:extLst>
              </a:tr>
            </a:tbl>
          </a:graphicData>
        </a:graphic>
      </p:graphicFrame>
      <p:pic>
        <p:nvPicPr>
          <p:cNvPr id="9" name="Graphic 8" descr="Scales of justice with solid fill">
            <a:extLst>
              <a:ext uri="{FF2B5EF4-FFF2-40B4-BE49-F238E27FC236}">
                <a16:creationId xmlns:a16="http://schemas.microsoft.com/office/drawing/2014/main" id="{6C4EE667-3AB8-8E17-BD1E-C2F4CD151F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2126" y="6966470"/>
            <a:ext cx="723900" cy="723900"/>
          </a:xfrm>
          <a:prstGeom prst="rect">
            <a:avLst/>
          </a:prstGeom>
        </p:spPr>
      </p:pic>
      <p:pic>
        <p:nvPicPr>
          <p:cNvPr id="11" name="Graphic 10" descr="Court with solid fill">
            <a:extLst>
              <a:ext uri="{FF2B5EF4-FFF2-40B4-BE49-F238E27FC236}">
                <a16:creationId xmlns:a16="http://schemas.microsoft.com/office/drawing/2014/main" id="{704D8F76-0FE6-14E5-EB81-08BDC159F9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2126" y="4572000"/>
            <a:ext cx="723900" cy="723900"/>
          </a:xfrm>
          <a:prstGeom prst="rect">
            <a:avLst/>
          </a:prstGeom>
        </p:spPr>
      </p:pic>
      <p:pic>
        <p:nvPicPr>
          <p:cNvPr id="13" name="Graphic 12" descr="Lecturer with solid fill">
            <a:extLst>
              <a:ext uri="{FF2B5EF4-FFF2-40B4-BE49-F238E27FC236}">
                <a16:creationId xmlns:a16="http://schemas.microsoft.com/office/drawing/2014/main" id="{257A3635-EA7B-1024-56C2-1516A5BC0FA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2126" y="2177530"/>
            <a:ext cx="723900" cy="723900"/>
          </a:xfrm>
          <a:prstGeom prst="rect">
            <a:avLst/>
          </a:prstGeom>
        </p:spPr>
      </p:pic>
      <p:grpSp>
        <p:nvGrpSpPr>
          <p:cNvPr id="23" name="Group 22">
            <a:extLst>
              <a:ext uri="{FF2B5EF4-FFF2-40B4-BE49-F238E27FC236}">
                <a16:creationId xmlns:a16="http://schemas.microsoft.com/office/drawing/2014/main" id="{AAE60560-F3BC-5144-BC18-3214C4424486}"/>
              </a:ext>
            </a:extLst>
          </p:cNvPr>
          <p:cNvGrpSpPr/>
          <p:nvPr/>
        </p:nvGrpSpPr>
        <p:grpSpPr>
          <a:xfrm>
            <a:off x="6030357" y="5715964"/>
            <a:ext cx="723900" cy="573479"/>
            <a:chOff x="6030357" y="5484421"/>
            <a:chExt cx="723900" cy="573479"/>
          </a:xfrm>
        </p:grpSpPr>
        <p:sp>
          <p:nvSpPr>
            <p:cNvPr id="15" name="Rectangle 14">
              <a:extLst>
                <a:ext uri="{FF2B5EF4-FFF2-40B4-BE49-F238E27FC236}">
                  <a16:creationId xmlns:a16="http://schemas.microsoft.com/office/drawing/2014/main" id="{72FEF474-8628-7E3B-0F12-E06A4FEB6D66}"/>
                </a:ext>
              </a:extLst>
            </p:cNvPr>
            <p:cNvSpPr/>
            <p:nvPr/>
          </p:nvSpPr>
          <p:spPr>
            <a:xfrm>
              <a:off x="6083300" y="5499100"/>
              <a:ext cx="618017" cy="558800"/>
            </a:xfrm>
            <a:prstGeom prst="rect">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A612AA96-DBA3-C6EA-F493-AC6B444B5A60}"/>
                </a:ext>
              </a:extLst>
            </p:cNvPr>
            <p:cNvSpPr txBox="1"/>
            <p:nvPr/>
          </p:nvSpPr>
          <p:spPr>
            <a:xfrm>
              <a:off x="6030357" y="5484421"/>
              <a:ext cx="723900" cy="246221"/>
            </a:xfrm>
            <a:prstGeom prst="rect">
              <a:avLst/>
            </a:prstGeom>
            <a:noFill/>
          </p:spPr>
          <p:txBody>
            <a:bodyPr wrap="square" rtlCol="0">
              <a:spAutoFit/>
            </a:bodyPr>
            <a:lstStyle/>
            <a:p>
              <a:r>
                <a:rPr lang="en-US" sz="1000" b="1" dirty="0">
                  <a:latin typeface="Open Sans" panose="020B0606030504020204" pitchFamily="34" charset="0"/>
                  <a:ea typeface="Open Sans" panose="020B0606030504020204" pitchFamily="34" charset="0"/>
                  <a:cs typeface="Open Sans" panose="020B0606030504020204" pitchFamily="34" charset="0"/>
                </a:rPr>
                <a:t>TOTAL:</a:t>
              </a:r>
            </a:p>
          </p:txBody>
        </p:sp>
      </p:grpSp>
      <p:grpSp>
        <p:nvGrpSpPr>
          <p:cNvPr id="22" name="Group 21">
            <a:extLst>
              <a:ext uri="{FF2B5EF4-FFF2-40B4-BE49-F238E27FC236}">
                <a16:creationId xmlns:a16="http://schemas.microsoft.com/office/drawing/2014/main" id="{3E5DD97C-E793-BC17-70C4-C8B18985DBFB}"/>
              </a:ext>
            </a:extLst>
          </p:cNvPr>
          <p:cNvGrpSpPr/>
          <p:nvPr/>
        </p:nvGrpSpPr>
        <p:grpSpPr>
          <a:xfrm>
            <a:off x="6030357" y="3321056"/>
            <a:ext cx="723900" cy="586179"/>
            <a:chOff x="6030357" y="2893621"/>
            <a:chExt cx="723900" cy="586179"/>
          </a:xfrm>
        </p:grpSpPr>
        <p:sp>
          <p:nvSpPr>
            <p:cNvPr id="14" name="Rectangle 13">
              <a:extLst>
                <a:ext uri="{FF2B5EF4-FFF2-40B4-BE49-F238E27FC236}">
                  <a16:creationId xmlns:a16="http://schemas.microsoft.com/office/drawing/2014/main" id="{CAC502CB-6B49-FAAB-C189-6420F4B53508}"/>
                </a:ext>
              </a:extLst>
            </p:cNvPr>
            <p:cNvSpPr/>
            <p:nvPr/>
          </p:nvSpPr>
          <p:spPr>
            <a:xfrm>
              <a:off x="6083300" y="2921000"/>
              <a:ext cx="618017" cy="558800"/>
            </a:xfrm>
            <a:prstGeom prst="rect">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406C7B5B-0DF0-5458-DD03-78AF15AE2471}"/>
                </a:ext>
              </a:extLst>
            </p:cNvPr>
            <p:cNvSpPr txBox="1"/>
            <p:nvPr/>
          </p:nvSpPr>
          <p:spPr>
            <a:xfrm>
              <a:off x="6030357" y="2893621"/>
              <a:ext cx="723900" cy="246221"/>
            </a:xfrm>
            <a:prstGeom prst="rect">
              <a:avLst/>
            </a:prstGeom>
            <a:noFill/>
          </p:spPr>
          <p:txBody>
            <a:bodyPr wrap="square" rtlCol="0">
              <a:spAutoFit/>
            </a:bodyPr>
            <a:lstStyle/>
            <a:p>
              <a:r>
                <a:rPr lang="en-US" sz="1000" b="1" dirty="0">
                  <a:latin typeface="Open Sans" panose="020B0606030504020204" pitchFamily="34" charset="0"/>
                  <a:ea typeface="Open Sans" panose="020B0606030504020204" pitchFamily="34" charset="0"/>
                  <a:cs typeface="Open Sans" panose="020B0606030504020204" pitchFamily="34" charset="0"/>
                </a:rPr>
                <a:t>TOTAL:</a:t>
              </a:r>
            </a:p>
          </p:txBody>
        </p:sp>
      </p:grpSp>
      <p:grpSp>
        <p:nvGrpSpPr>
          <p:cNvPr id="24" name="Group 23">
            <a:extLst>
              <a:ext uri="{FF2B5EF4-FFF2-40B4-BE49-F238E27FC236}">
                <a16:creationId xmlns:a16="http://schemas.microsoft.com/office/drawing/2014/main" id="{C2FB0BB0-D488-572B-D637-C70A5E80C39C}"/>
              </a:ext>
            </a:extLst>
          </p:cNvPr>
          <p:cNvGrpSpPr/>
          <p:nvPr/>
        </p:nvGrpSpPr>
        <p:grpSpPr>
          <a:xfrm>
            <a:off x="6030357" y="8089898"/>
            <a:ext cx="723900" cy="558800"/>
            <a:chOff x="6026073" y="8089899"/>
            <a:chExt cx="723900" cy="558800"/>
          </a:xfrm>
        </p:grpSpPr>
        <p:sp>
          <p:nvSpPr>
            <p:cNvPr id="16" name="Rectangle 15">
              <a:extLst>
                <a:ext uri="{FF2B5EF4-FFF2-40B4-BE49-F238E27FC236}">
                  <a16:creationId xmlns:a16="http://schemas.microsoft.com/office/drawing/2014/main" id="{4776EF3E-9388-3F5C-249D-9E93DF47F5EC}"/>
                </a:ext>
              </a:extLst>
            </p:cNvPr>
            <p:cNvSpPr/>
            <p:nvPr/>
          </p:nvSpPr>
          <p:spPr>
            <a:xfrm>
              <a:off x="6083299" y="8089899"/>
              <a:ext cx="618017" cy="558800"/>
            </a:xfrm>
            <a:prstGeom prst="rect">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56FEE201-0494-2802-6D0C-5F4AFB382EA7}"/>
                </a:ext>
              </a:extLst>
            </p:cNvPr>
            <p:cNvSpPr txBox="1"/>
            <p:nvPr/>
          </p:nvSpPr>
          <p:spPr>
            <a:xfrm>
              <a:off x="6026073" y="8089899"/>
              <a:ext cx="723900" cy="246221"/>
            </a:xfrm>
            <a:prstGeom prst="rect">
              <a:avLst/>
            </a:prstGeom>
            <a:noFill/>
          </p:spPr>
          <p:txBody>
            <a:bodyPr wrap="square" rtlCol="0">
              <a:spAutoFit/>
            </a:bodyPr>
            <a:lstStyle/>
            <a:p>
              <a:r>
                <a:rPr lang="en-US" sz="1000" b="1" dirty="0">
                  <a:latin typeface="Open Sans" panose="020B0606030504020204" pitchFamily="34" charset="0"/>
                  <a:ea typeface="Open Sans" panose="020B0606030504020204" pitchFamily="34" charset="0"/>
                  <a:cs typeface="Open Sans" panose="020B0606030504020204" pitchFamily="34" charset="0"/>
                </a:rPr>
                <a:t>TOTAL:</a:t>
              </a:r>
            </a:p>
          </p:txBody>
        </p:sp>
      </p:grpSp>
      <p:sp>
        <p:nvSpPr>
          <p:cNvPr id="21" name="TextBox 20">
            <a:extLst>
              <a:ext uri="{FF2B5EF4-FFF2-40B4-BE49-F238E27FC236}">
                <a16:creationId xmlns:a16="http://schemas.microsoft.com/office/drawing/2014/main" id="{A34A2F6A-10DF-5DD1-B4FE-EB38997798D1}"/>
              </a:ext>
            </a:extLst>
          </p:cNvPr>
          <p:cNvSpPr txBox="1"/>
          <p:nvPr/>
        </p:nvSpPr>
        <p:spPr>
          <a:xfrm>
            <a:off x="111714" y="854779"/>
            <a:ext cx="6634572" cy="646331"/>
          </a:xfrm>
          <a:prstGeom prst="rect">
            <a:avLst/>
          </a:prstGeom>
          <a:noFill/>
        </p:spPr>
        <p:txBody>
          <a:bodyPr wrap="square" lIns="91440" tIns="45720" rIns="91440" bIns="45720" anchor="t">
            <a:spAutoFit/>
          </a:bodyPr>
          <a:lstStyle/>
          <a:p>
            <a:r>
              <a:rPr lang="en-US" sz="1200" dirty="0">
                <a:latin typeface="Open Sans"/>
                <a:ea typeface="Open Sans"/>
                <a:cs typeface="Open Sans"/>
              </a:rPr>
              <a:t>Sort each responsibility card to the correct branch. The total number of each will reveal your code. Record your code on the group answer key and get approval before moving on to task 3. </a:t>
            </a:r>
            <a:endParaRPr lang="en-US" sz="1200" b="1" i="1" dirty="0">
              <a:latin typeface="Open Sans"/>
              <a:ea typeface="Open Sans"/>
              <a:cs typeface="Open Sans"/>
            </a:endParaRPr>
          </a:p>
        </p:txBody>
      </p:sp>
    </p:spTree>
    <p:extLst>
      <p:ext uri="{BB962C8B-B14F-4D97-AF65-F5344CB8AC3E}">
        <p14:creationId xmlns:p14="http://schemas.microsoft.com/office/powerpoint/2010/main" val="30499767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058F0-4AA1-302A-D4CB-01EDB498A63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2C1C3E4-27C4-A4B5-04B3-FC3841F7A1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3" name="Picture 2" descr="Logo&#10;&#10;Description automatically generated">
            <a:extLst>
              <a:ext uri="{FF2B5EF4-FFF2-40B4-BE49-F238E27FC236}">
                <a16:creationId xmlns:a16="http://schemas.microsoft.com/office/drawing/2014/main" id="{ED45CD19-0666-E50C-EE10-394BBDFEA8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sp>
        <p:nvSpPr>
          <p:cNvPr id="4" name="TextBox 3">
            <a:extLst>
              <a:ext uri="{FF2B5EF4-FFF2-40B4-BE49-F238E27FC236}">
                <a16:creationId xmlns:a16="http://schemas.microsoft.com/office/drawing/2014/main" id="{9B84E3EB-3740-4A11-4869-F8B440F643FD}"/>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21</a:t>
            </a:r>
          </a:p>
        </p:txBody>
      </p:sp>
      <p:sp>
        <p:nvSpPr>
          <p:cNvPr id="5" name="Rectangle 4">
            <a:extLst>
              <a:ext uri="{FF2B5EF4-FFF2-40B4-BE49-F238E27FC236}">
                <a16:creationId xmlns:a16="http://schemas.microsoft.com/office/drawing/2014/main" id="{0E6C1269-0649-4C48-CFF7-8C02C2D5A833}"/>
              </a:ext>
            </a:extLst>
          </p:cNvPr>
          <p:cNvSpPr/>
          <p:nvPr/>
        </p:nvSpPr>
        <p:spPr>
          <a:xfrm>
            <a:off x="0" y="-4845"/>
            <a:ext cx="1596788" cy="780585"/>
          </a:xfrm>
          <a:prstGeom prst="rect">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2</a:t>
            </a:r>
          </a:p>
        </p:txBody>
      </p:sp>
      <p:sp>
        <p:nvSpPr>
          <p:cNvPr id="6" name="Rectangle 5">
            <a:extLst>
              <a:ext uri="{FF2B5EF4-FFF2-40B4-BE49-F238E27FC236}">
                <a16:creationId xmlns:a16="http://schemas.microsoft.com/office/drawing/2014/main" id="{3653CD0B-6AD7-D394-C3C5-C49FABD627FA}"/>
              </a:ext>
            </a:extLst>
          </p:cNvPr>
          <p:cNvSpPr/>
          <p:nvPr/>
        </p:nvSpPr>
        <p:spPr>
          <a:xfrm>
            <a:off x="1596788" y="0"/>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BRANCH SORT</a:t>
            </a:r>
          </a:p>
        </p:txBody>
      </p:sp>
      <p:sp>
        <p:nvSpPr>
          <p:cNvPr id="36" name="TextBox 35">
            <a:extLst>
              <a:ext uri="{FF2B5EF4-FFF2-40B4-BE49-F238E27FC236}">
                <a16:creationId xmlns:a16="http://schemas.microsoft.com/office/drawing/2014/main" id="{6F486F74-04E6-C53A-AA42-5DFC1F44C102}"/>
              </a:ext>
            </a:extLst>
          </p:cNvPr>
          <p:cNvSpPr txBox="1"/>
          <p:nvPr/>
        </p:nvSpPr>
        <p:spPr>
          <a:xfrm>
            <a:off x="191279" y="1040793"/>
            <a:ext cx="2794806" cy="422360"/>
          </a:xfrm>
          <a:prstGeom prst="rect">
            <a:avLst/>
          </a:prstGeom>
          <a:solidFill>
            <a:schemeClr val="bg1"/>
          </a:solidFill>
          <a:ln w="19050">
            <a:solidFill>
              <a:schemeClr val="tx1"/>
            </a:solidFill>
            <a:prstDash val="dash"/>
          </a:ln>
        </p:spPr>
        <p:txBody>
          <a:bodyPr wrap="square">
            <a:spAutoFit/>
          </a:bodyPr>
          <a:lstStyle/>
          <a:p>
            <a:pPr marL="0" marR="0" lvl="0" indent="0" algn="ctr" defTabSz="457200" rtl="0" eaLnBrk="1" fontAlgn="auto" latinLnBrk="0" hangingPunct="1">
              <a:lnSpc>
                <a:spcPct val="150000"/>
              </a:lnSpc>
              <a:spcBef>
                <a:spcPts val="300"/>
              </a:spcBef>
              <a:spcAft>
                <a:spcPts val="300"/>
              </a:spcAft>
              <a:buClrTx/>
              <a:buSzTx/>
              <a:buFontTx/>
              <a:buNone/>
              <a:tabLst/>
              <a:defRPr/>
            </a:pPr>
            <a:r>
              <a:rPr kumimoji="0" lang="en-US" sz="16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Appoints federal judges</a:t>
            </a:r>
          </a:p>
        </p:txBody>
      </p:sp>
      <p:sp>
        <p:nvSpPr>
          <p:cNvPr id="38" name="TextBox 37">
            <a:extLst>
              <a:ext uri="{FF2B5EF4-FFF2-40B4-BE49-F238E27FC236}">
                <a16:creationId xmlns:a16="http://schemas.microsoft.com/office/drawing/2014/main" id="{1F2E1C24-4AAE-F556-3EA2-A34B83481C4B}"/>
              </a:ext>
            </a:extLst>
          </p:cNvPr>
          <p:cNvSpPr txBox="1"/>
          <p:nvPr/>
        </p:nvSpPr>
        <p:spPr>
          <a:xfrm>
            <a:off x="191280" y="1768328"/>
            <a:ext cx="2783216" cy="422360"/>
          </a:xfrm>
          <a:prstGeom prst="rect">
            <a:avLst/>
          </a:prstGeom>
          <a:solidFill>
            <a:schemeClr val="bg1"/>
          </a:solidFill>
          <a:ln w="19050">
            <a:solidFill>
              <a:schemeClr val="tx1"/>
            </a:solidFill>
            <a:prstDash val="dash"/>
          </a:ln>
        </p:spPr>
        <p:txBody>
          <a:bodyPr wrap="square">
            <a:spAutoFit/>
          </a:bodyPr>
          <a:lstStyle/>
          <a:p>
            <a:pPr marL="0" marR="0" lvl="0" indent="0" algn="ctr" defTabSz="457200" rtl="0" eaLnBrk="1" fontAlgn="auto" latinLnBrk="0" hangingPunct="1">
              <a:lnSpc>
                <a:spcPct val="150000"/>
              </a:lnSpc>
              <a:spcBef>
                <a:spcPts val="300"/>
              </a:spcBef>
              <a:spcAft>
                <a:spcPts val="300"/>
              </a:spcAft>
              <a:buClrTx/>
              <a:buSzTx/>
              <a:buFontTx/>
              <a:buNone/>
              <a:tabLst/>
              <a:defRPr/>
            </a:pPr>
            <a:r>
              <a:rPr kumimoji="0" lang="en-US" sz="16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Interprets laws</a:t>
            </a:r>
          </a:p>
        </p:txBody>
      </p:sp>
      <p:sp>
        <p:nvSpPr>
          <p:cNvPr id="40" name="TextBox 39">
            <a:extLst>
              <a:ext uri="{FF2B5EF4-FFF2-40B4-BE49-F238E27FC236}">
                <a16:creationId xmlns:a16="http://schemas.microsoft.com/office/drawing/2014/main" id="{567BF80D-340C-1938-D1A9-AAF1EE41C933}"/>
              </a:ext>
            </a:extLst>
          </p:cNvPr>
          <p:cNvSpPr txBox="1"/>
          <p:nvPr/>
        </p:nvSpPr>
        <p:spPr>
          <a:xfrm>
            <a:off x="191279" y="2495863"/>
            <a:ext cx="2794806" cy="422360"/>
          </a:xfrm>
          <a:prstGeom prst="rect">
            <a:avLst/>
          </a:prstGeom>
          <a:solidFill>
            <a:schemeClr val="bg1"/>
          </a:solidFill>
          <a:ln w="19050">
            <a:solidFill>
              <a:schemeClr val="tx1"/>
            </a:solidFill>
            <a:prstDash val="dash"/>
          </a:ln>
        </p:spPr>
        <p:txBody>
          <a:bodyPr wrap="square">
            <a:spAutoFit/>
          </a:bodyPr>
          <a:lstStyle/>
          <a:p>
            <a:pPr marL="0" marR="0" lvl="0" indent="0" algn="ctr" defTabSz="457200" rtl="0" eaLnBrk="1" fontAlgn="auto" latinLnBrk="0" hangingPunct="1">
              <a:lnSpc>
                <a:spcPct val="150000"/>
              </a:lnSpc>
              <a:spcBef>
                <a:spcPts val="300"/>
              </a:spcBef>
              <a:spcAft>
                <a:spcPts val="300"/>
              </a:spcAft>
              <a:buClrTx/>
              <a:buSzTx/>
              <a:buFontTx/>
              <a:buNone/>
              <a:tabLst/>
              <a:defRPr/>
            </a:pPr>
            <a:r>
              <a:rPr kumimoji="0" lang="en-US" sz="16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Signs bills into law</a:t>
            </a:r>
          </a:p>
        </p:txBody>
      </p:sp>
      <p:sp>
        <p:nvSpPr>
          <p:cNvPr id="42" name="TextBox 41">
            <a:extLst>
              <a:ext uri="{FF2B5EF4-FFF2-40B4-BE49-F238E27FC236}">
                <a16:creationId xmlns:a16="http://schemas.microsoft.com/office/drawing/2014/main" id="{17CDB3D2-CAE1-0784-B9A4-9F6711B8A2E4}"/>
              </a:ext>
            </a:extLst>
          </p:cNvPr>
          <p:cNvSpPr txBox="1"/>
          <p:nvPr/>
        </p:nvSpPr>
        <p:spPr>
          <a:xfrm>
            <a:off x="191279" y="3223398"/>
            <a:ext cx="2794807" cy="422360"/>
          </a:xfrm>
          <a:prstGeom prst="rect">
            <a:avLst/>
          </a:prstGeom>
          <a:solidFill>
            <a:schemeClr val="bg1"/>
          </a:solidFill>
          <a:ln w="19050">
            <a:solidFill>
              <a:schemeClr val="tx1"/>
            </a:solidFill>
            <a:prstDash val="dash"/>
          </a:ln>
        </p:spPr>
        <p:txBody>
          <a:bodyPr wrap="square">
            <a:spAutoFit/>
          </a:bodyPr>
          <a:lstStyle/>
          <a:p>
            <a:pPr marL="0" marR="0" lvl="0" indent="0" algn="ctr" defTabSz="457200" rtl="0" eaLnBrk="1" fontAlgn="auto" latinLnBrk="0" hangingPunct="1">
              <a:lnSpc>
                <a:spcPct val="150000"/>
              </a:lnSpc>
              <a:spcBef>
                <a:spcPts val="300"/>
              </a:spcBef>
              <a:spcAft>
                <a:spcPts val="300"/>
              </a:spcAft>
              <a:buClrTx/>
              <a:buSzTx/>
              <a:buFontTx/>
              <a:buNone/>
              <a:tabLst/>
              <a:defRPr/>
            </a:pPr>
            <a:r>
              <a:rPr kumimoji="0" lang="en-US" sz="16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Declares war</a:t>
            </a:r>
          </a:p>
        </p:txBody>
      </p:sp>
      <p:sp>
        <p:nvSpPr>
          <p:cNvPr id="44" name="TextBox 43">
            <a:extLst>
              <a:ext uri="{FF2B5EF4-FFF2-40B4-BE49-F238E27FC236}">
                <a16:creationId xmlns:a16="http://schemas.microsoft.com/office/drawing/2014/main" id="{8E1C3496-436A-13B4-5A47-E7A953A27623}"/>
              </a:ext>
            </a:extLst>
          </p:cNvPr>
          <p:cNvSpPr txBox="1"/>
          <p:nvPr/>
        </p:nvSpPr>
        <p:spPr>
          <a:xfrm>
            <a:off x="191279" y="3950933"/>
            <a:ext cx="2783215" cy="422360"/>
          </a:xfrm>
          <a:prstGeom prst="rect">
            <a:avLst/>
          </a:prstGeom>
          <a:solidFill>
            <a:schemeClr val="bg1"/>
          </a:solidFill>
          <a:ln w="19050">
            <a:solidFill>
              <a:schemeClr val="tx1"/>
            </a:solidFill>
            <a:prstDash val="dash"/>
          </a:ln>
        </p:spPr>
        <p:txBody>
          <a:bodyPr wrap="square">
            <a:spAutoFit/>
          </a:bodyPr>
          <a:lstStyle/>
          <a:p>
            <a:pPr marL="0" marR="0" lvl="0" indent="0" algn="ctr" defTabSz="457200" rtl="0" eaLnBrk="1" fontAlgn="auto" latinLnBrk="0" hangingPunct="1">
              <a:lnSpc>
                <a:spcPct val="150000"/>
              </a:lnSpc>
              <a:spcBef>
                <a:spcPts val="300"/>
              </a:spcBef>
              <a:spcAft>
                <a:spcPts val="300"/>
              </a:spcAft>
              <a:buClrTx/>
              <a:buSzTx/>
              <a:buFontTx/>
              <a:buNone/>
              <a:tabLst/>
              <a:defRPr/>
            </a:pPr>
            <a:r>
              <a:rPr kumimoji="0" lang="en-US" sz="16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Vetoes bills</a:t>
            </a:r>
          </a:p>
        </p:txBody>
      </p:sp>
      <p:sp>
        <p:nvSpPr>
          <p:cNvPr id="46" name="TextBox 45">
            <a:extLst>
              <a:ext uri="{FF2B5EF4-FFF2-40B4-BE49-F238E27FC236}">
                <a16:creationId xmlns:a16="http://schemas.microsoft.com/office/drawing/2014/main" id="{F3A98E56-85C0-254E-7367-552451FE9899}"/>
              </a:ext>
            </a:extLst>
          </p:cNvPr>
          <p:cNvSpPr txBox="1"/>
          <p:nvPr/>
        </p:nvSpPr>
        <p:spPr>
          <a:xfrm>
            <a:off x="191279" y="4678468"/>
            <a:ext cx="2783215" cy="523220"/>
          </a:xfrm>
          <a:prstGeom prst="rect">
            <a:avLst/>
          </a:prstGeom>
          <a:solidFill>
            <a:schemeClr val="bg1"/>
          </a:solidFill>
          <a:ln w="19050">
            <a:solidFill>
              <a:schemeClr val="tx1"/>
            </a:solidFill>
            <a:prstDash val="dash"/>
          </a:ln>
        </p:spPr>
        <p:txBody>
          <a:bodyPr wrap="square">
            <a:spAutoFit/>
          </a:bodyPr>
          <a:lstStyle/>
          <a:p>
            <a:pPr marL="0" marR="0" lvl="0" indent="0" algn="ctr" defTabSz="457200" rtl="0" eaLnBrk="1" fontAlgn="auto" latinLnBrk="0" hangingPunct="1">
              <a:buClrTx/>
              <a:buSzTx/>
              <a:buFontTx/>
              <a:buNone/>
              <a:tabLst/>
              <a:defRPr/>
            </a:pPr>
            <a:r>
              <a:rPr kumimoji="0" lang="en-US" sz="14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Decides if laws </a:t>
            </a:r>
          </a:p>
          <a:p>
            <a:pPr marL="0" marR="0" lvl="0" indent="0" algn="ctr" defTabSz="457200" rtl="0" eaLnBrk="1" fontAlgn="auto" latinLnBrk="0" hangingPunct="1">
              <a:buClrTx/>
              <a:buSzTx/>
              <a:buFontTx/>
              <a:buNone/>
              <a:tabLst/>
              <a:defRPr/>
            </a:pPr>
            <a:r>
              <a:rPr kumimoji="0" lang="en-US" sz="14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are constitutional</a:t>
            </a:r>
          </a:p>
        </p:txBody>
      </p:sp>
      <p:sp>
        <p:nvSpPr>
          <p:cNvPr id="48" name="TextBox 47">
            <a:extLst>
              <a:ext uri="{FF2B5EF4-FFF2-40B4-BE49-F238E27FC236}">
                <a16:creationId xmlns:a16="http://schemas.microsoft.com/office/drawing/2014/main" id="{B19A1D49-F7E6-9845-11E5-6E17F55C0DD2}"/>
              </a:ext>
            </a:extLst>
          </p:cNvPr>
          <p:cNvSpPr txBox="1"/>
          <p:nvPr/>
        </p:nvSpPr>
        <p:spPr>
          <a:xfrm>
            <a:off x="191279" y="5506863"/>
            <a:ext cx="2783215" cy="422360"/>
          </a:xfrm>
          <a:prstGeom prst="rect">
            <a:avLst/>
          </a:prstGeom>
          <a:solidFill>
            <a:schemeClr val="bg1"/>
          </a:solidFill>
          <a:ln w="19050">
            <a:solidFill>
              <a:schemeClr val="tx1"/>
            </a:solidFill>
            <a:prstDash val="dash"/>
          </a:ln>
        </p:spPr>
        <p:txBody>
          <a:bodyPr wrap="square">
            <a:spAutoFit/>
          </a:bodyPr>
          <a:lstStyle/>
          <a:p>
            <a:pPr marL="0" marR="0" lvl="0" indent="0" algn="ctr" defTabSz="457200" rtl="0" eaLnBrk="1" fontAlgn="auto" latinLnBrk="0" hangingPunct="1">
              <a:lnSpc>
                <a:spcPct val="150000"/>
              </a:lnSpc>
              <a:spcBef>
                <a:spcPts val="300"/>
              </a:spcBef>
              <a:spcAft>
                <a:spcPts val="300"/>
              </a:spcAft>
              <a:buClrTx/>
              <a:buSzTx/>
              <a:buFontTx/>
              <a:buNone/>
              <a:tabLst/>
              <a:defRPr/>
            </a:pPr>
            <a:r>
              <a:rPr kumimoji="0" lang="en-US" sz="16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Enforces laws</a:t>
            </a:r>
          </a:p>
        </p:txBody>
      </p:sp>
      <p:sp>
        <p:nvSpPr>
          <p:cNvPr id="50" name="TextBox 49">
            <a:extLst>
              <a:ext uri="{FF2B5EF4-FFF2-40B4-BE49-F238E27FC236}">
                <a16:creationId xmlns:a16="http://schemas.microsoft.com/office/drawing/2014/main" id="{788A6074-2897-A501-0278-363E5C292C17}"/>
              </a:ext>
            </a:extLst>
          </p:cNvPr>
          <p:cNvSpPr txBox="1"/>
          <p:nvPr/>
        </p:nvSpPr>
        <p:spPr>
          <a:xfrm>
            <a:off x="191279" y="6234398"/>
            <a:ext cx="2783215" cy="584775"/>
          </a:xfrm>
          <a:prstGeom prst="rect">
            <a:avLst/>
          </a:prstGeom>
          <a:solidFill>
            <a:schemeClr val="bg1"/>
          </a:solidFill>
          <a:ln w="19050">
            <a:solidFill>
              <a:schemeClr val="tx1"/>
            </a:solidFill>
            <a:prstDash val="dash"/>
          </a:ln>
        </p:spPr>
        <p:txBody>
          <a:bodyPr wrap="square">
            <a:spAutoFit/>
          </a:bodyPr>
          <a:lstStyle/>
          <a:p>
            <a:pPr marL="0" marR="0" lvl="0" indent="0" algn="ctr" defTabSz="457200" rtl="0" eaLnBrk="1" fontAlgn="auto" latinLnBrk="0" hangingPunct="1">
              <a:buClrTx/>
              <a:buSzTx/>
              <a:buFontTx/>
              <a:buNone/>
              <a:tabLst/>
              <a:defRPr/>
            </a:pPr>
            <a:r>
              <a:rPr kumimoji="0" lang="en-US" sz="16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Makes treaties with </a:t>
            </a:r>
          </a:p>
          <a:p>
            <a:pPr marL="0" marR="0" lvl="0" indent="0" algn="ctr" defTabSz="457200" rtl="0" eaLnBrk="1" fontAlgn="auto" latinLnBrk="0" hangingPunct="1">
              <a:buClrTx/>
              <a:buSzTx/>
              <a:buFontTx/>
              <a:buNone/>
              <a:tabLst/>
              <a:defRPr/>
            </a:pPr>
            <a:r>
              <a:rPr kumimoji="0" lang="en-US" sz="16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foreign nations</a:t>
            </a:r>
          </a:p>
        </p:txBody>
      </p:sp>
      <p:sp>
        <p:nvSpPr>
          <p:cNvPr id="52" name="TextBox 51">
            <a:extLst>
              <a:ext uri="{FF2B5EF4-FFF2-40B4-BE49-F238E27FC236}">
                <a16:creationId xmlns:a16="http://schemas.microsoft.com/office/drawing/2014/main" id="{AAA290F3-B31E-C004-12D5-4FD903BB71B8}"/>
              </a:ext>
            </a:extLst>
          </p:cNvPr>
          <p:cNvSpPr txBox="1"/>
          <p:nvPr/>
        </p:nvSpPr>
        <p:spPr>
          <a:xfrm>
            <a:off x="191279" y="7124348"/>
            <a:ext cx="2783215" cy="422360"/>
          </a:xfrm>
          <a:prstGeom prst="rect">
            <a:avLst/>
          </a:prstGeom>
          <a:solidFill>
            <a:schemeClr val="bg1"/>
          </a:solidFill>
          <a:ln w="19050">
            <a:solidFill>
              <a:schemeClr val="tx1"/>
            </a:solidFill>
            <a:prstDash val="dash"/>
          </a:ln>
        </p:spPr>
        <p:txBody>
          <a:bodyPr wrap="square">
            <a:spAutoFit/>
          </a:bodyPr>
          <a:lstStyle/>
          <a:p>
            <a:pPr marL="0" marR="0" lvl="0" indent="0" algn="ctr" defTabSz="457200" rtl="0" eaLnBrk="1" fontAlgn="auto" latinLnBrk="0" hangingPunct="1">
              <a:lnSpc>
                <a:spcPct val="150000"/>
              </a:lnSpc>
              <a:spcBef>
                <a:spcPts val="300"/>
              </a:spcBef>
              <a:spcAft>
                <a:spcPts val="300"/>
              </a:spcAft>
              <a:buClrTx/>
              <a:buSzTx/>
              <a:buFontTx/>
              <a:buNone/>
              <a:tabLst/>
              <a:defRPr/>
            </a:pPr>
            <a:r>
              <a:rPr kumimoji="0" lang="en-US" sz="16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Impeaches the President</a:t>
            </a:r>
          </a:p>
        </p:txBody>
      </p:sp>
      <p:sp>
        <p:nvSpPr>
          <p:cNvPr id="56" name="TextBox 55">
            <a:extLst>
              <a:ext uri="{FF2B5EF4-FFF2-40B4-BE49-F238E27FC236}">
                <a16:creationId xmlns:a16="http://schemas.microsoft.com/office/drawing/2014/main" id="{4F020986-3143-CCC5-2EF6-A1D269044D62}"/>
              </a:ext>
            </a:extLst>
          </p:cNvPr>
          <p:cNvSpPr txBox="1"/>
          <p:nvPr/>
        </p:nvSpPr>
        <p:spPr>
          <a:xfrm>
            <a:off x="3858576" y="1040793"/>
            <a:ext cx="2794805" cy="422360"/>
          </a:xfrm>
          <a:prstGeom prst="rect">
            <a:avLst/>
          </a:prstGeom>
          <a:solidFill>
            <a:schemeClr val="bg1"/>
          </a:solidFill>
          <a:ln w="19050">
            <a:solidFill>
              <a:schemeClr val="tx1"/>
            </a:solidFill>
            <a:prstDash val="dash"/>
          </a:ln>
        </p:spPr>
        <p:txBody>
          <a:bodyPr wrap="square">
            <a:spAutoFit/>
          </a:bodyPr>
          <a:lstStyle/>
          <a:p>
            <a:pPr marL="0" marR="0" lvl="0" indent="0" algn="ctr" defTabSz="457200" rtl="0" eaLnBrk="1" fontAlgn="auto" latinLnBrk="0" hangingPunct="1">
              <a:lnSpc>
                <a:spcPct val="150000"/>
              </a:lnSpc>
              <a:spcBef>
                <a:spcPts val="300"/>
              </a:spcBef>
              <a:spcAft>
                <a:spcPts val="300"/>
              </a:spcAft>
              <a:buClrTx/>
              <a:buSzTx/>
              <a:buFontTx/>
              <a:buNone/>
              <a:tabLst/>
              <a:defRPr/>
            </a:pPr>
            <a:r>
              <a:rPr kumimoji="0" lang="en-US" sz="16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Collects taxes</a:t>
            </a:r>
          </a:p>
        </p:txBody>
      </p:sp>
      <p:sp>
        <p:nvSpPr>
          <p:cNvPr id="60" name="TextBox 59">
            <a:extLst>
              <a:ext uri="{FF2B5EF4-FFF2-40B4-BE49-F238E27FC236}">
                <a16:creationId xmlns:a16="http://schemas.microsoft.com/office/drawing/2014/main" id="{82F846C8-35FA-63EF-57AE-3A20294E6A66}"/>
              </a:ext>
            </a:extLst>
          </p:cNvPr>
          <p:cNvSpPr txBox="1"/>
          <p:nvPr/>
        </p:nvSpPr>
        <p:spPr>
          <a:xfrm>
            <a:off x="3858576" y="1768328"/>
            <a:ext cx="2783216" cy="422360"/>
          </a:xfrm>
          <a:prstGeom prst="rect">
            <a:avLst/>
          </a:prstGeom>
          <a:solidFill>
            <a:schemeClr val="bg1"/>
          </a:solidFill>
          <a:ln w="19050">
            <a:solidFill>
              <a:schemeClr val="tx1"/>
            </a:solidFill>
            <a:prstDash val="dash"/>
          </a:ln>
        </p:spPr>
        <p:txBody>
          <a:bodyPr wrap="square">
            <a:spAutoFit/>
          </a:bodyPr>
          <a:lstStyle/>
          <a:p>
            <a:pPr algn="ctr">
              <a:lnSpc>
                <a:spcPct val="150000"/>
              </a:lnSpc>
              <a:spcBef>
                <a:spcPts val="300"/>
              </a:spcBef>
              <a:spcAft>
                <a:spcPts val="300"/>
              </a:spcAft>
            </a:pPr>
            <a:r>
              <a:rPr lang="en-US" sz="1600" b="0" i="0" dirty="0">
                <a:effectLst/>
                <a:latin typeface="Open Sans" panose="020B0606030504020204" pitchFamily="34" charset="0"/>
                <a:ea typeface="Open Sans" panose="020B0606030504020204" pitchFamily="34" charset="0"/>
                <a:cs typeface="Open Sans" panose="020B0606030504020204" pitchFamily="34" charset="0"/>
              </a:rPr>
              <a:t>Commands the military</a:t>
            </a:r>
          </a:p>
        </p:txBody>
      </p:sp>
      <p:sp>
        <p:nvSpPr>
          <p:cNvPr id="62" name="TextBox 61">
            <a:extLst>
              <a:ext uri="{FF2B5EF4-FFF2-40B4-BE49-F238E27FC236}">
                <a16:creationId xmlns:a16="http://schemas.microsoft.com/office/drawing/2014/main" id="{920ACC97-BA63-26C1-8CBA-4A6333507408}"/>
              </a:ext>
            </a:extLst>
          </p:cNvPr>
          <p:cNvSpPr txBox="1"/>
          <p:nvPr/>
        </p:nvSpPr>
        <p:spPr>
          <a:xfrm>
            <a:off x="3883508" y="3946322"/>
            <a:ext cx="2771627" cy="523220"/>
          </a:xfrm>
          <a:prstGeom prst="rect">
            <a:avLst/>
          </a:prstGeom>
          <a:solidFill>
            <a:schemeClr val="bg1"/>
          </a:solidFill>
          <a:ln w="19050">
            <a:solidFill>
              <a:schemeClr val="tx1"/>
            </a:solidFill>
            <a:prstDash val="dash"/>
          </a:ln>
        </p:spPr>
        <p:txBody>
          <a:bodyPr wrap="square">
            <a:spAutoFit/>
          </a:bodyPr>
          <a:lstStyle/>
          <a:p>
            <a:pPr algn="ctr"/>
            <a:r>
              <a:rPr lang="en-US" sz="1400" b="0" i="0" dirty="0">
                <a:effectLst/>
                <a:latin typeface="Open Sans" panose="020B0606030504020204" pitchFamily="34" charset="0"/>
                <a:ea typeface="Open Sans" panose="020B0606030504020204" pitchFamily="34" charset="0"/>
                <a:cs typeface="Open Sans" panose="020B0606030504020204" pitchFamily="34" charset="0"/>
              </a:rPr>
              <a:t>Settles disputes </a:t>
            </a:r>
          </a:p>
          <a:p>
            <a:pPr algn="ctr"/>
            <a:r>
              <a:rPr lang="en-US" sz="1400" b="0" i="0" dirty="0">
                <a:effectLst/>
                <a:latin typeface="Open Sans" panose="020B0606030504020204" pitchFamily="34" charset="0"/>
                <a:ea typeface="Open Sans" panose="020B0606030504020204" pitchFamily="34" charset="0"/>
                <a:cs typeface="Open Sans" panose="020B0606030504020204" pitchFamily="34" charset="0"/>
              </a:rPr>
              <a:t>between states</a:t>
            </a:r>
          </a:p>
        </p:txBody>
      </p:sp>
      <p:sp>
        <p:nvSpPr>
          <p:cNvPr id="64" name="TextBox 63">
            <a:extLst>
              <a:ext uri="{FF2B5EF4-FFF2-40B4-BE49-F238E27FC236}">
                <a16:creationId xmlns:a16="http://schemas.microsoft.com/office/drawing/2014/main" id="{D85B954B-10D9-89A5-DF7A-490993E20DE9}"/>
              </a:ext>
            </a:extLst>
          </p:cNvPr>
          <p:cNvSpPr txBox="1"/>
          <p:nvPr/>
        </p:nvSpPr>
        <p:spPr>
          <a:xfrm>
            <a:off x="3858576" y="4680807"/>
            <a:ext cx="2819730" cy="523220"/>
          </a:xfrm>
          <a:prstGeom prst="rect">
            <a:avLst/>
          </a:prstGeom>
          <a:solidFill>
            <a:schemeClr val="bg1"/>
          </a:solidFill>
          <a:ln w="19050">
            <a:solidFill>
              <a:schemeClr val="tx1"/>
            </a:solidFill>
            <a:prstDash val="dash"/>
          </a:ln>
        </p:spPr>
        <p:txBody>
          <a:bodyPr wrap="square">
            <a:spAutoFit/>
          </a:bodyPr>
          <a:lstStyle/>
          <a:p>
            <a:pPr algn="ctr"/>
            <a:r>
              <a:rPr lang="en-US" sz="1400" b="0" i="0" dirty="0">
                <a:effectLst/>
                <a:latin typeface="Open Sans" panose="020B0606030504020204" pitchFamily="34" charset="0"/>
                <a:ea typeface="Open Sans" panose="020B0606030504020204" pitchFamily="34" charset="0"/>
                <a:cs typeface="Open Sans" panose="020B0606030504020204" pitchFamily="34" charset="0"/>
              </a:rPr>
              <a:t>Approves presidential </a:t>
            </a:r>
          </a:p>
          <a:p>
            <a:pPr algn="ctr"/>
            <a:r>
              <a:rPr lang="en-US" sz="1400" b="0" i="0" dirty="0">
                <a:effectLst/>
                <a:latin typeface="Open Sans" panose="020B0606030504020204" pitchFamily="34" charset="0"/>
                <a:ea typeface="Open Sans" panose="020B0606030504020204" pitchFamily="34" charset="0"/>
                <a:cs typeface="Open Sans" panose="020B0606030504020204" pitchFamily="34" charset="0"/>
              </a:rPr>
              <a:t>appointments</a:t>
            </a:r>
          </a:p>
        </p:txBody>
      </p:sp>
      <p:sp>
        <p:nvSpPr>
          <p:cNvPr id="66" name="TextBox 65">
            <a:extLst>
              <a:ext uri="{FF2B5EF4-FFF2-40B4-BE49-F238E27FC236}">
                <a16:creationId xmlns:a16="http://schemas.microsoft.com/office/drawing/2014/main" id="{7C7D534F-89A8-FF2F-8BE3-03A603FEA7BA}"/>
              </a:ext>
            </a:extLst>
          </p:cNvPr>
          <p:cNvSpPr txBox="1"/>
          <p:nvPr/>
        </p:nvSpPr>
        <p:spPr>
          <a:xfrm>
            <a:off x="3858576" y="2494326"/>
            <a:ext cx="2783216" cy="422360"/>
          </a:xfrm>
          <a:prstGeom prst="rect">
            <a:avLst/>
          </a:prstGeom>
          <a:solidFill>
            <a:schemeClr val="bg1"/>
          </a:solidFill>
          <a:ln w="19050">
            <a:solidFill>
              <a:schemeClr val="tx1"/>
            </a:solidFill>
            <a:prstDash val="dash"/>
          </a:ln>
        </p:spPr>
        <p:txBody>
          <a:bodyPr wrap="square">
            <a:spAutoFit/>
          </a:bodyPr>
          <a:lstStyle/>
          <a:p>
            <a:pPr algn="ctr">
              <a:lnSpc>
                <a:spcPct val="150000"/>
              </a:lnSpc>
              <a:spcBef>
                <a:spcPts val="300"/>
              </a:spcBef>
              <a:spcAft>
                <a:spcPts val="300"/>
              </a:spcAft>
            </a:pPr>
            <a:r>
              <a:rPr lang="en-US" sz="1600" b="0" i="0" dirty="0">
                <a:effectLst/>
                <a:latin typeface="Open Sans" panose="020B0606030504020204" pitchFamily="34" charset="0"/>
                <a:ea typeface="Open Sans" panose="020B0606030504020204" pitchFamily="34" charset="0"/>
                <a:cs typeface="Open Sans" panose="020B0606030504020204" pitchFamily="34" charset="0"/>
              </a:rPr>
              <a:t>Writes and passes laws</a:t>
            </a:r>
          </a:p>
        </p:txBody>
      </p:sp>
      <p:sp>
        <p:nvSpPr>
          <p:cNvPr id="68" name="TextBox 67">
            <a:extLst>
              <a:ext uri="{FF2B5EF4-FFF2-40B4-BE49-F238E27FC236}">
                <a16:creationId xmlns:a16="http://schemas.microsoft.com/office/drawing/2014/main" id="{A0D822C6-7500-576D-4E00-F99E50E347E9}"/>
              </a:ext>
            </a:extLst>
          </p:cNvPr>
          <p:cNvSpPr txBox="1"/>
          <p:nvPr/>
        </p:nvSpPr>
        <p:spPr>
          <a:xfrm>
            <a:off x="3858576" y="6238311"/>
            <a:ext cx="2819729" cy="523220"/>
          </a:xfrm>
          <a:prstGeom prst="rect">
            <a:avLst/>
          </a:prstGeom>
          <a:solidFill>
            <a:schemeClr val="bg1"/>
          </a:solidFill>
          <a:ln w="19050">
            <a:solidFill>
              <a:schemeClr val="tx1"/>
            </a:solidFill>
            <a:prstDash val="dash"/>
          </a:ln>
        </p:spPr>
        <p:txBody>
          <a:bodyPr wrap="square">
            <a:spAutoFit/>
          </a:bodyPr>
          <a:lstStyle/>
          <a:p>
            <a:pPr algn="ctr"/>
            <a:r>
              <a:rPr lang="en-US" sz="1400" b="0" i="0" dirty="0">
                <a:effectLst/>
                <a:latin typeface="Open Sans" panose="020B0606030504020204" pitchFamily="34" charset="0"/>
                <a:ea typeface="Open Sans" panose="020B0606030504020204" pitchFamily="34" charset="0"/>
                <a:cs typeface="Open Sans" panose="020B0606030504020204" pitchFamily="34" charset="0"/>
              </a:rPr>
              <a:t>Can override a </a:t>
            </a:r>
          </a:p>
          <a:p>
            <a:pPr algn="ctr"/>
            <a:r>
              <a:rPr lang="en-US" sz="1400" b="0" i="0" dirty="0">
                <a:effectLst/>
                <a:latin typeface="Open Sans" panose="020B0606030504020204" pitchFamily="34" charset="0"/>
                <a:ea typeface="Open Sans" panose="020B0606030504020204" pitchFamily="34" charset="0"/>
                <a:cs typeface="Open Sans" panose="020B0606030504020204" pitchFamily="34" charset="0"/>
              </a:rPr>
              <a:t>presidential veto</a:t>
            </a:r>
          </a:p>
        </p:txBody>
      </p:sp>
      <p:sp>
        <p:nvSpPr>
          <p:cNvPr id="47" name="TextBox 46">
            <a:extLst>
              <a:ext uri="{FF2B5EF4-FFF2-40B4-BE49-F238E27FC236}">
                <a16:creationId xmlns:a16="http://schemas.microsoft.com/office/drawing/2014/main" id="{09B53641-1C99-FAFF-8869-1EE3D53C6D3B}"/>
              </a:ext>
            </a:extLst>
          </p:cNvPr>
          <p:cNvSpPr txBox="1"/>
          <p:nvPr/>
        </p:nvSpPr>
        <p:spPr>
          <a:xfrm>
            <a:off x="191279" y="7851879"/>
            <a:ext cx="2783215" cy="523220"/>
          </a:xfrm>
          <a:prstGeom prst="rect">
            <a:avLst/>
          </a:prstGeom>
          <a:solidFill>
            <a:schemeClr val="bg1"/>
          </a:solidFill>
          <a:ln w="19050">
            <a:solidFill>
              <a:schemeClr val="tx1"/>
            </a:solidFill>
            <a:prstDash val="dash"/>
          </a:ln>
        </p:spPr>
        <p:txBody>
          <a:bodyPr wrap="square">
            <a:spAutoFit/>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Oversees the </a:t>
            </a:r>
          </a:p>
          <a:p>
            <a:pPr algn="ctr"/>
            <a:r>
              <a:rPr lang="en-US" sz="1400" dirty="0">
                <a:latin typeface="Open Sans" panose="020B0606030504020204" pitchFamily="34" charset="0"/>
                <a:ea typeface="Open Sans" panose="020B0606030504020204" pitchFamily="34" charset="0"/>
                <a:cs typeface="Open Sans" panose="020B0606030504020204" pitchFamily="34" charset="0"/>
              </a:rPr>
              <a:t>court system</a:t>
            </a:r>
          </a:p>
        </p:txBody>
      </p:sp>
      <p:sp>
        <p:nvSpPr>
          <p:cNvPr id="57" name="TextBox 56">
            <a:extLst>
              <a:ext uri="{FF2B5EF4-FFF2-40B4-BE49-F238E27FC236}">
                <a16:creationId xmlns:a16="http://schemas.microsoft.com/office/drawing/2014/main" id="{CC27FB07-86BB-854D-56FB-6863806A6B28}"/>
              </a:ext>
            </a:extLst>
          </p:cNvPr>
          <p:cNvSpPr txBox="1"/>
          <p:nvPr/>
        </p:nvSpPr>
        <p:spPr>
          <a:xfrm>
            <a:off x="3871916" y="3220324"/>
            <a:ext cx="2771627" cy="523220"/>
          </a:xfrm>
          <a:prstGeom prst="rect">
            <a:avLst/>
          </a:prstGeom>
          <a:solidFill>
            <a:schemeClr val="bg1"/>
          </a:solidFill>
          <a:ln w="19050">
            <a:solidFill>
              <a:schemeClr val="tx1"/>
            </a:solidFill>
            <a:prstDash val="dash"/>
          </a:ln>
        </p:spPr>
        <p:txBody>
          <a:bodyPr wrap="square">
            <a:spAutoFit/>
          </a:bodyPr>
          <a:lstStyle/>
          <a:p>
            <a:pPr algn="ctr">
              <a:spcBef>
                <a:spcPts val="300"/>
              </a:spcBef>
              <a:spcAft>
                <a:spcPts val="300"/>
              </a:spcAft>
            </a:pPr>
            <a:r>
              <a:rPr lang="en-US" sz="1400" dirty="0">
                <a:latin typeface="Open Sans" panose="020B0606030504020204" pitchFamily="34" charset="0"/>
                <a:ea typeface="Open Sans" panose="020B0606030504020204" pitchFamily="34" charset="0"/>
                <a:cs typeface="Open Sans" panose="020B0606030504020204" pitchFamily="34" charset="0"/>
              </a:rPr>
              <a:t>Can overturn lower court decisions</a:t>
            </a:r>
          </a:p>
        </p:txBody>
      </p:sp>
      <p:sp>
        <p:nvSpPr>
          <p:cNvPr id="63" name="TextBox 62">
            <a:extLst>
              <a:ext uri="{FF2B5EF4-FFF2-40B4-BE49-F238E27FC236}">
                <a16:creationId xmlns:a16="http://schemas.microsoft.com/office/drawing/2014/main" id="{D7A7F68A-BC9E-46EF-B378-BA9217F1A446}"/>
              </a:ext>
            </a:extLst>
          </p:cNvPr>
          <p:cNvSpPr txBox="1"/>
          <p:nvPr/>
        </p:nvSpPr>
        <p:spPr>
          <a:xfrm>
            <a:off x="3858576" y="5506863"/>
            <a:ext cx="2819729" cy="523220"/>
          </a:xfrm>
          <a:prstGeom prst="rect">
            <a:avLst/>
          </a:prstGeom>
          <a:solidFill>
            <a:schemeClr val="bg1"/>
          </a:solidFill>
          <a:ln w="19050">
            <a:solidFill>
              <a:schemeClr val="tx1"/>
            </a:solidFill>
            <a:prstDash val="dash"/>
          </a:ln>
        </p:spPr>
        <p:txBody>
          <a:bodyPr wrap="square">
            <a:spAutoFit/>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Confirms Supreme Court justices</a:t>
            </a:r>
            <a:endParaRPr lang="en-US" sz="1400" dirty="0"/>
          </a:p>
        </p:txBody>
      </p:sp>
    </p:spTree>
    <p:extLst>
      <p:ext uri="{BB962C8B-B14F-4D97-AF65-F5344CB8AC3E}">
        <p14:creationId xmlns:p14="http://schemas.microsoft.com/office/powerpoint/2010/main" val="973139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FEEA5A-A9F0-09E0-31A7-8318A512F16F}"/>
              </a:ext>
            </a:extLst>
          </p:cNvPr>
          <p:cNvSpPr/>
          <p:nvPr/>
        </p:nvSpPr>
        <p:spPr>
          <a:xfrm>
            <a:off x="0" y="0"/>
            <a:ext cx="1596788" cy="780585"/>
          </a:xfrm>
          <a:prstGeom prst="rect">
            <a:avLst/>
          </a:prstGeom>
          <a:solidFill>
            <a:srgbClr val="5E2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TASK 3</a:t>
            </a:r>
          </a:p>
        </p:txBody>
      </p:sp>
      <p:sp>
        <p:nvSpPr>
          <p:cNvPr id="4" name="Rectangle 3">
            <a:extLst>
              <a:ext uri="{FF2B5EF4-FFF2-40B4-BE49-F238E27FC236}">
                <a16:creationId xmlns:a16="http://schemas.microsoft.com/office/drawing/2014/main" id="{5079A97A-0E2C-97EE-D81C-FEE8DA078652}"/>
              </a:ext>
            </a:extLst>
          </p:cNvPr>
          <p:cNvSpPr/>
          <p:nvPr/>
        </p:nvSpPr>
        <p:spPr>
          <a:xfrm>
            <a:off x="1596788" y="39549"/>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CHECKS AND BALANCES</a:t>
            </a:r>
          </a:p>
        </p:txBody>
      </p:sp>
      <p:pic>
        <p:nvPicPr>
          <p:cNvPr id="5" name="Picture 4">
            <a:extLst>
              <a:ext uri="{FF2B5EF4-FFF2-40B4-BE49-F238E27FC236}">
                <a16:creationId xmlns:a16="http://schemas.microsoft.com/office/drawing/2014/main" id="{FA69A5DD-6928-4431-2F8A-E8DEE51AF0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6" name="Picture 5" descr="Logo&#10;&#10;Description automatically generated">
            <a:extLst>
              <a:ext uri="{FF2B5EF4-FFF2-40B4-BE49-F238E27FC236}">
                <a16:creationId xmlns:a16="http://schemas.microsoft.com/office/drawing/2014/main" id="{719D8376-CE06-37E8-DF8B-34853819A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sp>
        <p:nvSpPr>
          <p:cNvPr id="7" name="Rectangle 6">
            <a:extLst>
              <a:ext uri="{FF2B5EF4-FFF2-40B4-BE49-F238E27FC236}">
                <a16:creationId xmlns:a16="http://schemas.microsoft.com/office/drawing/2014/main" id="{E4D05290-6260-040B-ED15-57831699941D}"/>
              </a:ext>
            </a:extLst>
          </p:cNvPr>
          <p:cNvSpPr/>
          <p:nvPr/>
        </p:nvSpPr>
        <p:spPr>
          <a:xfrm>
            <a:off x="109182" y="1113619"/>
            <a:ext cx="6639636" cy="1514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300" dirty="0">
                <a:solidFill>
                  <a:schemeClr val="tx1"/>
                </a:solidFill>
                <a:latin typeface="Open Sans"/>
                <a:ea typeface="Open Sans"/>
                <a:cs typeface="Open Sans"/>
              </a:rPr>
              <a:t>Checks and balances are the rules and regulations between the three branches of the US federal government. The US Constitution, written in 1787, created a democratic government divided into three separate parts: the legislative branch, the executive branch, and the judicial branch. Checks and balances keep any one branch of the government from becoming too powerful and ensures that the government remains balanced. They give each branch the tools to check on the other two branches. Checks and balances are an important part of American government that play a key role in protecting and promoting democracy.</a:t>
            </a:r>
          </a:p>
        </p:txBody>
      </p:sp>
      <p:sp>
        <p:nvSpPr>
          <p:cNvPr id="8" name="Rectangle 7">
            <a:extLst>
              <a:ext uri="{FF2B5EF4-FFF2-40B4-BE49-F238E27FC236}">
                <a16:creationId xmlns:a16="http://schemas.microsoft.com/office/drawing/2014/main" id="{7AF84E63-553A-1EB5-1A28-2AFE915274CE}"/>
              </a:ext>
            </a:extLst>
          </p:cNvPr>
          <p:cNvSpPr/>
          <p:nvPr/>
        </p:nvSpPr>
        <p:spPr>
          <a:xfrm>
            <a:off x="109182" y="2877080"/>
            <a:ext cx="6639636" cy="975167"/>
          </a:xfrm>
          <a:prstGeom prst="rect">
            <a:avLst/>
          </a:prstGeom>
          <a:solidFill>
            <a:srgbClr val="5E206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a:solidFill>
                  <a:schemeClr val="bg1"/>
                </a:solidFill>
                <a:latin typeface="Open Sans"/>
                <a:ea typeface="Open Sans"/>
                <a:cs typeface="Open Sans"/>
              </a:rPr>
              <a:t>Directions</a:t>
            </a:r>
            <a:r>
              <a:rPr lang="en-US" sz="1200">
                <a:solidFill>
                  <a:schemeClr val="bg1"/>
                </a:solidFill>
                <a:latin typeface="Open Sans"/>
                <a:ea typeface="Open Sans"/>
                <a:cs typeface="Open Sans"/>
              </a:rPr>
              <a:t>: Read the assigned text from </a:t>
            </a:r>
            <a:r>
              <a:rPr lang="en-US" sz="1200" i="1">
                <a:solidFill>
                  <a:schemeClr val="bg1"/>
                </a:solidFill>
                <a:latin typeface="Open Sans"/>
                <a:ea typeface="Open Sans"/>
                <a:cs typeface="Open Sans"/>
              </a:rPr>
              <a:t>Gale In Context: Middle School </a:t>
            </a:r>
            <a:r>
              <a:rPr lang="en-US" sz="1200">
                <a:solidFill>
                  <a:schemeClr val="bg1"/>
                </a:solidFill>
                <a:latin typeface="Open Sans"/>
                <a:ea typeface="Open Sans"/>
                <a:cs typeface="Open Sans"/>
              </a:rPr>
              <a:t>titled, “Checks and Balances”. Then complete the Tarsia puzzle by connecting the sides of each triangle to their corresponding question. You will end with a large hexagon shape. Your code is a quote, which will be visible around the perimeter once you complete the puzzle. Record this quote on the group answer sheet and get approval before moving on to task 4. </a:t>
            </a:r>
          </a:p>
        </p:txBody>
      </p:sp>
      <p:sp>
        <p:nvSpPr>
          <p:cNvPr id="11" name="Rectangle 10">
            <a:extLst>
              <a:ext uri="{FF2B5EF4-FFF2-40B4-BE49-F238E27FC236}">
                <a16:creationId xmlns:a16="http://schemas.microsoft.com/office/drawing/2014/main" id="{DA5389D8-AEC2-48C8-7FBC-6E985746E829}"/>
              </a:ext>
            </a:extLst>
          </p:cNvPr>
          <p:cNvSpPr/>
          <p:nvPr/>
        </p:nvSpPr>
        <p:spPr>
          <a:xfrm>
            <a:off x="0" y="4704876"/>
            <a:ext cx="1596788" cy="780585"/>
          </a:xfrm>
          <a:prstGeom prst="rect">
            <a:avLst/>
          </a:prstGeom>
          <a:solidFill>
            <a:srgbClr val="5E2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TASK 3</a:t>
            </a:r>
          </a:p>
        </p:txBody>
      </p:sp>
      <p:sp>
        <p:nvSpPr>
          <p:cNvPr id="12" name="Rectangle 11">
            <a:extLst>
              <a:ext uri="{FF2B5EF4-FFF2-40B4-BE49-F238E27FC236}">
                <a16:creationId xmlns:a16="http://schemas.microsoft.com/office/drawing/2014/main" id="{40ADE5C0-D3E1-407D-4650-95F802811F15}"/>
              </a:ext>
            </a:extLst>
          </p:cNvPr>
          <p:cNvSpPr/>
          <p:nvPr/>
        </p:nvSpPr>
        <p:spPr>
          <a:xfrm>
            <a:off x="1596788" y="4704876"/>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CHECKS AND BALANCES</a:t>
            </a:r>
          </a:p>
        </p:txBody>
      </p:sp>
      <p:pic>
        <p:nvPicPr>
          <p:cNvPr id="24" name="Picture 23">
            <a:extLst>
              <a:ext uri="{FF2B5EF4-FFF2-40B4-BE49-F238E27FC236}">
                <a16:creationId xmlns:a16="http://schemas.microsoft.com/office/drawing/2014/main" id="{43D87BF1-82D5-48D6-AEC9-E2A9E2AD7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4207802"/>
            <a:ext cx="1671241" cy="157320"/>
          </a:xfrm>
          <a:prstGeom prst="rect">
            <a:avLst/>
          </a:prstGeom>
        </p:spPr>
      </p:pic>
      <p:pic>
        <p:nvPicPr>
          <p:cNvPr id="25" name="Picture 24" descr="Logo&#10;&#10;Description automatically generated">
            <a:extLst>
              <a:ext uri="{FF2B5EF4-FFF2-40B4-BE49-F238E27FC236}">
                <a16:creationId xmlns:a16="http://schemas.microsoft.com/office/drawing/2014/main" id="{944896E3-5BA1-0F35-EEB7-A33C934767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4141857"/>
            <a:ext cx="992459" cy="289209"/>
          </a:xfrm>
          <a:prstGeom prst="rect">
            <a:avLst/>
          </a:prstGeom>
        </p:spPr>
      </p:pic>
      <p:sp>
        <p:nvSpPr>
          <p:cNvPr id="19" name="TextBox 18">
            <a:extLst>
              <a:ext uri="{FF2B5EF4-FFF2-40B4-BE49-F238E27FC236}">
                <a16:creationId xmlns:a16="http://schemas.microsoft.com/office/drawing/2014/main" id="{E768C31D-52DB-A810-3DCD-BC475FC86A5D}"/>
              </a:ext>
            </a:extLst>
          </p:cNvPr>
          <p:cNvSpPr txBox="1"/>
          <p:nvPr/>
        </p:nvSpPr>
        <p:spPr>
          <a:xfrm>
            <a:off x="0" y="4393576"/>
            <a:ext cx="6858000" cy="369332"/>
          </a:xfrm>
          <a:prstGeom prst="rect">
            <a:avLst/>
          </a:prstGeom>
          <a:noFill/>
        </p:spPr>
        <p:txBody>
          <a:bodyPr wrap="square" rtlCol="0">
            <a:spAutoFit/>
          </a:bodyPr>
          <a:lstStyle/>
          <a:p>
            <a:r>
              <a:rPr lang="en-US" dirty="0"/>
              <a:t>- - - - - - - - - - - - - - - - - - - - - - - - - - - - - - - - - - - - - - - - - - - - - - - - - - - - - - - </a:t>
            </a:r>
          </a:p>
        </p:txBody>
      </p:sp>
      <p:sp>
        <p:nvSpPr>
          <p:cNvPr id="15" name="Rectangle 14">
            <a:extLst>
              <a:ext uri="{FF2B5EF4-FFF2-40B4-BE49-F238E27FC236}">
                <a16:creationId xmlns:a16="http://schemas.microsoft.com/office/drawing/2014/main" id="{CFCD61C3-4F0F-EBB6-63F8-8BB1FD24A217}"/>
              </a:ext>
            </a:extLst>
          </p:cNvPr>
          <p:cNvSpPr/>
          <p:nvPr/>
        </p:nvSpPr>
        <p:spPr>
          <a:xfrm>
            <a:off x="109182" y="7569578"/>
            <a:ext cx="6639636" cy="980850"/>
          </a:xfrm>
          <a:prstGeom prst="rect">
            <a:avLst/>
          </a:prstGeom>
          <a:solidFill>
            <a:srgbClr val="5E206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a:solidFill>
                  <a:schemeClr val="bg1"/>
                </a:solidFill>
                <a:latin typeface="Open Sans"/>
                <a:ea typeface="Open Sans"/>
                <a:cs typeface="Open Sans"/>
              </a:rPr>
              <a:t>Directions</a:t>
            </a:r>
            <a:r>
              <a:rPr lang="en-US" sz="1200">
                <a:solidFill>
                  <a:schemeClr val="bg1"/>
                </a:solidFill>
                <a:latin typeface="Open Sans"/>
                <a:ea typeface="Open Sans"/>
                <a:cs typeface="Open Sans"/>
              </a:rPr>
              <a:t>: Read the assigned text from </a:t>
            </a:r>
            <a:r>
              <a:rPr lang="en-US" sz="1200" i="1">
                <a:solidFill>
                  <a:schemeClr val="bg1"/>
                </a:solidFill>
                <a:latin typeface="Open Sans"/>
                <a:ea typeface="Open Sans"/>
                <a:cs typeface="Open Sans"/>
              </a:rPr>
              <a:t>Gale In Context: Middle School </a:t>
            </a:r>
            <a:r>
              <a:rPr lang="en-US" sz="1200">
                <a:solidFill>
                  <a:schemeClr val="bg1"/>
                </a:solidFill>
                <a:latin typeface="Open Sans"/>
                <a:ea typeface="Open Sans"/>
                <a:cs typeface="Open Sans"/>
              </a:rPr>
              <a:t>titled, “Checks and Balances”. Then complete the Tarsia puzzle by connecting the sides of each triangle to their corresponding question. You will end with a large hexagon shape. Your code is a quote, which will be visible around the perimeter once you complete the puzzle. Record this quote on the group answer sheet and get approval before moving on to task 4. </a:t>
            </a:r>
          </a:p>
        </p:txBody>
      </p:sp>
      <p:sp>
        <p:nvSpPr>
          <p:cNvPr id="9" name="Rectangle 8">
            <a:extLst>
              <a:ext uri="{FF2B5EF4-FFF2-40B4-BE49-F238E27FC236}">
                <a16:creationId xmlns:a16="http://schemas.microsoft.com/office/drawing/2014/main" id="{26EEFC88-DAF8-1038-90F0-BB12CB5A10AA}"/>
              </a:ext>
            </a:extLst>
          </p:cNvPr>
          <p:cNvSpPr/>
          <p:nvPr/>
        </p:nvSpPr>
        <p:spPr>
          <a:xfrm>
            <a:off x="109182" y="5718163"/>
            <a:ext cx="6639636" cy="1514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300" dirty="0">
                <a:solidFill>
                  <a:schemeClr val="tx1"/>
                </a:solidFill>
                <a:latin typeface="Open Sans"/>
                <a:ea typeface="Open Sans"/>
                <a:cs typeface="Open Sans"/>
              </a:rPr>
              <a:t>Checks and balances are the rules and regulations between the three branches of the US federal government. The US Constitution, written in 1787, created a democratic government divided into three separate parts: the legislative branch, the executive branch, and the judicial branch. Checks and balances keep any one branch of the government from becoming too powerful and ensures that the government remains balanced. They give each branch the tools to check on the other two branches. Checks and balances are an important part of American government that play a key role in protecting and promoting democracy.</a:t>
            </a:r>
          </a:p>
        </p:txBody>
      </p:sp>
      <p:sp>
        <p:nvSpPr>
          <p:cNvPr id="16" name="TextBox 15">
            <a:extLst>
              <a:ext uri="{FF2B5EF4-FFF2-40B4-BE49-F238E27FC236}">
                <a16:creationId xmlns:a16="http://schemas.microsoft.com/office/drawing/2014/main" id="{57D3E2AB-B508-E685-7515-BB680D8CC856}"/>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22</a:t>
            </a:r>
          </a:p>
        </p:txBody>
      </p:sp>
    </p:spTree>
    <p:extLst>
      <p:ext uri="{BB962C8B-B14F-4D97-AF65-F5344CB8AC3E}">
        <p14:creationId xmlns:p14="http://schemas.microsoft.com/office/powerpoint/2010/main" val="40180866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D335A642-8F10-03AC-4067-89EC6CF564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27" y="8839492"/>
            <a:ext cx="1935867" cy="1823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ale_Logo_cmyk_orange_blue.eps">
            <a:extLst>
              <a:ext uri="{FF2B5EF4-FFF2-40B4-BE49-F238E27FC236}">
                <a16:creationId xmlns:a16="http://schemas.microsoft.com/office/drawing/2014/main" id="{AC090D14-5627-E514-107E-2281554E0F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5209" y="8741728"/>
            <a:ext cx="1290577" cy="377912"/>
          </a:xfrm>
          <a:prstGeom prst="rect">
            <a:avLst/>
          </a:prstGeom>
          <a:noFill/>
          <a:extLst>
            <a:ext uri="{909E8E84-426E-40DD-AFC4-6F175D3DCCD1}">
              <a14:hiddenFill xmlns:a14="http://schemas.microsoft.com/office/drawing/2010/main">
                <a:solidFill>
                  <a:srgbClr val="FFFFFF"/>
                </a:solidFill>
              </a14:hiddenFill>
            </a:ext>
          </a:extLst>
        </p:spPr>
      </p:pic>
      <p:grpSp>
        <p:nvGrpSpPr>
          <p:cNvPr id="83" name="Group 82">
            <a:extLst>
              <a:ext uri="{FF2B5EF4-FFF2-40B4-BE49-F238E27FC236}">
                <a16:creationId xmlns:a16="http://schemas.microsoft.com/office/drawing/2014/main" id="{469FE673-E31B-68D5-5A4D-F26AD5EBBDA7}"/>
              </a:ext>
            </a:extLst>
          </p:cNvPr>
          <p:cNvGrpSpPr/>
          <p:nvPr/>
        </p:nvGrpSpPr>
        <p:grpSpPr>
          <a:xfrm>
            <a:off x="2892303" y="361121"/>
            <a:ext cx="2408968" cy="2357337"/>
            <a:chOff x="2906685" y="217329"/>
            <a:chExt cx="2408968" cy="2357337"/>
          </a:xfrm>
        </p:grpSpPr>
        <p:sp>
          <p:nvSpPr>
            <p:cNvPr id="84" name="Isosceles Triangle 83">
              <a:extLst>
                <a:ext uri="{FF2B5EF4-FFF2-40B4-BE49-F238E27FC236}">
                  <a16:creationId xmlns:a16="http://schemas.microsoft.com/office/drawing/2014/main" id="{A9DFAF84-59FF-A477-27E7-25F34CAA0FDE}"/>
                </a:ext>
              </a:extLst>
            </p:cNvPr>
            <p:cNvSpPr/>
            <p:nvPr/>
          </p:nvSpPr>
          <p:spPr>
            <a:xfrm>
              <a:off x="2906685" y="217329"/>
              <a:ext cx="2408968" cy="2292752"/>
            </a:xfrm>
            <a:prstGeom prst="triangl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extBox 84">
              <a:extLst>
                <a:ext uri="{FF2B5EF4-FFF2-40B4-BE49-F238E27FC236}">
                  <a16:creationId xmlns:a16="http://schemas.microsoft.com/office/drawing/2014/main" id="{88EF8579-5653-E61E-281C-BF006A9006C9}"/>
                </a:ext>
              </a:extLst>
            </p:cNvPr>
            <p:cNvSpPr txBox="1"/>
            <p:nvPr/>
          </p:nvSpPr>
          <p:spPr>
            <a:xfrm rot="7103435">
              <a:off x="2577840" y="1565249"/>
              <a:ext cx="1772612" cy="246221"/>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powerful</a:t>
              </a:r>
            </a:p>
          </p:txBody>
        </p:sp>
        <p:sp>
          <p:nvSpPr>
            <p:cNvPr id="86" name="TextBox 85">
              <a:extLst>
                <a:ext uri="{FF2B5EF4-FFF2-40B4-BE49-F238E27FC236}">
                  <a16:creationId xmlns:a16="http://schemas.microsoft.com/office/drawing/2014/main" id="{F3F9071F-CBD9-0151-5EC1-24C4916E0615}"/>
                </a:ext>
              </a:extLst>
            </p:cNvPr>
            <p:cNvSpPr txBox="1"/>
            <p:nvPr/>
          </p:nvSpPr>
          <p:spPr>
            <a:xfrm rot="14504296">
              <a:off x="3531138" y="969218"/>
              <a:ext cx="1582850" cy="707886"/>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The history of checks and balances starts with the concept of _____. </a:t>
              </a:r>
            </a:p>
          </p:txBody>
        </p:sp>
        <p:sp>
          <p:nvSpPr>
            <p:cNvPr id="87" name="TextBox 86">
              <a:extLst>
                <a:ext uri="{FF2B5EF4-FFF2-40B4-BE49-F238E27FC236}">
                  <a16:creationId xmlns:a16="http://schemas.microsoft.com/office/drawing/2014/main" id="{76EA4CA1-FBFA-42BF-AB73-29AA3C8D03E0}"/>
                </a:ext>
              </a:extLst>
            </p:cNvPr>
            <p:cNvSpPr txBox="1"/>
            <p:nvPr/>
          </p:nvSpPr>
          <p:spPr>
            <a:xfrm>
              <a:off x="3275311" y="1978424"/>
              <a:ext cx="1582850" cy="553998"/>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The legislative branch includes both houses of _____. </a:t>
              </a:r>
            </a:p>
          </p:txBody>
        </p:sp>
      </p:grpSp>
      <p:grpSp>
        <p:nvGrpSpPr>
          <p:cNvPr id="88" name="Group 87">
            <a:extLst>
              <a:ext uri="{FF2B5EF4-FFF2-40B4-BE49-F238E27FC236}">
                <a16:creationId xmlns:a16="http://schemas.microsoft.com/office/drawing/2014/main" id="{9831EF31-5E3B-5528-A558-40FA4145BB53}"/>
              </a:ext>
            </a:extLst>
          </p:cNvPr>
          <p:cNvGrpSpPr/>
          <p:nvPr/>
        </p:nvGrpSpPr>
        <p:grpSpPr>
          <a:xfrm>
            <a:off x="3416929" y="5608165"/>
            <a:ext cx="2614322" cy="2389722"/>
            <a:chOff x="1366329" y="130308"/>
            <a:chExt cx="2614322" cy="2389722"/>
          </a:xfrm>
        </p:grpSpPr>
        <p:sp>
          <p:nvSpPr>
            <p:cNvPr id="89" name="Isosceles Triangle 88">
              <a:extLst>
                <a:ext uri="{FF2B5EF4-FFF2-40B4-BE49-F238E27FC236}">
                  <a16:creationId xmlns:a16="http://schemas.microsoft.com/office/drawing/2014/main" id="{2E3CD770-877B-8065-52EC-F6CB36B8842C}"/>
                </a:ext>
              </a:extLst>
            </p:cNvPr>
            <p:cNvSpPr/>
            <p:nvPr/>
          </p:nvSpPr>
          <p:spPr>
            <a:xfrm rot="10800000">
              <a:off x="1490222" y="227278"/>
              <a:ext cx="2408968" cy="2292752"/>
            </a:xfrm>
            <a:prstGeom prst="triangl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79091EA8-FDB4-AD26-AD47-679F22268B25}"/>
                </a:ext>
              </a:extLst>
            </p:cNvPr>
            <p:cNvSpPr txBox="1"/>
            <p:nvPr/>
          </p:nvSpPr>
          <p:spPr>
            <a:xfrm rot="3725821">
              <a:off x="1103353" y="1055853"/>
              <a:ext cx="2097312" cy="246221"/>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A government</a:t>
              </a:r>
            </a:p>
          </p:txBody>
        </p:sp>
        <p:sp>
          <p:nvSpPr>
            <p:cNvPr id="91" name="TextBox 90">
              <a:extLst>
                <a:ext uri="{FF2B5EF4-FFF2-40B4-BE49-F238E27FC236}">
                  <a16:creationId xmlns:a16="http://schemas.microsoft.com/office/drawing/2014/main" id="{978ACD17-3DC5-B489-05CC-A28AAA5A5EB6}"/>
                </a:ext>
              </a:extLst>
            </p:cNvPr>
            <p:cNvSpPr txBox="1"/>
            <p:nvPr/>
          </p:nvSpPr>
          <p:spPr>
            <a:xfrm rot="17830905">
              <a:off x="2159148" y="882335"/>
              <a:ext cx="1909405" cy="553998"/>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The judicial branch’s most important role in the system is _____ review. </a:t>
              </a:r>
            </a:p>
          </p:txBody>
        </p:sp>
        <p:sp>
          <p:nvSpPr>
            <p:cNvPr id="92" name="TextBox 91">
              <a:extLst>
                <a:ext uri="{FF2B5EF4-FFF2-40B4-BE49-F238E27FC236}">
                  <a16:creationId xmlns:a16="http://schemas.microsoft.com/office/drawing/2014/main" id="{CC49B0E4-0A15-EE8F-0D6D-95E7903AA977}"/>
                </a:ext>
              </a:extLst>
            </p:cNvPr>
            <p:cNvSpPr txBox="1"/>
            <p:nvPr/>
          </p:nvSpPr>
          <p:spPr>
            <a:xfrm rot="10800000">
              <a:off x="1366329" y="250190"/>
              <a:ext cx="2614322" cy="246221"/>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mixed</a:t>
              </a:r>
            </a:p>
          </p:txBody>
        </p:sp>
      </p:grpSp>
      <p:grpSp>
        <p:nvGrpSpPr>
          <p:cNvPr id="93" name="Group 92">
            <a:extLst>
              <a:ext uri="{FF2B5EF4-FFF2-40B4-BE49-F238E27FC236}">
                <a16:creationId xmlns:a16="http://schemas.microsoft.com/office/drawing/2014/main" id="{A7B75B3D-6B6C-79A7-5EB0-42D3B37B5D54}"/>
              </a:ext>
            </a:extLst>
          </p:cNvPr>
          <p:cNvGrpSpPr/>
          <p:nvPr/>
        </p:nvGrpSpPr>
        <p:grpSpPr>
          <a:xfrm>
            <a:off x="1391062" y="267570"/>
            <a:ext cx="2614322" cy="2479854"/>
            <a:chOff x="4243678" y="101223"/>
            <a:chExt cx="2614322" cy="2479854"/>
          </a:xfrm>
        </p:grpSpPr>
        <p:sp>
          <p:nvSpPr>
            <p:cNvPr id="94" name="Isosceles Triangle 93">
              <a:extLst>
                <a:ext uri="{FF2B5EF4-FFF2-40B4-BE49-F238E27FC236}">
                  <a16:creationId xmlns:a16="http://schemas.microsoft.com/office/drawing/2014/main" id="{E8BF25C3-01BC-4BA5-F601-772A2A97B855}"/>
                </a:ext>
              </a:extLst>
            </p:cNvPr>
            <p:cNvSpPr/>
            <p:nvPr/>
          </p:nvSpPr>
          <p:spPr>
            <a:xfrm rot="10800000">
              <a:off x="4363670" y="217329"/>
              <a:ext cx="2408968" cy="2292752"/>
            </a:xfrm>
            <a:prstGeom prst="triangl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a:extLst>
                <a:ext uri="{FF2B5EF4-FFF2-40B4-BE49-F238E27FC236}">
                  <a16:creationId xmlns:a16="http://schemas.microsoft.com/office/drawing/2014/main" id="{591B9427-566B-1798-8901-6CCE465890B8}"/>
                </a:ext>
              </a:extLst>
            </p:cNvPr>
            <p:cNvSpPr txBox="1"/>
            <p:nvPr/>
          </p:nvSpPr>
          <p:spPr>
            <a:xfrm rot="10800000">
              <a:off x="4243678" y="247071"/>
              <a:ext cx="2614322" cy="246221"/>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men</a:t>
              </a:r>
            </a:p>
          </p:txBody>
        </p:sp>
        <p:sp>
          <p:nvSpPr>
            <p:cNvPr id="96" name="TextBox 95">
              <a:extLst>
                <a:ext uri="{FF2B5EF4-FFF2-40B4-BE49-F238E27FC236}">
                  <a16:creationId xmlns:a16="http://schemas.microsoft.com/office/drawing/2014/main" id="{123ABF77-EB25-C61F-901F-244B7B76AFC3}"/>
                </a:ext>
              </a:extLst>
            </p:cNvPr>
            <p:cNvSpPr txBox="1"/>
            <p:nvPr/>
          </p:nvSpPr>
          <p:spPr>
            <a:xfrm rot="17830905">
              <a:off x="4937785" y="883075"/>
              <a:ext cx="2077511" cy="553998"/>
            </a:xfrm>
            <a:prstGeom prst="rect">
              <a:avLst/>
            </a:prstGeom>
            <a:noFill/>
          </p:spPr>
          <p:txBody>
            <a:bodyPr wrap="square" rtlCol="0">
              <a:spAutoFit/>
            </a:bodyPr>
            <a:lstStyle/>
            <a:p>
              <a:pPr algn="ctr"/>
              <a:r>
                <a:rPr lang="en-US" sz="1000" dirty="0"/>
                <a:t>Checks and balances keep any one branch of the government from becoming too _____.</a:t>
              </a:r>
              <a:endParaRPr lang="en-US" sz="600" dirty="0">
                <a:latin typeface="Open Sans" panose="020B0606030504020204" pitchFamily="34" charset="0"/>
                <a:ea typeface="Open Sans" panose="020B0606030504020204" pitchFamily="34" charset="0"/>
                <a:cs typeface="Open Sans" panose="020B0606030504020204" pitchFamily="34" charset="0"/>
              </a:endParaRPr>
            </a:p>
          </p:txBody>
        </p:sp>
        <p:sp>
          <p:nvSpPr>
            <p:cNvPr id="97" name="TextBox 96">
              <a:extLst>
                <a:ext uri="{FF2B5EF4-FFF2-40B4-BE49-F238E27FC236}">
                  <a16:creationId xmlns:a16="http://schemas.microsoft.com/office/drawing/2014/main" id="{0DDDA35F-A64C-8B14-284D-E4C047A86274}"/>
                </a:ext>
              </a:extLst>
            </p:cNvPr>
            <p:cNvSpPr txBox="1"/>
            <p:nvPr/>
          </p:nvSpPr>
          <p:spPr>
            <a:xfrm rot="3725821">
              <a:off x="3872261" y="1218039"/>
              <a:ext cx="2479854" cy="246221"/>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democratic</a:t>
              </a:r>
            </a:p>
          </p:txBody>
        </p:sp>
      </p:grpSp>
      <p:grpSp>
        <p:nvGrpSpPr>
          <p:cNvPr id="98" name="Group 97">
            <a:extLst>
              <a:ext uri="{FF2B5EF4-FFF2-40B4-BE49-F238E27FC236}">
                <a16:creationId xmlns:a16="http://schemas.microsoft.com/office/drawing/2014/main" id="{1D2C698A-A9EC-B5F0-95BF-B741220ACCD5}"/>
              </a:ext>
            </a:extLst>
          </p:cNvPr>
          <p:cNvGrpSpPr/>
          <p:nvPr/>
        </p:nvGrpSpPr>
        <p:grpSpPr>
          <a:xfrm>
            <a:off x="95175" y="402057"/>
            <a:ext cx="2408968" cy="2292752"/>
            <a:chOff x="85362" y="217329"/>
            <a:chExt cx="2408968" cy="2292752"/>
          </a:xfrm>
        </p:grpSpPr>
        <p:sp>
          <p:nvSpPr>
            <p:cNvPr id="99" name="Isosceles Triangle 98">
              <a:extLst>
                <a:ext uri="{FF2B5EF4-FFF2-40B4-BE49-F238E27FC236}">
                  <a16:creationId xmlns:a16="http://schemas.microsoft.com/office/drawing/2014/main" id="{5BE384BA-A947-B4E7-5F90-42DF309F2B8C}"/>
                </a:ext>
              </a:extLst>
            </p:cNvPr>
            <p:cNvSpPr/>
            <p:nvPr/>
          </p:nvSpPr>
          <p:spPr>
            <a:xfrm>
              <a:off x="85362" y="217329"/>
              <a:ext cx="2408968" cy="2292752"/>
            </a:xfrm>
            <a:prstGeom prst="triangl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Box 99">
              <a:extLst>
                <a:ext uri="{FF2B5EF4-FFF2-40B4-BE49-F238E27FC236}">
                  <a16:creationId xmlns:a16="http://schemas.microsoft.com/office/drawing/2014/main" id="{5587F23B-CC2A-F454-18A2-04E7DC761A4F}"/>
                </a:ext>
              </a:extLst>
            </p:cNvPr>
            <p:cNvSpPr txBox="1"/>
            <p:nvPr/>
          </p:nvSpPr>
          <p:spPr>
            <a:xfrm rot="7103435">
              <a:off x="-46172" y="1289171"/>
              <a:ext cx="1794543" cy="246221"/>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-John Adams</a:t>
              </a:r>
            </a:p>
          </p:txBody>
        </p:sp>
        <p:sp>
          <p:nvSpPr>
            <p:cNvPr id="101" name="TextBox 100">
              <a:extLst>
                <a:ext uri="{FF2B5EF4-FFF2-40B4-BE49-F238E27FC236}">
                  <a16:creationId xmlns:a16="http://schemas.microsoft.com/office/drawing/2014/main" id="{B92E7894-E04A-D005-FEBF-86FEFEA9A006}"/>
                </a:ext>
              </a:extLst>
            </p:cNvPr>
            <p:cNvSpPr txBox="1"/>
            <p:nvPr/>
          </p:nvSpPr>
          <p:spPr>
            <a:xfrm rot="14504296">
              <a:off x="760075" y="976605"/>
              <a:ext cx="1582850" cy="553998"/>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The US Constitution created a _____ government. </a:t>
              </a:r>
            </a:p>
          </p:txBody>
        </p:sp>
        <p:sp>
          <p:nvSpPr>
            <p:cNvPr id="102" name="TextBox 101">
              <a:extLst>
                <a:ext uri="{FF2B5EF4-FFF2-40B4-BE49-F238E27FC236}">
                  <a16:creationId xmlns:a16="http://schemas.microsoft.com/office/drawing/2014/main" id="{68030332-31EF-F5A6-7166-CAC5E67A15AE}"/>
                </a:ext>
              </a:extLst>
            </p:cNvPr>
            <p:cNvSpPr txBox="1"/>
            <p:nvPr/>
          </p:nvSpPr>
          <p:spPr>
            <a:xfrm>
              <a:off x="248529" y="1940449"/>
              <a:ext cx="1882341" cy="553998"/>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Aristotle thought the most successful type of government would be _____.</a:t>
              </a:r>
              <a:endParaRPr lang="en-US" sz="6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03" name="Group 102">
            <a:extLst>
              <a:ext uri="{FF2B5EF4-FFF2-40B4-BE49-F238E27FC236}">
                <a16:creationId xmlns:a16="http://schemas.microsoft.com/office/drawing/2014/main" id="{5A203EA8-5162-ECFC-3C7F-57D2BAA26A8D}"/>
              </a:ext>
            </a:extLst>
          </p:cNvPr>
          <p:cNvGrpSpPr/>
          <p:nvPr/>
        </p:nvGrpSpPr>
        <p:grpSpPr>
          <a:xfrm>
            <a:off x="2892303" y="2896153"/>
            <a:ext cx="2408968" cy="2292752"/>
            <a:chOff x="3751644" y="3133966"/>
            <a:chExt cx="2408968" cy="2292752"/>
          </a:xfrm>
        </p:grpSpPr>
        <p:sp>
          <p:nvSpPr>
            <p:cNvPr id="104" name="Isosceles Triangle 103">
              <a:extLst>
                <a:ext uri="{FF2B5EF4-FFF2-40B4-BE49-F238E27FC236}">
                  <a16:creationId xmlns:a16="http://schemas.microsoft.com/office/drawing/2014/main" id="{A33B72E4-1243-EA49-61EE-52C4D8262C60}"/>
                </a:ext>
              </a:extLst>
            </p:cNvPr>
            <p:cNvSpPr/>
            <p:nvPr/>
          </p:nvSpPr>
          <p:spPr>
            <a:xfrm>
              <a:off x="3751644" y="3133966"/>
              <a:ext cx="2408968" cy="2292752"/>
            </a:xfrm>
            <a:prstGeom prst="triangl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04">
              <a:extLst>
                <a:ext uri="{FF2B5EF4-FFF2-40B4-BE49-F238E27FC236}">
                  <a16:creationId xmlns:a16="http://schemas.microsoft.com/office/drawing/2014/main" id="{00188794-032E-D550-9B76-CE58F15906DF}"/>
                </a:ext>
              </a:extLst>
            </p:cNvPr>
            <p:cNvSpPr txBox="1"/>
            <p:nvPr/>
          </p:nvSpPr>
          <p:spPr>
            <a:xfrm rot="7103435">
              <a:off x="3610811" y="4264875"/>
              <a:ext cx="1703189" cy="246221"/>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unconstitutional</a:t>
              </a:r>
            </a:p>
          </p:txBody>
        </p:sp>
        <p:sp>
          <p:nvSpPr>
            <p:cNvPr id="106" name="TextBox 105">
              <a:extLst>
                <a:ext uri="{FF2B5EF4-FFF2-40B4-BE49-F238E27FC236}">
                  <a16:creationId xmlns:a16="http://schemas.microsoft.com/office/drawing/2014/main" id="{76C1FD2F-B641-B646-F78E-AE1EAE997953}"/>
                </a:ext>
              </a:extLst>
            </p:cNvPr>
            <p:cNvSpPr txBox="1"/>
            <p:nvPr/>
          </p:nvSpPr>
          <p:spPr>
            <a:xfrm rot="14504296">
              <a:off x="4480495" y="4234078"/>
              <a:ext cx="1776547" cy="553998"/>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The president can also pardon people convicted of _____ crimes. </a:t>
              </a:r>
            </a:p>
          </p:txBody>
        </p:sp>
        <p:sp>
          <p:nvSpPr>
            <p:cNvPr id="107" name="TextBox 106">
              <a:extLst>
                <a:ext uri="{FF2B5EF4-FFF2-40B4-BE49-F238E27FC236}">
                  <a16:creationId xmlns:a16="http://schemas.microsoft.com/office/drawing/2014/main" id="{25D22896-FB11-70C9-C14E-9E5A91BDC173}"/>
                </a:ext>
              </a:extLst>
            </p:cNvPr>
            <p:cNvSpPr txBox="1"/>
            <p:nvPr/>
          </p:nvSpPr>
          <p:spPr>
            <a:xfrm>
              <a:off x="3862733" y="5164134"/>
              <a:ext cx="2142740" cy="246221"/>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laws</a:t>
              </a:r>
            </a:p>
          </p:txBody>
        </p:sp>
      </p:grpSp>
      <p:grpSp>
        <p:nvGrpSpPr>
          <p:cNvPr id="108" name="Group 107">
            <a:extLst>
              <a:ext uri="{FF2B5EF4-FFF2-40B4-BE49-F238E27FC236}">
                <a16:creationId xmlns:a16="http://schemas.microsoft.com/office/drawing/2014/main" id="{C5BD125A-D29D-5D18-B5D4-5368CABC15B4}"/>
              </a:ext>
            </a:extLst>
          </p:cNvPr>
          <p:cNvGrpSpPr/>
          <p:nvPr/>
        </p:nvGrpSpPr>
        <p:grpSpPr>
          <a:xfrm>
            <a:off x="1370928" y="2883837"/>
            <a:ext cx="2614322" cy="2293447"/>
            <a:chOff x="1922328" y="3133271"/>
            <a:chExt cx="2614322" cy="2293447"/>
          </a:xfrm>
        </p:grpSpPr>
        <p:sp>
          <p:nvSpPr>
            <p:cNvPr id="109" name="Isosceles Triangle 108">
              <a:extLst>
                <a:ext uri="{FF2B5EF4-FFF2-40B4-BE49-F238E27FC236}">
                  <a16:creationId xmlns:a16="http://schemas.microsoft.com/office/drawing/2014/main" id="{CBBD193A-FCDC-120A-B711-928F9F2166EA}"/>
                </a:ext>
              </a:extLst>
            </p:cNvPr>
            <p:cNvSpPr/>
            <p:nvPr/>
          </p:nvSpPr>
          <p:spPr>
            <a:xfrm rot="10800000">
              <a:off x="2027017" y="3133966"/>
              <a:ext cx="2408968" cy="2292752"/>
            </a:xfrm>
            <a:prstGeom prst="triangl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a:extLst>
                <a:ext uri="{FF2B5EF4-FFF2-40B4-BE49-F238E27FC236}">
                  <a16:creationId xmlns:a16="http://schemas.microsoft.com/office/drawing/2014/main" id="{3D46176F-3493-ADDE-FE42-6A8E9FE82635}"/>
                </a:ext>
              </a:extLst>
            </p:cNvPr>
            <p:cNvSpPr txBox="1"/>
            <p:nvPr/>
          </p:nvSpPr>
          <p:spPr>
            <a:xfrm rot="10800000">
              <a:off x="1922328" y="3133271"/>
              <a:ext cx="2614322" cy="246221"/>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Congress</a:t>
              </a:r>
            </a:p>
          </p:txBody>
        </p:sp>
        <p:sp>
          <p:nvSpPr>
            <p:cNvPr id="111" name="TextBox 110">
              <a:extLst>
                <a:ext uri="{FF2B5EF4-FFF2-40B4-BE49-F238E27FC236}">
                  <a16:creationId xmlns:a16="http://schemas.microsoft.com/office/drawing/2014/main" id="{4C664A27-4012-9730-6D52-543CE293FC03}"/>
                </a:ext>
              </a:extLst>
            </p:cNvPr>
            <p:cNvSpPr txBox="1"/>
            <p:nvPr/>
          </p:nvSpPr>
          <p:spPr>
            <a:xfrm rot="3725821">
              <a:off x="1785205" y="4104709"/>
              <a:ext cx="1959387" cy="246221"/>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Madison</a:t>
              </a:r>
            </a:p>
          </p:txBody>
        </p:sp>
        <p:sp>
          <p:nvSpPr>
            <p:cNvPr id="112" name="TextBox 111">
              <a:extLst>
                <a:ext uri="{FF2B5EF4-FFF2-40B4-BE49-F238E27FC236}">
                  <a16:creationId xmlns:a16="http://schemas.microsoft.com/office/drawing/2014/main" id="{64D95848-4773-F3F6-C3C4-D34E55C4D874}"/>
                </a:ext>
              </a:extLst>
            </p:cNvPr>
            <p:cNvSpPr txBox="1"/>
            <p:nvPr/>
          </p:nvSpPr>
          <p:spPr>
            <a:xfrm rot="17830905">
              <a:off x="2788932" y="3786089"/>
              <a:ext cx="1700769" cy="553998"/>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The Supreme Court can strike down laws that it finds  _____. </a:t>
              </a:r>
            </a:p>
          </p:txBody>
        </p:sp>
      </p:grpSp>
      <p:grpSp>
        <p:nvGrpSpPr>
          <p:cNvPr id="113" name="Group 112">
            <a:extLst>
              <a:ext uri="{FF2B5EF4-FFF2-40B4-BE49-F238E27FC236}">
                <a16:creationId xmlns:a16="http://schemas.microsoft.com/office/drawing/2014/main" id="{FD46D174-9921-2B91-7F35-D8EFDAFA188E}"/>
              </a:ext>
            </a:extLst>
          </p:cNvPr>
          <p:cNvGrpSpPr/>
          <p:nvPr/>
        </p:nvGrpSpPr>
        <p:grpSpPr>
          <a:xfrm>
            <a:off x="117346" y="2899434"/>
            <a:ext cx="2408968" cy="2343558"/>
            <a:chOff x="302392" y="3143915"/>
            <a:chExt cx="2408968" cy="2343558"/>
          </a:xfrm>
        </p:grpSpPr>
        <p:sp>
          <p:nvSpPr>
            <p:cNvPr id="114" name="Isosceles Triangle 113">
              <a:extLst>
                <a:ext uri="{FF2B5EF4-FFF2-40B4-BE49-F238E27FC236}">
                  <a16:creationId xmlns:a16="http://schemas.microsoft.com/office/drawing/2014/main" id="{DFBFFB67-D03C-1731-3309-114284B5B9BB}"/>
                </a:ext>
              </a:extLst>
            </p:cNvPr>
            <p:cNvSpPr/>
            <p:nvPr/>
          </p:nvSpPr>
          <p:spPr>
            <a:xfrm>
              <a:off x="302392" y="3143915"/>
              <a:ext cx="2408968" cy="2292752"/>
            </a:xfrm>
            <a:prstGeom prst="triangl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a:extLst>
                <a:ext uri="{FF2B5EF4-FFF2-40B4-BE49-F238E27FC236}">
                  <a16:creationId xmlns:a16="http://schemas.microsoft.com/office/drawing/2014/main" id="{B87C6A53-315C-9C5F-847B-0B3E1F9BD97B}"/>
                </a:ext>
              </a:extLst>
            </p:cNvPr>
            <p:cNvSpPr txBox="1"/>
            <p:nvPr/>
          </p:nvSpPr>
          <p:spPr>
            <a:xfrm rot="7103435">
              <a:off x="308245" y="4147420"/>
              <a:ext cx="1582850" cy="253916"/>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judicial</a:t>
              </a:r>
            </a:p>
          </p:txBody>
        </p:sp>
        <p:sp>
          <p:nvSpPr>
            <p:cNvPr id="116" name="TextBox 115">
              <a:extLst>
                <a:ext uri="{FF2B5EF4-FFF2-40B4-BE49-F238E27FC236}">
                  <a16:creationId xmlns:a16="http://schemas.microsoft.com/office/drawing/2014/main" id="{43D02F3C-1167-4B90-E74F-908CE36F629C}"/>
                </a:ext>
              </a:extLst>
            </p:cNvPr>
            <p:cNvSpPr txBox="1"/>
            <p:nvPr/>
          </p:nvSpPr>
          <p:spPr>
            <a:xfrm>
              <a:off x="500334" y="5226143"/>
              <a:ext cx="2011425" cy="246221"/>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of</a:t>
              </a:r>
            </a:p>
          </p:txBody>
        </p:sp>
        <p:sp>
          <p:nvSpPr>
            <p:cNvPr id="117" name="TextBox 116">
              <a:extLst>
                <a:ext uri="{FF2B5EF4-FFF2-40B4-BE49-F238E27FC236}">
                  <a16:creationId xmlns:a16="http://schemas.microsoft.com/office/drawing/2014/main" id="{C2E45CC5-FF92-0B3F-8182-80F443A4BB48}"/>
                </a:ext>
              </a:extLst>
            </p:cNvPr>
            <p:cNvSpPr txBox="1"/>
            <p:nvPr/>
          </p:nvSpPr>
          <p:spPr>
            <a:xfrm rot="14504296">
              <a:off x="813588" y="4142085"/>
              <a:ext cx="2136779" cy="553998"/>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The Supreme Court’s power of judicial review started with Marbury v. _____. </a:t>
              </a:r>
            </a:p>
          </p:txBody>
        </p:sp>
      </p:grpSp>
      <p:grpSp>
        <p:nvGrpSpPr>
          <p:cNvPr id="118" name="Group 117">
            <a:extLst>
              <a:ext uri="{FF2B5EF4-FFF2-40B4-BE49-F238E27FC236}">
                <a16:creationId xmlns:a16="http://schemas.microsoft.com/office/drawing/2014/main" id="{21C9FE0A-FA91-1E13-1AF8-4F42BE8D8CB2}"/>
              </a:ext>
            </a:extLst>
          </p:cNvPr>
          <p:cNvGrpSpPr/>
          <p:nvPr/>
        </p:nvGrpSpPr>
        <p:grpSpPr>
          <a:xfrm rot="10800000">
            <a:off x="1402619" y="5679640"/>
            <a:ext cx="2408968" cy="2479854"/>
            <a:chOff x="302392" y="5865625"/>
            <a:chExt cx="2408968" cy="2479854"/>
          </a:xfrm>
        </p:grpSpPr>
        <p:sp>
          <p:nvSpPr>
            <p:cNvPr id="119" name="Isosceles Triangle 118">
              <a:extLst>
                <a:ext uri="{FF2B5EF4-FFF2-40B4-BE49-F238E27FC236}">
                  <a16:creationId xmlns:a16="http://schemas.microsoft.com/office/drawing/2014/main" id="{F14C3B2B-406C-465F-28F3-0FA07A64FB1F}"/>
                </a:ext>
              </a:extLst>
            </p:cNvPr>
            <p:cNvSpPr/>
            <p:nvPr/>
          </p:nvSpPr>
          <p:spPr>
            <a:xfrm rot="10800000">
              <a:off x="302392" y="6012014"/>
              <a:ext cx="2408968" cy="2292752"/>
            </a:xfrm>
            <a:prstGeom prst="triangl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 name="Group 119">
              <a:extLst>
                <a:ext uri="{FF2B5EF4-FFF2-40B4-BE49-F238E27FC236}">
                  <a16:creationId xmlns:a16="http://schemas.microsoft.com/office/drawing/2014/main" id="{01E59E29-A961-028F-F602-F8C245C61BCF}"/>
                </a:ext>
              </a:extLst>
            </p:cNvPr>
            <p:cNvGrpSpPr/>
            <p:nvPr/>
          </p:nvGrpSpPr>
          <p:grpSpPr>
            <a:xfrm>
              <a:off x="524360" y="5865625"/>
              <a:ext cx="2010079" cy="2479854"/>
              <a:chOff x="524360" y="5865625"/>
              <a:chExt cx="2010079" cy="2479854"/>
            </a:xfrm>
          </p:grpSpPr>
          <p:sp>
            <p:nvSpPr>
              <p:cNvPr id="121" name="TextBox 120">
                <a:extLst>
                  <a:ext uri="{FF2B5EF4-FFF2-40B4-BE49-F238E27FC236}">
                    <a16:creationId xmlns:a16="http://schemas.microsoft.com/office/drawing/2014/main" id="{52A8F8B9-BF83-C4EB-F1B6-EA6406F4AB2C}"/>
                  </a:ext>
                </a:extLst>
              </p:cNvPr>
              <p:cNvSpPr txBox="1"/>
              <p:nvPr/>
            </p:nvSpPr>
            <p:spPr>
              <a:xfrm rot="3725821">
                <a:off x="-206705" y="6982441"/>
                <a:ext cx="2479854" cy="246221"/>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not</a:t>
                </a:r>
              </a:p>
            </p:txBody>
          </p:sp>
          <p:sp>
            <p:nvSpPr>
              <p:cNvPr id="122" name="TextBox 121">
                <a:extLst>
                  <a:ext uri="{FF2B5EF4-FFF2-40B4-BE49-F238E27FC236}">
                    <a16:creationId xmlns:a16="http://schemas.microsoft.com/office/drawing/2014/main" id="{C1F7396D-F2A6-C6E5-C8A4-DDF5573613C4}"/>
                  </a:ext>
                </a:extLst>
              </p:cNvPr>
              <p:cNvSpPr txBox="1"/>
              <p:nvPr/>
            </p:nvSpPr>
            <p:spPr>
              <a:xfrm rot="17830905">
                <a:off x="1113506" y="6883187"/>
                <a:ext cx="1910410" cy="246221"/>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Aristotle</a:t>
                </a:r>
              </a:p>
            </p:txBody>
          </p:sp>
          <p:sp>
            <p:nvSpPr>
              <p:cNvPr id="123" name="TextBox 122">
                <a:extLst>
                  <a:ext uri="{FF2B5EF4-FFF2-40B4-BE49-F238E27FC236}">
                    <a16:creationId xmlns:a16="http://schemas.microsoft.com/office/drawing/2014/main" id="{1A2C8FBD-996A-1935-2A6F-D209D3224043}"/>
                  </a:ext>
                </a:extLst>
              </p:cNvPr>
              <p:cNvSpPr txBox="1"/>
              <p:nvPr/>
            </p:nvSpPr>
            <p:spPr>
              <a:xfrm rot="10800000">
                <a:off x="524360" y="6012014"/>
                <a:ext cx="2010079" cy="400110"/>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The House of _____ and the Senate make Congress. </a:t>
                </a:r>
              </a:p>
            </p:txBody>
          </p:sp>
        </p:grpSp>
      </p:grpSp>
      <p:sp>
        <p:nvSpPr>
          <p:cNvPr id="3" name="TextBox 2">
            <a:extLst>
              <a:ext uri="{FF2B5EF4-FFF2-40B4-BE49-F238E27FC236}">
                <a16:creationId xmlns:a16="http://schemas.microsoft.com/office/drawing/2014/main" id="{125E0FC0-4922-08B6-5867-5BDD103E0659}"/>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23</a:t>
            </a:r>
          </a:p>
        </p:txBody>
      </p:sp>
      <p:grpSp>
        <p:nvGrpSpPr>
          <p:cNvPr id="10" name="Group 9">
            <a:extLst>
              <a:ext uri="{FF2B5EF4-FFF2-40B4-BE49-F238E27FC236}">
                <a16:creationId xmlns:a16="http://schemas.microsoft.com/office/drawing/2014/main" id="{60B88A5C-7655-9F89-73E1-90B3DF658DA2}"/>
              </a:ext>
            </a:extLst>
          </p:cNvPr>
          <p:cNvGrpSpPr/>
          <p:nvPr/>
        </p:nvGrpSpPr>
        <p:grpSpPr>
          <a:xfrm>
            <a:off x="4188191" y="196814"/>
            <a:ext cx="2614322" cy="2479854"/>
            <a:chOff x="4243678" y="83315"/>
            <a:chExt cx="2614322" cy="2479854"/>
          </a:xfrm>
        </p:grpSpPr>
        <p:sp>
          <p:nvSpPr>
            <p:cNvPr id="11" name="Isosceles Triangle 10">
              <a:extLst>
                <a:ext uri="{FF2B5EF4-FFF2-40B4-BE49-F238E27FC236}">
                  <a16:creationId xmlns:a16="http://schemas.microsoft.com/office/drawing/2014/main" id="{D5D40882-280E-2822-0D44-B35F4012822D}"/>
                </a:ext>
              </a:extLst>
            </p:cNvPr>
            <p:cNvSpPr/>
            <p:nvPr/>
          </p:nvSpPr>
          <p:spPr>
            <a:xfrm rot="10800000">
              <a:off x="4363670" y="217329"/>
              <a:ext cx="2408968" cy="2292752"/>
            </a:xfrm>
            <a:prstGeom prst="triangl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2ECEABF-623E-6342-B188-18A3DD9B06DB}"/>
                </a:ext>
              </a:extLst>
            </p:cNvPr>
            <p:cNvSpPr txBox="1"/>
            <p:nvPr/>
          </p:nvSpPr>
          <p:spPr>
            <a:xfrm rot="10800000">
              <a:off x="4243678" y="247071"/>
              <a:ext cx="2614322" cy="246221"/>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of</a:t>
              </a:r>
            </a:p>
          </p:txBody>
        </p:sp>
        <p:sp>
          <p:nvSpPr>
            <p:cNvPr id="13" name="TextBox 12">
              <a:extLst>
                <a:ext uri="{FF2B5EF4-FFF2-40B4-BE49-F238E27FC236}">
                  <a16:creationId xmlns:a16="http://schemas.microsoft.com/office/drawing/2014/main" id="{DA6599ED-60E8-BA05-4822-77FA4DE880D6}"/>
                </a:ext>
              </a:extLst>
            </p:cNvPr>
            <p:cNvSpPr txBox="1"/>
            <p:nvPr/>
          </p:nvSpPr>
          <p:spPr>
            <a:xfrm rot="17830905">
              <a:off x="4977235" y="986858"/>
              <a:ext cx="2077511" cy="400110"/>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_____ first suggested the separation of powers.</a:t>
              </a:r>
            </a:p>
          </p:txBody>
        </p:sp>
        <p:sp>
          <p:nvSpPr>
            <p:cNvPr id="14" name="TextBox 13">
              <a:extLst>
                <a:ext uri="{FF2B5EF4-FFF2-40B4-BE49-F238E27FC236}">
                  <a16:creationId xmlns:a16="http://schemas.microsoft.com/office/drawing/2014/main" id="{E755D8EA-BE49-4F1B-25F8-2EB4913EC1CD}"/>
                </a:ext>
              </a:extLst>
            </p:cNvPr>
            <p:cNvSpPr txBox="1"/>
            <p:nvPr/>
          </p:nvSpPr>
          <p:spPr>
            <a:xfrm rot="3725821">
              <a:off x="3838031" y="1200131"/>
              <a:ext cx="2479854" cy="246221"/>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Separation of powers</a:t>
              </a:r>
            </a:p>
          </p:txBody>
        </p:sp>
      </p:grpSp>
      <p:grpSp>
        <p:nvGrpSpPr>
          <p:cNvPr id="15" name="Group 14">
            <a:extLst>
              <a:ext uri="{FF2B5EF4-FFF2-40B4-BE49-F238E27FC236}">
                <a16:creationId xmlns:a16="http://schemas.microsoft.com/office/drawing/2014/main" id="{AEFAC7FF-C6DB-D6DF-F077-B58C3C028405}"/>
              </a:ext>
            </a:extLst>
          </p:cNvPr>
          <p:cNvGrpSpPr/>
          <p:nvPr/>
        </p:nvGrpSpPr>
        <p:grpSpPr>
          <a:xfrm>
            <a:off x="4155861" y="2884096"/>
            <a:ext cx="2614322" cy="2292752"/>
            <a:chOff x="1891611" y="3133966"/>
            <a:chExt cx="2614322" cy="2292752"/>
          </a:xfrm>
        </p:grpSpPr>
        <p:sp>
          <p:nvSpPr>
            <p:cNvPr id="16" name="Isosceles Triangle 15">
              <a:extLst>
                <a:ext uri="{FF2B5EF4-FFF2-40B4-BE49-F238E27FC236}">
                  <a16:creationId xmlns:a16="http://schemas.microsoft.com/office/drawing/2014/main" id="{5520A8C5-4BD7-50C8-441D-8466E7450C78}"/>
                </a:ext>
              </a:extLst>
            </p:cNvPr>
            <p:cNvSpPr/>
            <p:nvPr/>
          </p:nvSpPr>
          <p:spPr>
            <a:xfrm rot="10800000">
              <a:off x="2027017" y="3133966"/>
              <a:ext cx="2408968" cy="2292752"/>
            </a:xfrm>
            <a:prstGeom prst="triangl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0E2EC9F-0AD1-FBFA-95C8-7C85FDDF6ABB}"/>
                </a:ext>
              </a:extLst>
            </p:cNvPr>
            <p:cNvSpPr txBox="1"/>
            <p:nvPr/>
          </p:nvSpPr>
          <p:spPr>
            <a:xfrm rot="10800000">
              <a:off x="1891611" y="3159829"/>
              <a:ext cx="2614322" cy="246221"/>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Representatives</a:t>
              </a:r>
            </a:p>
          </p:txBody>
        </p:sp>
        <p:sp>
          <p:nvSpPr>
            <p:cNvPr id="18" name="TextBox 17">
              <a:extLst>
                <a:ext uri="{FF2B5EF4-FFF2-40B4-BE49-F238E27FC236}">
                  <a16:creationId xmlns:a16="http://schemas.microsoft.com/office/drawing/2014/main" id="{C9B4F50A-5ECF-A179-E65D-3FAF8F632292}"/>
                </a:ext>
              </a:extLst>
            </p:cNvPr>
            <p:cNvSpPr txBox="1"/>
            <p:nvPr/>
          </p:nvSpPr>
          <p:spPr>
            <a:xfrm rot="3725821">
              <a:off x="1824887" y="4132321"/>
              <a:ext cx="1959387" cy="246221"/>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federal</a:t>
              </a:r>
            </a:p>
          </p:txBody>
        </p:sp>
        <p:sp>
          <p:nvSpPr>
            <p:cNvPr id="19" name="TextBox 18">
              <a:extLst>
                <a:ext uri="{FF2B5EF4-FFF2-40B4-BE49-F238E27FC236}">
                  <a16:creationId xmlns:a16="http://schemas.microsoft.com/office/drawing/2014/main" id="{470E681A-2F15-ADC7-4F0B-3DE0FA4494BE}"/>
                </a:ext>
              </a:extLst>
            </p:cNvPr>
            <p:cNvSpPr txBox="1"/>
            <p:nvPr/>
          </p:nvSpPr>
          <p:spPr>
            <a:xfrm rot="17830905">
              <a:off x="2859601" y="4153703"/>
              <a:ext cx="1700769" cy="246221"/>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and</a:t>
              </a:r>
            </a:p>
          </p:txBody>
        </p:sp>
      </p:grpSp>
    </p:spTree>
    <p:extLst>
      <p:ext uri="{BB962C8B-B14F-4D97-AF65-F5344CB8AC3E}">
        <p14:creationId xmlns:p14="http://schemas.microsoft.com/office/powerpoint/2010/main" val="616096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CC8D0-2341-7212-32D7-717B1B6E815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10211AF-76C5-5898-B15D-9268F6C43E5E}"/>
              </a:ext>
            </a:extLst>
          </p:cNvPr>
          <p:cNvSpPr/>
          <p:nvPr/>
        </p:nvSpPr>
        <p:spPr>
          <a:xfrm>
            <a:off x="0" y="1"/>
            <a:ext cx="1596788" cy="579258"/>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TASK 4</a:t>
            </a:r>
          </a:p>
        </p:txBody>
      </p:sp>
      <p:sp>
        <p:nvSpPr>
          <p:cNvPr id="4" name="Rectangle 3">
            <a:extLst>
              <a:ext uri="{FF2B5EF4-FFF2-40B4-BE49-F238E27FC236}">
                <a16:creationId xmlns:a16="http://schemas.microsoft.com/office/drawing/2014/main" id="{E1D32B0E-727F-5DE9-99B1-6423ECB8F192}"/>
              </a:ext>
            </a:extLst>
          </p:cNvPr>
          <p:cNvSpPr/>
          <p:nvPr/>
        </p:nvSpPr>
        <p:spPr>
          <a:xfrm>
            <a:off x="1596788" y="1"/>
            <a:ext cx="5261212" cy="579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ELECTORAL COLLEGE</a:t>
            </a:r>
          </a:p>
        </p:txBody>
      </p:sp>
      <p:pic>
        <p:nvPicPr>
          <p:cNvPr id="5" name="Picture 4">
            <a:extLst>
              <a:ext uri="{FF2B5EF4-FFF2-40B4-BE49-F238E27FC236}">
                <a16:creationId xmlns:a16="http://schemas.microsoft.com/office/drawing/2014/main" id="{2291972F-CF8A-FE3C-F24A-03ACE99DC4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6" name="Picture 5" descr="Logo&#10;&#10;Description automatically generated">
            <a:extLst>
              <a:ext uri="{FF2B5EF4-FFF2-40B4-BE49-F238E27FC236}">
                <a16:creationId xmlns:a16="http://schemas.microsoft.com/office/drawing/2014/main" id="{08018CAB-2120-A999-53E5-20F94F637E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pic>
        <p:nvPicPr>
          <p:cNvPr id="16" name="Picture 15">
            <a:extLst>
              <a:ext uri="{FF2B5EF4-FFF2-40B4-BE49-F238E27FC236}">
                <a16:creationId xmlns:a16="http://schemas.microsoft.com/office/drawing/2014/main" id="{94E604ED-05A9-7256-9C3A-D5B05C4D4C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4184656"/>
            <a:ext cx="1671241" cy="157320"/>
          </a:xfrm>
          <a:prstGeom prst="rect">
            <a:avLst/>
          </a:prstGeom>
        </p:spPr>
      </p:pic>
      <p:pic>
        <p:nvPicPr>
          <p:cNvPr id="17" name="Picture 16" descr="Logo&#10;&#10;Description automatically generated">
            <a:extLst>
              <a:ext uri="{FF2B5EF4-FFF2-40B4-BE49-F238E27FC236}">
                <a16:creationId xmlns:a16="http://schemas.microsoft.com/office/drawing/2014/main" id="{35C0B3C1-7A40-0987-1181-145137085E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4118711"/>
            <a:ext cx="992459" cy="289209"/>
          </a:xfrm>
          <a:prstGeom prst="rect">
            <a:avLst/>
          </a:prstGeom>
        </p:spPr>
      </p:pic>
      <p:sp>
        <p:nvSpPr>
          <p:cNvPr id="23" name="Rectangle 22">
            <a:extLst>
              <a:ext uri="{FF2B5EF4-FFF2-40B4-BE49-F238E27FC236}">
                <a16:creationId xmlns:a16="http://schemas.microsoft.com/office/drawing/2014/main" id="{E9E3CF5D-9E1B-41A1-C2BD-09B989A72905}"/>
              </a:ext>
            </a:extLst>
          </p:cNvPr>
          <p:cNvSpPr/>
          <p:nvPr/>
        </p:nvSpPr>
        <p:spPr>
          <a:xfrm>
            <a:off x="0" y="4665771"/>
            <a:ext cx="1596788" cy="579258"/>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TASK 4</a:t>
            </a:r>
          </a:p>
        </p:txBody>
      </p:sp>
      <p:sp>
        <p:nvSpPr>
          <p:cNvPr id="24" name="Rectangle 23">
            <a:extLst>
              <a:ext uri="{FF2B5EF4-FFF2-40B4-BE49-F238E27FC236}">
                <a16:creationId xmlns:a16="http://schemas.microsoft.com/office/drawing/2014/main" id="{C8F314FB-497A-1550-1448-16962BFDF479}"/>
              </a:ext>
            </a:extLst>
          </p:cNvPr>
          <p:cNvSpPr/>
          <p:nvPr/>
        </p:nvSpPr>
        <p:spPr>
          <a:xfrm>
            <a:off x="1596788" y="4665771"/>
            <a:ext cx="5261212" cy="579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ELECTORAL COLLEGE</a:t>
            </a:r>
          </a:p>
        </p:txBody>
      </p:sp>
      <p:sp>
        <p:nvSpPr>
          <p:cNvPr id="25" name="TextBox 24">
            <a:extLst>
              <a:ext uri="{FF2B5EF4-FFF2-40B4-BE49-F238E27FC236}">
                <a16:creationId xmlns:a16="http://schemas.microsoft.com/office/drawing/2014/main" id="{23F0A4EF-EEB9-1C22-7595-3E9875D76863}"/>
              </a:ext>
            </a:extLst>
          </p:cNvPr>
          <p:cNvSpPr txBox="1"/>
          <p:nvPr/>
        </p:nvSpPr>
        <p:spPr>
          <a:xfrm>
            <a:off x="0" y="4358507"/>
            <a:ext cx="6858000" cy="369332"/>
          </a:xfrm>
          <a:prstGeom prst="rect">
            <a:avLst/>
          </a:prstGeom>
          <a:noFill/>
        </p:spPr>
        <p:txBody>
          <a:bodyPr wrap="square" rtlCol="0">
            <a:spAutoFit/>
          </a:bodyPr>
          <a:lstStyle/>
          <a:p>
            <a:r>
              <a:rPr lang="en-US" dirty="0"/>
              <a:t>- - - - - - - - - - - - - - - - - - - - - - - - - - - - - - - - - - - - - - - - - - - - - - - - - - - - - - - </a:t>
            </a:r>
          </a:p>
        </p:txBody>
      </p:sp>
      <p:sp>
        <p:nvSpPr>
          <p:cNvPr id="11" name="Rectangle 10">
            <a:extLst>
              <a:ext uri="{FF2B5EF4-FFF2-40B4-BE49-F238E27FC236}">
                <a16:creationId xmlns:a16="http://schemas.microsoft.com/office/drawing/2014/main" id="{9A9619B4-86AF-4E12-7B78-C418FD92653D}"/>
              </a:ext>
            </a:extLst>
          </p:cNvPr>
          <p:cNvSpPr/>
          <p:nvPr/>
        </p:nvSpPr>
        <p:spPr>
          <a:xfrm>
            <a:off x="109182" y="7526184"/>
            <a:ext cx="6639636" cy="1130059"/>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Directions</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 Read the assigned text from </a:t>
            </a:r>
            <a:r>
              <a:rPr lang="en-US"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Gale In Context: Middle School </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titled, “Voting and Electoral College”. Sort through the election result cards and record received electoral votes (using the map at the top of the Gale document) in the proper column for each candidate. Add the electoral votes to determine the winner of the election. Record on your group answer sheet and get approval before moving on to task 5. </a:t>
            </a:r>
          </a:p>
        </p:txBody>
      </p:sp>
      <p:sp>
        <p:nvSpPr>
          <p:cNvPr id="13" name="Rectangle 12">
            <a:extLst>
              <a:ext uri="{FF2B5EF4-FFF2-40B4-BE49-F238E27FC236}">
                <a16:creationId xmlns:a16="http://schemas.microsoft.com/office/drawing/2014/main" id="{B8EA400E-3E3A-BBE9-4EC1-EBD70D207F13}"/>
              </a:ext>
            </a:extLst>
          </p:cNvPr>
          <p:cNvSpPr/>
          <p:nvPr/>
        </p:nvSpPr>
        <p:spPr>
          <a:xfrm>
            <a:off x="92562" y="5382469"/>
            <a:ext cx="6639636" cy="2087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200" dirty="0">
                <a:solidFill>
                  <a:schemeClr val="tx1"/>
                </a:solidFill>
                <a:latin typeface="Open Sans"/>
                <a:ea typeface="Open Sans"/>
                <a:cs typeface="Open Sans"/>
              </a:rPr>
              <a:t>Voting is an essential process in a democratic country. It allows citizens to choose their own leaders and many of their own laws. In the United States, citizens may vote for officials at the local, state, and national levels of government. Most votes are direct, meaning that the candidate with the most votes wins the office.</a:t>
            </a:r>
          </a:p>
          <a:p>
            <a:endPar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1200" dirty="0">
                <a:solidFill>
                  <a:schemeClr val="tx1"/>
                </a:solidFill>
                <a:latin typeface="Open Sans"/>
                <a:ea typeface="Open Sans"/>
                <a:cs typeface="Open Sans"/>
              </a:rPr>
              <a:t>In the case of presidential elections, however, Americans use an electoral college system. In this system, voters actually choose state officials called electors, who in turn choose the president. The electoral college is meant to protect the country from oppressive leaders. It also protects the rights of small states. It is often criticized, though, for cases in which it awards the presidency to a candidate who did not win the most votes from citizens.</a:t>
            </a:r>
          </a:p>
        </p:txBody>
      </p:sp>
      <p:sp>
        <p:nvSpPr>
          <p:cNvPr id="19" name="TextBox 18">
            <a:extLst>
              <a:ext uri="{FF2B5EF4-FFF2-40B4-BE49-F238E27FC236}">
                <a16:creationId xmlns:a16="http://schemas.microsoft.com/office/drawing/2014/main" id="{A73C9539-8B92-448D-8952-77DC7DD4E140}"/>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24</a:t>
            </a:r>
          </a:p>
        </p:txBody>
      </p:sp>
      <p:sp>
        <p:nvSpPr>
          <p:cNvPr id="3" name="Rectangle 2">
            <a:extLst>
              <a:ext uri="{FF2B5EF4-FFF2-40B4-BE49-F238E27FC236}">
                <a16:creationId xmlns:a16="http://schemas.microsoft.com/office/drawing/2014/main" id="{7D100B04-D17F-2E63-9380-A5AD4125946D}"/>
              </a:ext>
            </a:extLst>
          </p:cNvPr>
          <p:cNvSpPr/>
          <p:nvPr/>
        </p:nvSpPr>
        <p:spPr>
          <a:xfrm>
            <a:off x="125802" y="2888785"/>
            <a:ext cx="6639636" cy="1130059"/>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Directions</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 Read the assigned text from </a:t>
            </a:r>
            <a:r>
              <a:rPr lang="en-US"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Gale In Context: Middle School </a:t>
            </a: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titled, “Voting and Electoral College”. Sort through the election result cards and record received electoral votes (using the map at the top of the Gale document) in the proper column for each candidate. Add the electoral votes to determine the winner of the election. Record on your group answer sheet and get approval before moving on to task 5. </a:t>
            </a:r>
          </a:p>
        </p:txBody>
      </p:sp>
      <p:sp>
        <p:nvSpPr>
          <p:cNvPr id="8" name="Rectangle 7">
            <a:extLst>
              <a:ext uri="{FF2B5EF4-FFF2-40B4-BE49-F238E27FC236}">
                <a16:creationId xmlns:a16="http://schemas.microsoft.com/office/drawing/2014/main" id="{9D6C2130-6679-1CDF-BB6F-09BFF18DB645}"/>
              </a:ext>
            </a:extLst>
          </p:cNvPr>
          <p:cNvSpPr/>
          <p:nvPr/>
        </p:nvSpPr>
        <p:spPr>
          <a:xfrm>
            <a:off x="109182" y="745070"/>
            <a:ext cx="6639636" cy="2087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200" dirty="0">
                <a:solidFill>
                  <a:schemeClr val="tx1"/>
                </a:solidFill>
                <a:latin typeface="Open Sans"/>
                <a:ea typeface="Open Sans"/>
                <a:cs typeface="Open Sans"/>
              </a:rPr>
              <a:t>Voting is an essential process in a democratic country. It allows citizens to choose their own leaders and many of their own laws. In the United States, citizens may vote for officials at the local, state, and national levels of government. Most votes are direct, meaning that the candidate with the most votes wins the office.</a:t>
            </a:r>
          </a:p>
          <a:p>
            <a:endPar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1200" dirty="0">
                <a:solidFill>
                  <a:schemeClr val="tx1"/>
                </a:solidFill>
                <a:latin typeface="Open Sans"/>
                <a:ea typeface="Open Sans"/>
                <a:cs typeface="Open Sans"/>
              </a:rPr>
              <a:t>In the case of presidential elections, however, Americans use an electoral college system. In this system, voters actually choose state officials called electors, who in turn choose the president. The electoral college is meant to protect the country from oppressive leaders. It also protects the rights of small states. It is often criticized, though, for cases in which it awards the presidency to a candidate who did not win the most votes from citizens.</a:t>
            </a:r>
          </a:p>
        </p:txBody>
      </p:sp>
    </p:spTree>
    <p:extLst>
      <p:ext uri="{BB962C8B-B14F-4D97-AF65-F5344CB8AC3E}">
        <p14:creationId xmlns:p14="http://schemas.microsoft.com/office/powerpoint/2010/main" val="15658678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FD786-CCCC-FCE1-0CD5-C5D83195B2B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63F41BF-9775-255C-D504-23A098C5F6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8" name="Picture 7" descr="Logo&#10;&#10;Description automatically generated">
            <a:extLst>
              <a:ext uri="{FF2B5EF4-FFF2-40B4-BE49-F238E27FC236}">
                <a16:creationId xmlns:a16="http://schemas.microsoft.com/office/drawing/2014/main" id="{6BF55220-214F-FDCB-6E96-B368CF88F0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sp>
        <p:nvSpPr>
          <p:cNvPr id="17" name="TextBox 16">
            <a:extLst>
              <a:ext uri="{FF2B5EF4-FFF2-40B4-BE49-F238E27FC236}">
                <a16:creationId xmlns:a16="http://schemas.microsoft.com/office/drawing/2014/main" id="{87F2B044-9552-8AD7-A48C-0581B4725572}"/>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25</a:t>
            </a:r>
          </a:p>
        </p:txBody>
      </p:sp>
      <p:graphicFrame>
        <p:nvGraphicFramePr>
          <p:cNvPr id="2" name="Table 1">
            <a:extLst>
              <a:ext uri="{FF2B5EF4-FFF2-40B4-BE49-F238E27FC236}">
                <a16:creationId xmlns:a16="http://schemas.microsoft.com/office/drawing/2014/main" id="{0EDFE3BE-9D39-845A-E11C-F948ED007A85}"/>
              </a:ext>
            </a:extLst>
          </p:cNvPr>
          <p:cNvGraphicFramePr>
            <a:graphicFrameLocks noGrp="1"/>
          </p:cNvGraphicFramePr>
          <p:nvPr>
            <p:extLst>
              <p:ext uri="{D42A27DB-BD31-4B8C-83A1-F6EECF244321}">
                <p14:modId xmlns:p14="http://schemas.microsoft.com/office/powerpoint/2010/main" val="4218010777"/>
              </p:ext>
            </p:extLst>
          </p:nvPr>
        </p:nvGraphicFramePr>
        <p:xfrm>
          <a:off x="224467" y="2299726"/>
          <a:ext cx="6409066" cy="5551365"/>
        </p:xfrm>
        <a:graphic>
          <a:graphicData uri="http://schemas.openxmlformats.org/drawingml/2006/table">
            <a:tbl>
              <a:tblPr firstRow="1" bandRow="1">
                <a:tableStyleId>{5C22544A-7EE6-4342-B048-85BDC9FD1C3A}</a:tableStyleId>
              </a:tblPr>
              <a:tblGrid>
                <a:gridCol w="3204533">
                  <a:extLst>
                    <a:ext uri="{9D8B030D-6E8A-4147-A177-3AD203B41FA5}">
                      <a16:colId xmlns:a16="http://schemas.microsoft.com/office/drawing/2014/main" val="3117143962"/>
                    </a:ext>
                  </a:extLst>
                </a:gridCol>
                <a:gridCol w="3204533">
                  <a:extLst>
                    <a:ext uri="{9D8B030D-6E8A-4147-A177-3AD203B41FA5}">
                      <a16:colId xmlns:a16="http://schemas.microsoft.com/office/drawing/2014/main" val="3796944415"/>
                    </a:ext>
                  </a:extLst>
                </a:gridCol>
              </a:tblGrid>
              <a:tr h="339096">
                <a:tc>
                  <a:txBody>
                    <a:bodyPr/>
                    <a:lstStyle/>
                    <a:p>
                      <a:pPr algn="ctr"/>
                      <a:r>
                        <a:rPr lang="en-US" sz="1600" dirty="0">
                          <a:latin typeface="Open Sans" panose="020B0606030504020204" pitchFamily="34" charset="0"/>
                          <a:ea typeface="Open Sans" panose="020B0606030504020204" pitchFamily="34" charset="0"/>
                          <a:cs typeface="Open Sans" panose="020B0606030504020204" pitchFamily="34" charset="0"/>
                        </a:rPr>
                        <a:t>Lucy Liberty</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3865"/>
                    </a:solidFill>
                  </a:tcPr>
                </a:tc>
                <a:tc>
                  <a:txBody>
                    <a:bodyPr/>
                    <a:lstStyle/>
                    <a:p>
                      <a:pPr algn="ctr"/>
                      <a:r>
                        <a:rPr lang="en-US" sz="1600" dirty="0">
                          <a:latin typeface="Open Sans" panose="020B0606030504020204" pitchFamily="34" charset="0"/>
                          <a:ea typeface="Open Sans" panose="020B0606030504020204" pitchFamily="34" charset="0"/>
                          <a:cs typeface="Open Sans" panose="020B0606030504020204" pitchFamily="34" charset="0"/>
                        </a:rPr>
                        <a:t>Jordan Justice</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3865"/>
                    </a:solidFill>
                  </a:tcPr>
                </a:tc>
                <a:extLst>
                  <a:ext uri="{0D108BD9-81ED-4DB2-BD59-A6C34878D82A}">
                    <a16:rowId xmlns:a16="http://schemas.microsoft.com/office/drawing/2014/main" val="1545157298"/>
                  </a:ext>
                </a:extLst>
              </a:tr>
              <a:tr h="5212269">
                <a:tc>
                  <a:txBody>
                    <a:bodyPr/>
                    <a:lstStyle/>
                    <a:p>
                      <a:endParaRPr lang="en-US" sz="1350" b="1"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txBody>
                  <a:tcPr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350" b="1"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txBody>
                  <a:tcPr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27434062"/>
                  </a:ext>
                </a:extLst>
              </a:tr>
            </a:tbl>
          </a:graphicData>
        </a:graphic>
      </p:graphicFrame>
      <p:graphicFrame>
        <p:nvGraphicFramePr>
          <p:cNvPr id="3" name="Table 2">
            <a:extLst>
              <a:ext uri="{FF2B5EF4-FFF2-40B4-BE49-F238E27FC236}">
                <a16:creationId xmlns:a16="http://schemas.microsoft.com/office/drawing/2014/main" id="{736ED22B-4CCD-2C34-DD63-134315C23D89}"/>
              </a:ext>
            </a:extLst>
          </p:cNvPr>
          <p:cNvGraphicFramePr>
            <a:graphicFrameLocks noGrp="1"/>
          </p:cNvGraphicFramePr>
          <p:nvPr>
            <p:extLst>
              <p:ext uri="{D42A27DB-BD31-4B8C-83A1-F6EECF244321}">
                <p14:modId xmlns:p14="http://schemas.microsoft.com/office/powerpoint/2010/main" val="3035252384"/>
              </p:ext>
            </p:extLst>
          </p:nvPr>
        </p:nvGraphicFramePr>
        <p:xfrm>
          <a:off x="224466" y="7938843"/>
          <a:ext cx="6408028" cy="675767"/>
        </p:xfrm>
        <a:graphic>
          <a:graphicData uri="http://schemas.openxmlformats.org/drawingml/2006/table">
            <a:tbl>
              <a:tblPr firstRow="1" bandRow="1">
                <a:tableStyleId>{5C22544A-7EE6-4342-B048-85BDC9FD1C3A}</a:tableStyleId>
              </a:tblPr>
              <a:tblGrid>
                <a:gridCol w="6408028">
                  <a:extLst>
                    <a:ext uri="{9D8B030D-6E8A-4147-A177-3AD203B41FA5}">
                      <a16:colId xmlns:a16="http://schemas.microsoft.com/office/drawing/2014/main" val="3957601980"/>
                    </a:ext>
                  </a:extLst>
                </a:gridCol>
              </a:tblGrid>
              <a:tr h="600910">
                <a:tc>
                  <a:txBody>
                    <a:bodyPr/>
                    <a:lstStyle/>
                    <a:p>
                      <a:pPr>
                        <a:lnSpc>
                          <a:spcPct val="150000"/>
                        </a:lnSpc>
                      </a:pPr>
                      <a:r>
                        <a:rPr lang="en-US" dirty="0">
                          <a:solidFill>
                            <a:srgbClr val="003865"/>
                          </a:solidFill>
                          <a:latin typeface="Open Sans" panose="020B0606030504020204" pitchFamily="34" charset="0"/>
                          <a:ea typeface="Open Sans" panose="020B0606030504020204" pitchFamily="34" charset="0"/>
                          <a:cs typeface="Open Sans" panose="020B0606030504020204" pitchFamily="34" charset="0"/>
                        </a:rPr>
                        <a:t>WINNER:</a:t>
                      </a:r>
                    </a:p>
                    <a:p>
                      <a:pPr>
                        <a:lnSpc>
                          <a:spcPct val="150000"/>
                        </a:lnSpc>
                      </a:pPr>
                      <a:r>
                        <a:rPr lang="en-US" dirty="0">
                          <a:solidFill>
                            <a:srgbClr val="003865"/>
                          </a:solidFill>
                          <a:latin typeface="Open Sans" panose="020B0606030504020204" pitchFamily="34" charset="0"/>
                          <a:ea typeface="Open Sans" panose="020B0606030504020204" pitchFamily="34" charset="0"/>
                          <a:cs typeface="Open Sans" panose="020B0606030504020204" pitchFamily="34" charset="0"/>
                        </a:rPr>
                        <a:t>ELECTORAL COUNT: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19890382"/>
                  </a:ext>
                </a:extLst>
              </a:tr>
            </a:tbl>
          </a:graphicData>
        </a:graphic>
      </p:graphicFrame>
      <p:sp>
        <p:nvSpPr>
          <p:cNvPr id="4" name="TextBox 3">
            <a:extLst>
              <a:ext uri="{FF2B5EF4-FFF2-40B4-BE49-F238E27FC236}">
                <a16:creationId xmlns:a16="http://schemas.microsoft.com/office/drawing/2014/main" id="{922A9AFE-9AF9-5BEB-9A13-C237E5B1CFD9}"/>
              </a:ext>
            </a:extLst>
          </p:cNvPr>
          <p:cNvSpPr txBox="1"/>
          <p:nvPr/>
        </p:nvSpPr>
        <p:spPr>
          <a:xfrm>
            <a:off x="223428" y="83956"/>
            <a:ext cx="6409066" cy="830997"/>
          </a:xfrm>
          <a:prstGeom prst="rect">
            <a:avLst/>
          </a:prstGeom>
          <a:noFill/>
        </p:spPr>
        <p:txBody>
          <a:bodyPr wrap="square">
            <a:spAutoFit/>
          </a:bodyPr>
          <a:lstStyle/>
          <a:p>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Sort through the election result cards and record received electoral votes in the proper column for each candidate. Add the electoral votes to determine the winner of the election. Record on your group answer sheet and get approval before moving on to task 5. </a:t>
            </a:r>
            <a:endParaRPr lang="en-US" sz="12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5DD08DAD-190C-28E0-511B-6057A09F5D35}"/>
              </a:ext>
            </a:extLst>
          </p:cNvPr>
          <p:cNvSpPr txBox="1"/>
          <p:nvPr/>
        </p:nvSpPr>
        <p:spPr>
          <a:xfrm>
            <a:off x="223428" y="1021923"/>
            <a:ext cx="6408028" cy="1170833"/>
          </a:xfrm>
          <a:prstGeom prst="rect">
            <a:avLst/>
          </a:prstGeom>
          <a:noFill/>
        </p:spPr>
        <p:txBody>
          <a:bodyPr wrap="square" rtlCol="0">
            <a:spAutoFit/>
          </a:bodyPr>
          <a:lstStyle/>
          <a:p>
            <a:pPr>
              <a:lnSpc>
                <a:spcPct val="150000"/>
              </a:lnSpc>
            </a:pPr>
            <a:r>
              <a:rPr lang="en-US" sz="1200" dirty="0">
                <a:latin typeface="Open Sans" panose="020B0606030504020204" pitchFamily="34" charset="0"/>
                <a:ea typeface="Open Sans" panose="020B0606030504020204" pitchFamily="34" charset="0"/>
                <a:cs typeface="Open Sans" panose="020B0606030504020204" pitchFamily="34" charset="0"/>
              </a:rPr>
              <a:t>What is the popular vote? ________________________________________________________________</a:t>
            </a:r>
          </a:p>
          <a:p>
            <a:pPr>
              <a:lnSpc>
                <a:spcPct val="150000"/>
              </a:lnSpc>
            </a:pPr>
            <a:r>
              <a:rPr lang="en-US" sz="1200" dirty="0">
                <a:latin typeface="Open Sans" panose="020B0606030504020204" pitchFamily="34" charset="0"/>
                <a:ea typeface="Open Sans" panose="020B0606030504020204" pitchFamily="34" charset="0"/>
                <a:cs typeface="Open Sans" panose="020B0606030504020204" pitchFamily="34" charset="0"/>
              </a:rPr>
              <a:t>What is the electoral vote? _______________________________________________________________</a:t>
            </a:r>
          </a:p>
          <a:p>
            <a:pPr>
              <a:lnSpc>
                <a:spcPct val="150000"/>
              </a:lnSpc>
            </a:pPr>
            <a:r>
              <a:rPr lang="en-US" sz="1200" dirty="0">
                <a:latin typeface="Open Sans" panose="020B0606030504020204" pitchFamily="34" charset="0"/>
                <a:ea typeface="Open Sans" panose="020B0606030504020204" pitchFamily="34" charset="0"/>
                <a:cs typeface="Open Sans" panose="020B0606030504020204" pitchFamily="34" charset="0"/>
              </a:rPr>
              <a:t>Does the person who receives the most individual votes win?____________________________</a:t>
            </a:r>
          </a:p>
          <a:p>
            <a:pPr>
              <a:lnSpc>
                <a:spcPct val="150000"/>
              </a:lnSpc>
            </a:pPr>
            <a:r>
              <a:rPr lang="en-US" sz="1200" dirty="0">
                <a:latin typeface="Open Sans" panose="020B0606030504020204" pitchFamily="34" charset="0"/>
                <a:ea typeface="Open Sans" panose="020B0606030504020204" pitchFamily="34" charset="0"/>
                <a:cs typeface="Open Sans" panose="020B0606030504020204" pitchFamily="34" charset="0"/>
              </a:rPr>
              <a:t>___________________________________________________________________________________________</a:t>
            </a:r>
          </a:p>
        </p:txBody>
      </p:sp>
      <p:cxnSp>
        <p:nvCxnSpPr>
          <p:cNvPr id="9" name="Straight Connector 8">
            <a:extLst>
              <a:ext uri="{FF2B5EF4-FFF2-40B4-BE49-F238E27FC236}">
                <a16:creationId xmlns:a16="http://schemas.microsoft.com/office/drawing/2014/main" id="{CF2D2392-81A9-0BF4-1694-DC61A04CD376}"/>
              </a:ext>
            </a:extLst>
          </p:cNvPr>
          <p:cNvCxnSpPr>
            <a:cxnSpLocks/>
          </p:cNvCxnSpPr>
          <p:nvPr/>
        </p:nvCxnSpPr>
        <p:spPr>
          <a:xfrm>
            <a:off x="276814" y="1021923"/>
            <a:ext cx="6304372" cy="0"/>
          </a:xfrm>
          <a:prstGeom prst="line">
            <a:avLst/>
          </a:prstGeom>
          <a:ln w="19050">
            <a:solidFill>
              <a:srgbClr val="DC440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8334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6FDC0-1969-5C98-21A9-A89505504DC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DEA33F6-BDAF-EAD2-7E0A-D69DEA253A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8" name="Picture 7" descr="Logo&#10;&#10;Description automatically generated">
            <a:extLst>
              <a:ext uri="{FF2B5EF4-FFF2-40B4-BE49-F238E27FC236}">
                <a16:creationId xmlns:a16="http://schemas.microsoft.com/office/drawing/2014/main" id="{A5458DDD-D26A-70F5-22FB-E6904E431F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sp>
        <p:nvSpPr>
          <p:cNvPr id="17" name="TextBox 16">
            <a:extLst>
              <a:ext uri="{FF2B5EF4-FFF2-40B4-BE49-F238E27FC236}">
                <a16:creationId xmlns:a16="http://schemas.microsoft.com/office/drawing/2014/main" id="{E947C33A-8EE9-7AC0-37DE-281193A6437C}"/>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26</a:t>
            </a:r>
          </a:p>
        </p:txBody>
      </p:sp>
      <p:graphicFrame>
        <p:nvGraphicFramePr>
          <p:cNvPr id="4" name="Table 3">
            <a:extLst>
              <a:ext uri="{FF2B5EF4-FFF2-40B4-BE49-F238E27FC236}">
                <a16:creationId xmlns:a16="http://schemas.microsoft.com/office/drawing/2014/main" id="{9EC871BF-E442-6CC1-CE31-9C9D4001BF79}"/>
              </a:ext>
            </a:extLst>
          </p:cNvPr>
          <p:cNvGraphicFramePr>
            <a:graphicFrameLocks noGrp="1"/>
          </p:cNvGraphicFramePr>
          <p:nvPr>
            <p:extLst>
              <p:ext uri="{D42A27DB-BD31-4B8C-83A1-F6EECF244321}">
                <p14:modId xmlns:p14="http://schemas.microsoft.com/office/powerpoint/2010/main" val="2505982062"/>
              </p:ext>
            </p:extLst>
          </p:nvPr>
        </p:nvGraphicFramePr>
        <p:xfrm>
          <a:off x="224467" y="142080"/>
          <a:ext cx="6409065" cy="8446528"/>
        </p:xfrm>
        <a:graphic>
          <a:graphicData uri="http://schemas.openxmlformats.org/drawingml/2006/table">
            <a:tbl>
              <a:tblPr firstRow="1" bandRow="1">
                <a:tableStyleId>{5C22544A-7EE6-4342-B048-85BDC9FD1C3A}</a:tableStyleId>
              </a:tblPr>
              <a:tblGrid>
                <a:gridCol w="1281813">
                  <a:extLst>
                    <a:ext uri="{9D8B030D-6E8A-4147-A177-3AD203B41FA5}">
                      <a16:colId xmlns:a16="http://schemas.microsoft.com/office/drawing/2014/main" val="2366554644"/>
                    </a:ext>
                  </a:extLst>
                </a:gridCol>
                <a:gridCol w="1281813">
                  <a:extLst>
                    <a:ext uri="{9D8B030D-6E8A-4147-A177-3AD203B41FA5}">
                      <a16:colId xmlns:a16="http://schemas.microsoft.com/office/drawing/2014/main" val="3327727191"/>
                    </a:ext>
                  </a:extLst>
                </a:gridCol>
                <a:gridCol w="1281813">
                  <a:extLst>
                    <a:ext uri="{9D8B030D-6E8A-4147-A177-3AD203B41FA5}">
                      <a16:colId xmlns:a16="http://schemas.microsoft.com/office/drawing/2014/main" val="33541808"/>
                    </a:ext>
                  </a:extLst>
                </a:gridCol>
                <a:gridCol w="1281813">
                  <a:extLst>
                    <a:ext uri="{9D8B030D-6E8A-4147-A177-3AD203B41FA5}">
                      <a16:colId xmlns:a16="http://schemas.microsoft.com/office/drawing/2014/main" val="199931632"/>
                    </a:ext>
                  </a:extLst>
                </a:gridCol>
                <a:gridCol w="1281813">
                  <a:extLst>
                    <a:ext uri="{9D8B030D-6E8A-4147-A177-3AD203B41FA5}">
                      <a16:colId xmlns:a16="http://schemas.microsoft.com/office/drawing/2014/main" val="1740335798"/>
                    </a:ext>
                  </a:extLst>
                </a:gridCol>
              </a:tblGrid>
              <a:tr h="1679761">
                <a:tc>
                  <a:txBody>
                    <a:bodyPr/>
                    <a:lstStyle/>
                    <a:p>
                      <a:pPr algn="ctr">
                        <a:lnSpc>
                          <a:spcPct val="150000"/>
                        </a:lnSpc>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California</a:t>
                      </a:r>
                    </a:p>
                    <a:p>
                      <a:pPr algn="ctr">
                        <a:lnSpc>
                          <a:spcPct val="150000"/>
                        </a:lnSpc>
                      </a:pPr>
                      <a:r>
                        <a:rPr lang="en-US" sz="1350" b="0" dirty="0">
                          <a:solidFill>
                            <a:schemeClr val="tx1"/>
                          </a:solidFill>
                          <a:latin typeface="Open Sans" panose="020B0606030504020204" pitchFamily="34" charset="0"/>
                          <a:ea typeface="Open Sans" panose="020B0606030504020204" pitchFamily="34" charset="0"/>
                          <a:cs typeface="Open Sans" panose="020B0606030504020204" pitchFamily="34" charset="0"/>
                        </a:rPr>
                        <a:t>Lucy Liberty</a:t>
                      </a:r>
                    </a:p>
                    <a:p>
                      <a:pPr algn="ctr">
                        <a:lnSpc>
                          <a:spcPct val="150000"/>
                        </a:lnSpc>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54</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tc>
                  <a:txBody>
                    <a:bodyPr/>
                    <a:lstStyle/>
                    <a:p>
                      <a:pPr algn="ctr">
                        <a:lnSpc>
                          <a:spcPct val="150000"/>
                        </a:lnSpc>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New York</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0" dirty="0">
                          <a:solidFill>
                            <a:schemeClr val="tx1"/>
                          </a:solidFill>
                          <a:latin typeface="Open Sans" panose="020B0606030504020204" pitchFamily="34" charset="0"/>
                          <a:ea typeface="Open Sans" panose="020B0606030504020204" pitchFamily="34" charset="0"/>
                          <a:cs typeface="Open Sans" panose="020B0606030504020204" pitchFamily="34" charset="0"/>
                        </a:rPr>
                        <a:t>Lucy Liberty</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28</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tc>
                  <a:txBody>
                    <a:bodyPr/>
                    <a:lstStyle/>
                    <a:p>
                      <a:pPr algn="ctr">
                        <a:lnSpc>
                          <a:spcPct val="150000"/>
                        </a:lnSpc>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Illinois</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0" dirty="0">
                          <a:solidFill>
                            <a:schemeClr val="tx1"/>
                          </a:solidFill>
                          <a:latin typeface="Open Sans" panose="020B0606030504020204" pitchFamily="34" charset="0"/>
                          <a:ea typeface="Open Sans" panose="020B0606030504020204" pitchFamily="34" charset="0"/>
                          <a:cs typeface="Open Sans" panose="020B0606030504020204" pitchFamily="34" charset="0"/>
                        </a:rPr>
                        <a:t>Lucy Liberty</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19</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tc>
                  <a:txBody>
                    <a:bodyPr/>
                    <a:lstStyle/>
                    <a:p>
                      <a:pPr algn="ctr">
                        <a:lnSpc>
                          <a:spcPct val="150000"/>
                        </a:lnSpc>
                      </a:pPr>
                      <a:r>
                        <a:rPr lang="en-US" sz="1300" b="1" dirty="0">
                          <a:solidFill>
                            <a:schemeClr val="tx1"/>
                          </a:solidFill>
                          <a:latin typeface="Open Sans" panose="020B0606030504020204" pitchFamily="34" charset="0"/>
                          <a:ea typeface="Open Sans" panose="020B0606030504020204" pitchFamily="34" charset="0"/>
                          <a:cs typeface="Open Sans" panose="020B0606030504020204" pitchFamily="34" charset="0"/>
                        </a:rPr>
                        <a:t>Pennsylvania</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0" dirty="0">
                          <a:solidFill>
                            <a:schemeClr val="tx1"/>
                          </a:solidFill>
                          <a:latin typeface="Open Sans" panose="020B0606030504020204" pitchFamily="34" charset="0"/>
                          <a:ea typeface="Open Sans" panose="020B0606030504020204" pitchFamily="34" charset="0"/>
                          <a:cs typeface="Open Sans" panose="020B0606030504020204" pitchFamily="34" charset="0"/>
                        </a:rPr>
                        <a:t>Jordan Justice </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19</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tc>
                  <a:txBody>
                    <a:bodyPr/>
                    <a:lstStyle/>
                    <a:p>
                      <a:pPr algn="ctr">
                        <a:lnSpc>
                          <a:spcPct val="150000"/>
                        </a:lnSpc>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Ohio</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0" dirty="0">
                          <a:solidFill>
                            <a:schemeClr val="tx1"/>
                          </a:solidFill>
                          <a:latin typeface="Open Sans" panose="020B0606030504020204" pitchFamily="34" charset="0"/>
                          <a:ea typeface="Open Sans" panose="020B0606030504020204" pitchFamily="34" charset="0"/>
                          <a:cs typeface="Open Sans" panose="020B0606030504020204" pitchFamily="34" charset="0"/>
                        </a:rPr>
                        <a:t>Lucy Liberty</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17</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4216677834"/>
                  </a:ext>
                </a:extLst>
              </a:tr>
              <a:tr h="1679761">
                <a:tc>
                  <a:txBody>
                    <a:bodyPr/>
                    <a:lstStyle/>
                    <a:p>
                      <a:pPr algn="ctr">
                        <a:lnSpc>
                          <a:spcPct val="150000"/>
                        </a:lnSpc>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Georgia</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0" dirty="0">
                          <a:solidFill>
                            <a:schemeClr val="tx1"/>
                          </a:solidFill>
                          <a:latin typeface="Open Sans" panose="020B0606030504020204" pitchFamily="34" charset="0"/>
                          <a:ea typeface="Open Sans" panose="020B0606030504020204" pitchFamily="34" charset="0"/>
                          <a:cs typeface="Open Sans" panose="020B0606030504020204" pitchFamily="34" charset="0"/>
                        </a:rPr>
                        <a:t>Jordan Justice</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16</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tc>
                  <a:txBody>
                    <a:bodyPr/>
                    <a:lstStyle/>
                    <a:p>
                      <a:pPr algn="ctr">
                        <a:lnSpc>
                          <a:spcPct val="150000"/>
                        </a:lnSpc>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Michigan</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0" dirty="0">
                          <a:solidFill>
                            <a:schemeClr val="tx1"/>
                          </a:solidFill>
                          <a:latin typeface="Open Sans" panose="020B0606030504020204" pitchFamily="34" charset="0"/>
                          <a:ea typeface="Open Sans" panose="020B0606030504020204" pitchFamily="34" charset="0"/>
                          <a:cs typeface="Open Sans" panose="020B0606030504020204" pitchFamily="34" charset="0"/>
                        </a:rPr>
                        <a:t>Jordan Justice</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15</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tc>
                  <a:txBody>
                    <a:bodyPr/>
                    <a:lstStyle/>
                    <a:p>
                      <a:pPr algn="ctr">
                        <a:lnSpc>
                          <a:spcPct val="100000"/>
                        </a:lnSpc>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North Carolina</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0" dirty="0">
                          <a:solidFill>
                            <a:schemeClr val="tx1"/>
                          </a:solidFill>
                          <a:latin typeface="Open Sans" panose="020B0606030504020204" pitchFamily="34" charset="0"/>
                          <a:ea typeface="Open Sans" panose="020B0606030504020204" pitchFamily="34" charset="0"/>
                          <a:cs typeface="Open Sans" panose="020B0606030504020204" pitchFamily="34" charset="0"/>
                        </a:rPr>
                        <a:t>Jordan Justice</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16</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tc>
                  <a:txBody>
                    <a:bodyPr/>
                    <a:lstStyle/>
                    <a:p>
                      <a:pPr algn="ctr">
                        <a:lnSpc>
                          <a:spcPct val="150000"/>
                        </a:lnSpc>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New Jersey</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0" dirty="0">
                          <a:solidFill>
                            <a:schemeClr val="tx1"/>
                          </a:solidFill>
                          <a:latin typeface="Open Sans" panose="020B0606030504020204" pitchFamily="34" charset="0"/>
                          <a:ea typeface="Open Sans" panose="020B0606030504020204" pitchFamily="34" charset="0"/>
                          <a:cs typeface="Open Sans" panose="020B0606030504020204" pitchFamily="34" charset="0"/>
                        </a:rPr>
                        <a:t>Jordan Justice</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14</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tc>
                  <a:txBody>
                    <a:bodyPr/>
                    <a:lstStyle/>
                    <a:p>
                      <a:pPr algn="ctr">
                        <a:lnSpc>
                          <a:spcPct val="150000"/>
                        </a:lnSpc>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Virginia</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0" dirty="0">
                          <a:solidFill>
                            <a:schemeClr val="tx1"/>
                          </a:solidFill>
                          <a:latin typeface="Open Sans" panose="020B0606030504020204" pitchFamily="34" charset="0"/>
                          <a:ea typeface="Open Sans" panose="020B0606030504020204" pitchFamily="34" charset="0"/>
                          <a:cs typeface="Open Sans" panose="020B0606030504020204" pitchFamily="34" charset="0"/>
                        </a:rPr>
                        <a:t>Lucy Liberty</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13</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3275804780"/>
                  </a:ext>
                </a:extLst>
              </a:tr>
              <a:tr h="1679761">
                <a:tc>
                  <a:txBody>
                    <a:bodyPr/>
                    <a:lstStyle/>
                    <a:p>
                      <a:pPr algn="ctr">
                        <a:lnSpc>
                          <a:spcPct val="150000"/>
                        </a:lnSpc>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Washington</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0" dirty="0">
                          <a:solidFill>
                            <a:schemeClr val="tx1"/>
                          </a:solidFill>
                          <a:latin typeface="Open Sans" panose="020B0606030504020204" pitchFamily="34" charset="0"/>
                          <a:ea typeface="Open Sans" panose="020B0606030504020204" pitchFamily="34" charset="0"/>
                          <a:cs typeface="Open Sans" panose="020B0606030504020204" pitchFamily="34" charset="0"/>
                        </a:rPr>
                        <a:t>Lucy Liberty</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12</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tc>
                  <a:txBody>
                    <a:bodyPr/>
                    <a:lstStyle/>
                    <a:p>
                      <a:pPr algn="ctr">
                        <a:lnSpc>
                          <a:spcPct val="150000"/>
                        </a:lnSpc>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Arizona</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0" dirty="0">
                          <a:solidFill>
                            <a:schemeClr val="tx1"/>
                          </a:solidFill>
                          <a:latin typeface="Open Sans" panose="020B0606030504020204" pitchFamily="34" charset="0"/>
                          <a:ea typeface="Open Sans" panose="020B0606030504020204" pitchFamily="34" charset="0"/>
                          <a:cs typeface="Open Sans" panose="020B0606030504020204" pitchFamily="34" charset="0"/>
                        </a:rPr>
                        <a:t>Jordan Justice</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11</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tc>
                  <a:txBody>
                    <a:bodyPr/>
                    <a:lstStyle/>
                    <a:p>
                      <a:pPr algn="ctr">
                        <a:lnSpc>
                          <a:spcPct val="150000"/>
                        </a:lnSpc>
                      </a:pPr>
                      <a:r>
                        <a:rPr lang="en-US"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t>Massachusetts</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0" dirty="0">
                          <a:solidFill>
                            <a:schemeClr val="tx1"/>
                          </a:solidFill>
                          <a:latin typeface="Open Sans" panose="020B0606030504020204" pitchFamily="34" charset="0"/>
                          <a:ea typeface="Open Sans" panose="020B0606030504020204" pitchFamily="34" charset="0"/>
                          <a:cs typeface="Open Sans" panose="020B0606030504020204" pitchFamily="34" charset="0"/>
                        </a:rPr>
                        <a:t>Lucy Liberty</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11</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tc>
                  <a:txBody>
                    <a:bodyPr/>
                    <a:lstStyle/>
                    <a:p>
                      <a:pPr algn="ctr">
                        <a:lnSpc>
                          <a:spcPct val="150000"/>
                        </a:lnSpc>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Tennessee</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0" dirty="0">
                          <a:solidFill>
                            <a:schemeClr val="tx1"/>
                          </a:solidFill>
                          <a:latin typeface="Open Sans" panose="020B0606030504020204" pitchFamily="34" charset="0"/>
                          <a:ea typeface="Open Sans" panose="020B0606030504020204" pitchFamily="34" charset="0"/>
                          <a:cs typeface="Open Sans" panose="020B0606030504020204" pitchFamily="34" charset="0"/>
                        </a:rPr>
                        <a:t>Jordan Justice</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11</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tc>
                  <a:txBody>
                    <a:bodyPr/>
                    <a:lstStyle/>
                    <a:p>
                      <a:pPr algn="ctr">
                        <a:lnSpc>
                          <a:spcPct val="150000"/>
                        </a:lnSpc>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Wisconsin</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0" dirty="0">
                          <a:solidFill>
                            <a:schemeClr val="tx1"/>
                          </a:solidFill>
                          <a:latin typeface="Open Sans" panose="020B0606030504020204" pitchFamily="34" charset="0"/>
                          <a:ea typeface="Open Sans" panose="020B0606030504020204" pitchFamily="34" charset="0"/>
                          <a:cs typeface="Open Sans" panose="020B0606030504020204" pitchFamily="34" charset="0"/>
                        </a:rPr>
                        <a:t>Jordan Justice</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10</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3866174186"/>
                  </a:ext>
                </a:extLst>
              </a:tr>
              <a:tr h="1679761">
                <a:tc>
                  <a:txBody>
                    <a:bodyPr/>
                    <a:lstStyle/>
                    <a:p>
                      <a:pPr algn="ctr">
                        <a:lnSpc>
                          <a:spcPct val="150000"/>
                        </a:lnSpc>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Minnesota</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0" dirty="0">
                          <a:solidFill>
                            <a:schemeClr val="tx1"/>
                          </a:solidFill>
                          <a:latin typeface="Open Sans" panose="020B0606030504020204" pitchFamily="34" charset="0"/>
                          <a:ea typeface="Open Sans" panose="020B0606030504020204" pitchFamily="34" charset="0"/>
                          <a:cs typeface="Open Sans" panose="020B0606030504020204" pitchFamily="34" charset="0"/>
                        </a:rPr>
                        <a:t>Jordan Justice</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10</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tc>
                  <a:txBody>
                    <a:bodyPr/>
                    <a:lstStyle/>
                    <a:p>
                      <a:pPr algn="ctr">
                        <a:lnSpc>
                          <a:spcPct val="150000"/>
                        </a:lnSpc>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Maryland</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0" dirty="0">
                          <a:solidFill>
                            <a:schemeClr val="tx1"/>
                          </a:solidFill>
                          <a:latin typeface="Open Sans" panose="020B0606030504020204" pitchFamily="34" charset="0"/>
                          <a:ea typeface="Open Sans" panose="020B0606030504020204" pitchFamily="34" charset="0"/>
                          <a:cs typeface="Open Sans" panose="020B0606030504020204" pitchFamily="34" charset="0"/>
                        </a:rPr>
                        <a:t>Lucy Liberty</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10</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tc>
                  <a:txBody>
                    <a:bodyPr/>
                    <a:lstStyle/>
                    <a:p>
                      <a:pPr algn="ctr">
                        <a:lnSpc>
                          <a:spcPct val="150000"/>
                        </a:lnSpc>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Connecticut</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0" dirty="0">
                          <a:solidFill>
                            <a:schemeClr val="tx1"/>
                          </a:solidFill>
                          <a:latin typeface="Open Sans" panose="020B0606030504020204" pitchFamily="34" charset="0"/>
                          <a:ea typeface="Open Sans" panose="020B0606030504020204" pitchFamily="34" charset="0"/>
                          <a:cs typeface="Open Sans" panose="020B0606030504020204" pitchFamily="34" charset="0"/>
                        </a:rPr>
                        <a:t>Lucy Liberty</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7</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tc>
                  <a:txBody>
                    <a:bodyPr/>
                    <a:lstStyle/>
                    <a:p>
                      <a:pPr algn="ctr">
                        <a:lnSpc>
                          <a:spcPct val="150000"/>
                        </a:lnSpc>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Oregon</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0" dirty="0">
                          <a:solidFill>
                            <a:schemeClr val="tx1"/>
                          </a:solidFill>
                          <a:latin typeface="Open Sans" panose="020B0606030504020204" pitchFamily="34" charset="0"/>
                          <a:ea typeface="Open Sans" panose="020B0606030504020204" pitchFamily="34" charset="0"/>
                          <a:cs typeface="Open Sans" panose="020B0606030504020204" pitchFamily="34" charset="0"/>
                        </a:rPr>
                        <a:t>Jordan Justice</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8</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tc>
                  <a:txBody>
                    <a:bodyPr/>
                    <a:lstStyle/>
                    <a:p>
                      <a:pPr algn="ctr">
                        <a:lnSpc>
                          <a:spcPct val="150000"/>
                        </a:lnSpc>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Oklahoma</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0" dirty="0">
                          <a:solidFill>
                            <a:schemeClr val="tx1"/>
                          </a:solidFill>
                          <a:latin typeface="Open Sans" panose="020B0606030504020204" pitchFamily="34" charset="0"/>
                          <a:ea typeface="Open Sans" panose="020B0606030504020204" pitchFamily="34" charset="0"/>
                          <a:cs typeface="Open Sans" panose="020B0606030504020204" pitchFamily="34" charset="0"/>
                        </a:rPr>
                        <a:t>Jordan Justice</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7</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3587545089"/>
                  </a:ext>
                </a:extLst>
              </a:tr>
              <a:tr h="839881">
                <a:tc rowSpan="2">
                  <a:txBody>
                    <a:bodyPr/>
                    <a:lstStyle/>
                    <a:p>
                      <a:pPr algn="ctr">
                        <a:lnSpc>
                          <a:spcPct val="150000"/>
                        </a:lnSpc>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Iowa</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0" dirty="0">
                          <a:solidFill>
                            <a:schemeClr val="tx1"/>
                          </a:solidFill>
                          <a:latin typeface="Open Sans" panose="020B0606030504020204" pitchFamily="34" charset="0"/>
                          <a:ea typeface="Open Sans" panose="020B0606030504020204" pitchFamily="34" charset="0"/>
                          <a:cs typeface="Open Sans" panose="020B0606030504020204" pitchFamily="34" charset="0"/>
                        </a:rPr>
                        <a:t>Jordan Justice</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6</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tc rowSpan="2">
                  <a:txBody>
                    <a:bodyPr/>
                    <a:lstStyle/>
                    <a:p>
                      <a:pPr algn="ctr">
                        <a:lnSpc>
                          <a:spcPct val="150000"/>
                        </a:lnSpc>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Arkansas</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0" dirty="0">
                          <a:solidFill>
                            <a:schemeClr val="tx1"/>
                          </a:solidFill>
                          <a:latin typeface="Open Sans" panose="020B0606030504020204" pitchFamily="34" charset="0"/>
                          <a:ea typeface="Open Sans" panose="020B0606030504020204" pitchFamily="34" charset="0"/>
                          <a:cs typeface="Open Sans" panose="020B0606030504020204" pitchFamily="34" charset="0"/>
                        </a:rPr>
                        <a:t>Jordan Justice</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6</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tc rowSpan="2">
                  <a:txBody>
                    <a:bodyPr/>
                    <a:lstStyle/>
                    <a:p>
                      <a:pPr algn="ctr">
                        <a:lnSpc>
                          <a:spcPct val="150000"/>
                        </a:lnSpc>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Nevada</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0" dirty="0">
                          <a:solidFill>
                            <a:schemeClr val="tx1"/>
                          </a:solidFill>
                          <a:latin typeface="Open Sans" panose="020B0606030504020204" pitchFamily="34" charset="0"/>
                          <a:ea typeface="Open Sans" panose="020B0606030504020204" pitchFamily="34" charset="0"/>
                          <a:cs typeface="Open Sans" panose="020B0606030504020204" pitchFamily="34" charset="0"/>
                        </a:rPr>
                        <a:t>Jordan Justice</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6</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tc rowSpan="2">
                  <a:txBody>
                    <a:bodyPr/>
                    <a:lstStyle/>
                    <a:p>
                      <a:pPr algn="ctr">
                        <a:lnSpc>
                          <a:spcPct val="150000"/>
                        </a:lnSpc>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Utah</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0" dirty="0">
                          <a:solidFill>
                            <a:schemeClr val="tx1"/>
                          </a:solidFill>
                          <a:latin typeface="Open Sans" panose="020B0606030504020204" pitchFamily="34" charset="0"/>
                          <a:ea typeface="Open Sans" panose="020B0606030504020204" pitchFamily="34" charset="0"/>
                          <a:cs typeface="Open Sans" panose="020B0606030504020204" pitchFamily="34" charset="0"/>
                        </a:rPr>
                        <a:t>Jordan Justice</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6</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tc>
                  <a:txBody>
                    <a:bodyPr/>
                    <a:lstStyle/>
                    <a:p>
                      <a:pPr algn="ctr">
                        <a:lnSpc>
                          <a:spcPct val="150000"/>
                        </a:lnSpc>
                      </a:pPr>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Mississippi</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Jordan Justice</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t>6</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1931783678"/>
                  </a:ext>
                </a:extLst>
              </a:tr>
              <a:tr h="839881">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lang="en-US" sz="1050" b="1" dirty="0">
                          <a:solidFill>
                            <a:schemeClr val="tx1"/>
                          </a:solidFill>
                          <a:latin typeface="Open Sans" panose="020B0606030504020204" pitchFamily="34" charset="0"/>
                          <a:ea typeface="Open Sans" panose="020B0606030504020204" pitchFamily="34" charset="0"/>
                          <a:cs typeface="Open Sans" panose="020B0606030504020204" pitchFamily="34" charset="0"/>
                        </a:rPr>
                        <a:t>Washington D.C. </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Lucy Liberty</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t>3</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1796150429"/>
                  </a:ext>
                </a:extLst>
              </a:tr>
            </a:tbl>
          </a:graphicData>
        </a:graphic>
      </p:graphicFrame>
    </p:spTree>
    <p:extLst>
      <p:ext uri="{BB962C8B-B14F-4D97-AF65-F5344CB8AC3E}">
        <p14:creationId xmlns:p14="http://schemas.microsoft.com/office/powerpoint/2010/main" val="33579496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0165B-138E-4E65-CE8B-EB4934D2623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1FFA21C-8FDB-6631-D659-2EBC0156DC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8" name="Picture 7" descr="Logo&#10;&#10;Description automatically generated">
            <a:extLst>
              <a:ext uri="{FF2B5EF4-FFF2-40B4-BE49-F238E27FC236}">
                <a16:creationId xmlns:a16="http://schemas.microsoft.com/office/drawing/2014/main" id="{BA383FD6-3162-8DFF-9E44-564AF0F18E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sp>
        <p:nvSpPr>
          <p:cNvPr id="17" name="TextBox 16">
            <a:extLst>
              <a:ext uri="{FF2B5EF4-FFF2-40B4-BE49-F238E27FC236}">
                <a16:creationId xmlns:a16="http://schemas.microsoft.com/office/drawing/2014/main" id="{605EC026-F6A8-BA14-DC87-B4A6908432E4}"/>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27</a:t>
            </a:r>
          </a:p>
        </p:txBody>
      </p:sp>
      <p:graphicFrame>
        <p:nvGraphicFramePr>
          <p:cNvPr id="4" name="Table 3">
            <a:extLst>
              <a:ext uri="{FF2B5EF4-FFF2-40B4-BE49-F238E27FC236}">
                <a16:creationId xmlns:a16="http://schemas.microsoft.com/office/drawing/2014/main" id="{FA952246-8130-A4A0-A3FE-F60A5525E5E8}"/>
              </a:ext>
            </a:extLst>
          </p:cNvPr>
          <p:cNvGraphicFramePr>
            <a:graphicFrameLocks noGrp="1"/>
          </p:cNvGraphicFramePr>
          <p:nvPr>
            <p:extLst>
              <p:ext uri="{D42A27DB-BD31-4B8C-83A1-F6EECF244321}">
                <p14:modId xmlns:p14="http://schemas.microsoft.com/office/powerpoint/2010/main" val="4238028278"/>
              </p:ext>
            </p:extLst>
          </p:nvPr>
        </p:nvGraphicFramePr>
        <p:xfrm>
          <a:off x="224467" y="142080"/>
          <a:ext cx="6409065" cy="8418260"/>
        </p:xfrm>
        <a:graphic>
          <a:graphicData uri="http://schemas.openxmlformats.org/drawingml/2006/table">
            <a:tbl>
              <a:tblPr firstRow="1" bandRow="1">
                <a:tableStyleId>{5C22544A-7EE6-4342-B048-85BDC9FD1C3A}</a:tableStyleId>
              </a:tblPr>
              <a:tblGrid>
                <a:gridCol w="1281813">
                  <a:extLst>
                    <a:ext uri="{9D8B030D-6E8A-4147-A177-3AD203B41FA5}">
                      <a16:colId xmlns:a16="http://schemas.microsoft.com/office/drawing/2014/main" val="2366554644"/>
                    </a:ext>
                  </a:extLst>
                </a:gridCol>
                <a:gridCol w="1281813">
                  <a:extLst>
                    <a:ext uri="{9D8B030D-6E8A-4147-A177-3AD203B41FA5}">
                      <a16:colId xmlns:a16="http://schemas.microsoft.com/office/drawing/2014/main" val="3327727191"/>
                    </a:ext>
                  </a:extLst>
                </a:gridCol>
                <a:gridCol w="1281813">
                  <a:extLst>
                    <a:ext uri="{9D8B030D-6E8A-4147-A177-3AD203B41FA5}">
                      <a16:colId xmlns:a16="http://schemas.microsoft.com/office/drawing/2014/main" val="33541808"/>
                    </a:ext>
                  </a:extLst>
                </a:gridCol>
                <a:gridCol w="1281813">
                  <a:extLst>
                    <a:ext uri="{9D8B030D-6E8A-4147-A177-3AD203B41FA5}">
                      <a16:colId xmlns:a16="http://schemas.microsoft.com/office/drawing/2014/main" val="199931632"/>
                    </a:ext>
                  </a:extLst>
                </a:gridCol>
                <a:gridCol w="1281813">
                  <a:extLst>
                    <a:ext uri="{9D8B030D-6E8A-4147-A177-3AD203B41FA5}">
                      <a16:colId xmlns:a16="http://schemas.microsoft.com/office/drawing/2014/main" val="1740335798"/>
                    </a:ext>
                  </a:extLst>
                </a:gridCol>
              </a:tblGrid>
              <a:tr h="1683652">
                <a:tc>
                  <a:txBody>
                    <a:bodyPr/>
                    <a:lstStyle/>
                    <a:p>
                      <a:pPr algn="ctr">
                        <a:lnSpc>
                          <a:spcPct val="100000"/>
                        </a:lnSpc>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Rhode Island</a:t>
                      </a:r>
                    </a:p>
                    <a:p>
                      <a:pPr algn="ctr">
                        <a:lnSpc>
                          <a:spcPct val="150000"/>
                        </a:lnSpc>
                      </a:pPr>
                      <a:r>
                        <a:rPr lang="en-US" sz="1350" b="0" dirty="0">
                          <a:solidFill>
                            <a:schemeClr val="tx1"/>
                          </a:solidFill>
                          <a:latin typeface="Open Sans" panose="020B0606030504020204" pitchFamily="34" charset="0"/>
                          <a:ea typeface="Open Sans" panose="020B0606030504020204" pitchFamily="34" charset="0"/>
                          <a:cs typeface="Open Sans" panose="020B0606030504020204" pitchFamily="34" charset="0"/>
                        </a:rPr>
                        <a:t>Lucy Liberty</a:t>
                      </a:r>
                    </a:p>
                    <a:p>
                      <a:pPr algn="ctr">
                        <a:lnSpc>
                          <a:spcPct val="150000"/>
                        </a:lnSpc>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4</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tc>
                  <a:txBody>
                    <a:bodyPr/>
                    <a:lstStyle/>
                    <a:p>
                      <a:pPr algn="ctr">
                        <a:lnSpc>
                          <a:spcPct val="150000"/>
                        </a:lnSpc>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Maine</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0" dirty="0">
                          <a:solidFill>
                            <a:schemeClr val="tx1"/>
                          </a:solidFill>
                          <a:latin typeface="Open Sans" panose="020B0606030504020204" pitchFamily="34" charset="0"/>
                          <a:ea typeface="Open Sans" panose="020B0606030504020204" pitchFamily="34" charset="0"/>
                          <a:cs typeface="Open Sans" panose="020B0606030504020204" pitchFamily="34" charset="0"/>
                        </a:rPr>
                        <a:t>Lucy Liberty</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4</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tc>
                  <a:txBody>
                    <a:bodyPr/>
                    <a:lstStyle/>
                    <a:p>
                      <a:pPr algn="ctr">
                        <a:lnSpc>
                          <a:spcPct val="150000"/>
                        </a:lnSpc>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Idaho</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0" dirty="0">
                          <a:solidFill>
                            <a:schemeClr val="tx1"/>
                          </a:solidFill>
                          <a:latin typeface="Open Sans" panose="020B0606030504020204" pitchFamily="34" charset="0"/>
                          <a:ea typeface="Open Sans" panose="020B0606030504020204" pitchFamily="34" charset="0"/>
                          <a:cs typeface="Open Sans" panose="020B0606030504020204" pitchFamily="34" charset="0"/>
                        </a:rPr>
                        <a:t>Jordan Justice</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4</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tc>
                  <a:txBody>
                    <a:bodyPr/>
                    <a:lstStyle/>
                    <a:p>
                      <a:pPr algn="ctr">
                        <a:lnSpc>
                          <a:spcPct val="150000"/>
                        </a:lnSpc>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Montana</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0" dirty="0">
                          <a:solidFill>
                            <a:schemeClr val="tx1"/>
                          </a:solidFill>
                          <a:latin typeface="Open Sans" panose="020B0606030504020204" pitchFamily="34" charset="0"/>
                          <a:ea typeface="Open Sans" panose="020B0606030504020204" pitchFamily="34" charset="0"/>
                          <a:cs typeface="Open Sans" panose="020B0606030504020204" pitchFamily="34" charset="0"/>
                        </a:rPr>
                        <a:t>Jordan Justice</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4</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tc>
                  <a:txBody>
                    <a:bodyPr/>
                    <a:lstStyle/>
                    <a:p>
                      <a:pPr algn="ctr">
                        <a:lnSpc>
                          <a:spcPct val="150000"/>
                        </a:lnSpc>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Delaware</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0" dirty="0">
                          <a:solidFill>
                            <a:schemeClr val="tx1"/>
                          </a:solidFill>
                          <a:latin typeface="Open Sans" panose="020B0606030504020204" pitchFamily="34" charset="0"/>
                          <a:ea typeface="Open Sans" panose="020B0606030504020204" pitchFamily="34" charset="0"/>
                          <a:cs typeface="Open Sans" panose="020B0606030504020204" pitchFamily="34" charset="0"/>
                        </a:rPr>
                        <a:t>Lucy Liberty</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3</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4216677834"/>
                  </a:ext>
                </a:extLst>
              </a:tr>
              <a:tr h="1683652">
                <a:tc>
                  <a:txBody>
                    <a:bodyPr/>
                    <a:lstStyle/>
                    <a:p>
                      <a:pPr algn="ctr">
                        <a:lnSpc>
                          <a:spcPct val="150000"/>
                        </a:lnSpc>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Vermont</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0" dirty="0">
                          <a:solidFill>
                            <a:schemeClr val="tx1"/>
                          </a:solidFill>
                          <a:latin typeface="Open Sans" panose="020B0606030504020204" pitchFamily="34" charset="0"/>
                          <a:ea typeface="Open Sans" panose="020B0606030504020204" pitchFamily="34" charset="0"/>
                          <a:cs typeface="Open Sans" panose="020B0606030504020204" pitchFamily="34" charset="0"/>
                        </a:rPr>
                        <a:t>Lucy Liberty</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3</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tc>
                  <a:txBody>
                    <a:bodyPr/>
                    <a:lstStyle/>
                    <a:p>
                      <a:pPr algn="ctr">
                        <a:lnSpc>
                          <a:spcPct val="150000"/>
                        </a:lnSpc>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Texas</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0" dirty="0">
                          <a:solidFill>
                            <a:schemeClr val="tx1"/>
                          </a:solidFill>
                          <a:latin typeface="Open Sans" panose="020B0606030504020204" pitchFamily="34" charset="0"/>
                          <a:ea typeface="Open Sans" panose="020B0606030504020204" pitchFamily="34" charset="0"/>
                          <a:cs typeface="Open Sans" panose="020B0606030504020204" pitchFamily="34" charset="0"/>
                        </a:rPr>
                        <a:t>Lucy Liberty</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40</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tc>
                  <a:txBody>
                    <a:bodyPr/>
                    <a:lstStyle/>
                    <a:p>
                      <a:pPr algn="ctr">
                        <a:lnSpc>
                          <a:spcPct val="150000"/>
                        </a:lnSpc>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Florida</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0" dirty="0">
                          <a:solidFill>
                            <a:schemeClr val="tx1"/>
                          </a:solidFill>
                          <a:latin typeface="Open Sans" panose="020B0606030504020204" pitchFamily="34" charset="0"/>
                          <a:ea typeface="Open Sans" panose="020B0606030504020204" pitchFamily="34" charset="0"/>
                          <a:cs typeface="Open Sans" panose="020B0606030504020204" pitchFamily="34" charset="0"/>
                        </a:rPr>
                        <a:t>Jordan Justice</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30</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tc>
                  <a:txBody>
                    <a:bodyPr/>
                    <a:lstStyle/>
                    <a:p>
                      <a:pPr algn="ctr">
                        <a:lnSpc>
                          <a:spcPct val="150000"/>
                        </a:lnSpc>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Indiana</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0" dirty="0">
                          <a:solidFill>
                            <a:schemeClr val="tx1"/>
                          </a:solidFill>
                          <a:latin typeface="Open Sans" panose="020B0606030504020204" pitchFamily="34" charset="0"/>
                          <a:ea typeface="Open Sans" panose="020B0606030504020204" pitchFamily="34" charset="0"/>
                          <a:cs typeface="Open Sans" panose="020B0606030504020204" pitchFamily="34" charset="0"/>
                        </a:rPr>
                        <a:t>Jordan Justice</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11</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tc>
                  <a:txBody>
                    <a:bodyPr/>
                    <a:lstStyle/>
                    <a:p>
                      <a:pPr algn="ctr">
                        <a:lnSpc>
                          <a:spcPct val="150000"/>
                        </a:lnSpc>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Missouri</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0" dirty="0">
                          <a:solidFill>
                            <a:schemeClr val="tx1"/>
                          </a:solidFill>
                          <a:latin typeface="Open Sans" panose="020B0606030504020204" pitchFamily="34" charset="0"/>
                          <a:ea typeface="Open Sans" panose="020B0606030504020204" pitchFamily="34" charset="0"/>
                          <a:cs typeface="Open Sans" panose="020B0606030504020204" pitchFamily="34" charset="0"/>
                        </a:rPr>
                        <a:t>Jordan Justice</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10</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3275804780"/>
                  </a:ext>
                </a:extLst>
              </a:tr>
              <a:tr h="1683652">
                <a:tc>
                  <a:txBody>
                    <a:bodyPr/>
                    <a:lstStyle/>
                    <a:p>
                      <a:pPr algn="ctr">
                        <a:lnSpc>
                          <a:spcPct val="100000"/>
                        </a:lnSpc>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South Carolina</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0" dirty="0">
                          <a:solidFill>
                            <a:schemeClr val="tx1"/>
                          </a:solidFill>
                          <a:latin typeface="Open Sans" panose="020B0606030504020204" pitchFamily="34" charset="0"/>
                          <a:ea typeface="Open Sans" panose="020B0606030504020204" pitchFamily="34" charset="0"/>
                          <a:cs typeface="Open Sans" panose="020B0606030504020204" pitchFamily="34" charset="0"/>
                        </a:rPr>
                        <a:t>Lucy Liberty</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9</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tc>
                  <a:txBody>
                    <a:bodyPr/>
                    <a:lstStyle/>
                    <a:p>
                      <a:pPr algn="ctr">
                        <a:lnSpc>
                          <a:spcPct val="150000"/>
                        </a:lnSpc>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Alabama</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0" dirty="0">
                          <a:solidFill>
                            <a:schemeClr val="tx1"/>
                          </a:solidFill>
                          <a:latin typeface="Open Sans" panose="020B0606030504020204" pitchFamily="34" charset="0"/>
                          <a:ea typeface="Open Sans" panose="020B0606030504020204" pitchFamily="34" charset="0"/>
                          <a:cs typeface="Open Sans" panose="020B0606030504020204" pitchFamily="34" charset="0"/>
                        </a:rPr>
                        <a:t>Jordan Justice</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9</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tc>
                  <a:txBody>
                    <a:bodyPr/>
                    <a:lstStyle/>
                    <a:p>
                      <a:pPr algn="ctr">
                        <a:lnSpc>
                          <a:spcPct val="150000"/>
                        </a:lnSpc>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Colorado</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0" dirty="0">
                          <a:solidFill>
                            <a:schemeClr val="tx1"/>
                          </a:solidFill>
                          <a:latin typeface="Open Sans" panose="020B0606030504020204" pitchFamily="34" charset="0"/>
                          <a:ea typeface="Open Sans" panose="020B0606030504020204" pitchFamily="34" charset="0"/>
                          <a:cs typeface="Open Sans" panose="020B0606030504020204" pitchFamily="34" charset="0"/>
                        </a:rPr>
                        <a:t>Lucy Liberty</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10</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tc>
                  <a:txBody>
                    <a:bodyPr/>
                    <a:lstStyle/>
                    <a:p>
                      <a:pPr algn="ctr">
                        <a:lnSpc>
                          <a:spcPct val="150000"/>
                        </a:lnSpc>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Kentucky</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0" dirty="0">
                          <a:solidFill>
                            <a:schemeClr val="tx1"/>
                          </a:solidFill>
                          <a:latin typeface="Open Sans" panose="020B0606030504020204" pitchFamily="34" charset="0"/>
                          <a:ea typeface="Open Sans" panose="020B0606030504020204" pitchFamily="34" charset="0"/>
                          <a:cs typeface="Open Sans" panose="020B0606030504020204" pitchFamily="34" charset="0"/>
                        </a:rPr>
                        <a:t>Jordan Justice</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8</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tc>
                  <a:txBody>
                    <a:bodyPr/>
                    <a:lstStyle/>
                    <a:p>
                      <a:pPr algn="ctr">
                        <a:lnSpc>
                          <a:spcPct val="150000"/>
                        </a:lnSpc>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Louisiana</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0" dirty="0">
                          <a:solidFill>
                            <a:schemeClr val="tx1"/>
                          </a:solidFill>
                          <a:latin typeface="Open Sans" panose="020B0606030504020204" pitchFamily="34" charset="0"/>
                          <a:ea typeface="Open Sans" panose="020B0606030504020204" pitchFamily="34" charset="0"/>
                          <a:cs typeface="Open Sans" panose="020B0606030504020204" pitchFamily="34" charset="0"/>
                        </a:rPr>
                        <a:t>Jordan Justice</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8</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3866174186"/>
                  </a:ext>
                </a:extLst>
              </a:tr>
              <a:tr h="1683652">
                <a:tc>
                  <a:txBody>
                    <a:bodyPr/>
                    <a:lstStyle/>
                    <a:p>
                      <a:pPr algn="ctr">
                        <a:lnSpc>
                          <a:spcPct val="150000"/>
                        </a:lnSpc>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Wisconsin</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0" dirty="0">
                          <a:solidFill>
                            <a:schemeClr val="tx1"/>
                          </a:solidFill>
                          <a:latin typeface="Open Sans" panose="020B0606030504020204" pitchFamily="34" charset="0"/>
                          <a:ea typeface="Open Sans" panose="020B0606030504020204" pitchFamily="34" charset="0"/>
                          <a:cs typeface="Open Sans" panose="020B0606030504020204" pitchFamily="34" charset="0"/>
                        </a:rPr>
                        <a:t>Jordan Justice</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10</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tc>
                  <a:txBody>
                    <a:bodyPr/>
                    <a:lstStyle/>
                    <a:p>
                      <a:pPr algn="ctr">
                        <a:lnSpc>
                          <a:spcPct val="100000"/>
                        </a:lnSpc>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North Dakota</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0" dirty="0">
                          <a:solidFill>
                            <a:schemeClr val="tx1"/>
                          </a:solidFill>
                          <a:latin typeface="Open Sans" panose="020B0606030504020204" pitchFamily="34" charset="0"/>
                          <a:ea typeface="Open Sans" panose="020B0606030504020204" pitchFamily="34" charset="0"/>
                          <a:cs typeface="Open Sans" panose="020B0606030504020204" pitchFamily="34" charset="0"/>
                        </a:rPr>
                        <a:t>Lucy Liberty</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3</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tc>
                  <a:txBody>
                    <a:bodyPr/>
                    <a:lstStyle/>
                    <a:p>
                      <a:pPr algn="ctr">
                        <a:lnSpc>
                          <a:spcPct val="100000"/>
                        </a:lnSpc>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South Dakota</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0" dirty="0">
                          <a:solidFill>
                            <a:schemeClr val="tx1"/>
                          </a:solidFill>
                          <a:latin typeface="Open Sans" panose="020B0606030504020204" pitchFamily="34" charset="0"/>
                          <a:ea typeface="Open Sans" panose="020B0606030504020204" pitchFamily="34" charset="0"/>
                          <a:cs typeface="Open Sans" panose="020B0606030504020204" pitchFamily="34" charset="0"/>
                        </a:rPr>
                        <a:t>Lucy Liberty</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3</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tc>
                  <a:txBody>
                    <a:bodyPr/>
                    <a:lstStyle/>
                    <a:p>
                      <a:pPr algn="ctr">
                        <a:lnSpc>
                          <a:spcPct val="150000"/>
                        </a:lnSpc>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Alaska</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0" dirty="0">
                          <a:solidFill>
                            <a:schemeClr val="tx1"/>
                          </a:solidFill>
                          <a:latin typeface="Open Sans" panose="020B0606030504020204" pitchFamily="34" charset="0"/>
                          <a:ea typeface="Open Sans" panose="020B0606030504020204" pitchFamily="34" charset="0"/>
                          <a:cs typeface="Open Sans" panose="020B0606030504020204" pitchFamily="34" charset="0"/>
                        </a:rPr>
                        <a:t>Jordan Justice</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3</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tc>
                  <a:txBody>
                    <a:bodyPr/>
                    <a:lstStyle/>
                    <a:p>
                      <a:pPr algn="ctr">
                        <a:lnSpc>
                          <a:spcPct val="150000"/>
                        </a:lnSpc>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Wyoming</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0" dirty="0">
                          <a:solidFill>
                            <a:schemeClr val="tx1"/>
                          </a:solidFill>
                          <a:latin typeface="Open Sans" panose="020B0606030504020204" pitchFamily="34" charset="0"/>
                          <a:ea typeface="Open Sans" panose="020B0606030504020204" pitchFamily="34" charset="0"/>
                          <a:cs typeface="Open Sans" panose="020B0606030504020204" pitchFamily="34" charset="0"/>
                        </a:rPr>
                        <a:t>Lucy Liberty</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3</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3587545089"/>
                  </a:ext>
                </a:extLst>
              </a:tr>
              <a:tr h="1683652">
                <a:tc>
                  <a:txBody>
                    <a:bodyPr/>
                    <a:lstStyle/>
                    <a:p>
                      <a:pPr algn="ctr">
                        <a:lnSpc>
                          <a:spcPct val="150000"/>
                        </a:lnSpc>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Nebraska</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0" dirty="0">
                          <a:solidFill>
                            <a:schemeClr val="tx1"/>
                          </a:solidFill>
                          <a:latin typeface="Open Sans" panose="020B0606030504020204" pitchFamily="34" charset="0"/>
                          <a:ea typeface="Open Sans" panose="020B0606030504020204" pitchFamily="34" charset="0"/>
                          <a:cs typeface="Open Sans" panose="020B0606030504020204" pitchFamily="34" charset="0"/>
                        </a:rPr>
                        <a:t>Lucy Liberty</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5</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tc>
                  <a:txBody>
                    <a:bodyPr/>
                    <a:lstStyle/>
                    <a:p>
                      <a:pPr algn="ctr">
                        <a:lnSpc>
                          <a:spcPct val="150000"/>
                        </a:lnSpc>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New Mexico</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0" dirty="0">
                          <a:solidFill>
                            <a:schemeClr val="tx1"/>
                          </a:solidFill>
                          <a:latin typeface="Open Sans" panose="020B0606030504020204" pitchFamily="34" charset="0"/>
                          <a:ea typeface="Open Sans" panose="020B0606030504020204" pitchFamily="34" charset="0"/>
                          <a:cs typeface="Open Sans" panose="020B0606030504020204" pitchFamily="34" charset="0"/>
                        </a:rPr>
                        <a:t>Lucy</a:t>
                      </a: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350" b="0" dirty="0">
                          <a:solidFill>
                            <a:schemeClr val="tx1"/>
                          </a:solidFill>
                          <a:latin typeface="Open Sans" panose="020B0606030504020204" pitchFamily="34" charset="0"/>
                          <a:ea typeface="Open Sans" panose="020B0606030504020204" pitchFamily="34" charset="0"/>
                          <a:cs typeface="Open Sans" panose="020B0606030504020204" pitchFamily="34" charset="0"/>
                        </a:rPr>
                        <a:t>Liberty</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5</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tc>
                  <a:txBody>
                    <a:bodyPr/>
                    <a:lstStyle/>
                    <a:p>
                      <a:pPr algn="ctr">
                        <a:lnSpc>
                          <a:spcPct val="100000"/>
                        </a:lnSpc>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West Virginia</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0" dirty="0">
                          <a:solidFill>
                            <a:schemeClr val="tx1"/>
                          </a:solidFill>
                          <a:latin typeface="Open Sans" panose="020B0606030504020204" pitchFamily="34" charset="0"/>
                          <a:ea typeface="Open Sans" panose="020B0606030504020204" pitchFamily="34" charset="0"/>
                          <a:cs typeface="Open Sans" panose="020B0606030504020204" pitchFamily="34" charset="0"/>
                        </a:rPr>
                        <a:t>Jordan Justice</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4</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tc>
                  <a:txBody>
                    <a:bodyPr/>
                    <a:lstStyle/>
                    <a:p>
                      <a:pPr algn="ctr">
                        <a:lnSpc>
                          <a:spcPct val="150000"/>
                        </a:lnSpc>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Hawaii</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0" dirty="0">
                          <a:solidFill>
                            <a:schemeClr val="tx1"/>
                          </a:solidFill>
                          <a:latin typeface="Open Sans" panose="020B0606030504020204" pitchFamily="34" charset="0"/>
                          <a:ea typeface="Open Sans" panose="020B0606030504020204" pitchFamily="34" charset="0"/>
                          <a:cs typeface="Open Sans" panose="020B0606030504020204" pitchFamily="34" charset="0"/>
                        </a:rPr>
                        <a:t>Lucy Liberty</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4</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tc>
                  <a:txBody>
                    <a:bodyPr/>
                    <a:lstStyle/>
                    <a:p>
                      <a:pPr algn="ctr">
                        <a:lnSpc>
                          <a:spcPct val="100000"/>
                        </a:lnSpc>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New Hampshire</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0" dirty="0">
                          <a:solidFill>
                            <a:schemeClr val="tx1"/>
                          </a:solidFill>
                          <a:latin typeface="Open Sans" panose="020B0606030504020204" pitchFamily="34" charset="0"/>
                          <a:ea typeface="Open Sans" panose="020B0606030504020204" pitchFamily="34" charset="0"/>
                          <a:cs typeface="Open Sans" panose="020B0606030504020204" pitchFamily="34" charset="0"/>
                        </a:rPr>
                        <a:t>Lucy Liberty</a:t>
                      </a:r>
                    </a:p>
                    <a:p>
                      <a:pPr marL="0" marR="0" lvl="0" indent="0" algn="ctr" defTabSz="685800" rtl="0" eaLnBrk="1" fontAlgn="auto" latinLnBrk="0" hangingPunct="1">
                        <a:lnSpc>
                          <a:spcPct val="150000"/>
                        </a:lnSpc>
                        <a:spcBef>
                          <a:spcPts val="0"/>
                        </a:spcBef>
                        <a:spcAft>
                          <a:spcPts val="0"/>
                        </a:spcAft>
                        <a:buClrTx/>
                        <a:buSzTx/>
                        <a:buFontTx/>
                        <a:buNone/>
                        <a:tabLst/>
                        <a:defRPr/>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4</a:t>
                      </a: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2611087839"/>
                  </a:ext>
                </a:extLst>
              </a:tr>
            </a:tbl>
          </a:graphicData>
        </a:graphic>
      </p:graphicFrame>
    </p:spTree>
    <p:extLst>
      <p:ext uri="{BB962C8B-B14F-4D97-AF65-F5344CB8AC3E}">
        <p14:creationId xmlns:p14="http://schemas.microsoft.com/office/powerpoint/2010/main" val="2170376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DEF07-3CD8-1618-0650-62BFEDB9B61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7F7A9A5-0453-98C8-4900-D7ECF91DB568}"/>
              </a:ext>
            </a:extLst>
          </p:cNvPr>
          <p:cNvSpPr/>
          <p:nvPr/>
        </p:nvSpPr>
        <p:spPr>
          <a:xfrm>
            <a:off x="0" y="-4845"/>
            <a:ext cx="1596788" cy="780585"/>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5</a:t>
            </a:r>
          </a:p>
        </p:txBody>
      </p:sp>
      <p:sp>
        <p:nvSpPr>
          <p:cNvPr id="4" name="Rectangle 3">
            <a:extLst>
              <a:ext uri="{FF2B5EF4-FFF2-40B4-BE49-F238E27FC236}">
                <a16:creationId xmlns:a16="http://schemas.microsoft.com/office/drawing/2014/main" id="{770FC3C8-F471-CBF2-70AF-237F7CDA8E71}"/>
              </a:ext>
            </a:extLst>
          </p:cNvPr>
          <p:cNvSpPr/>
          <p:nvPr/>
        </p:nvSpPr>
        <p:spPr>
          <a:xfrm>
            <a:off x="1596788" y="0"/>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LOCAL AND STATE GOVERNMENT &amp; FEDERALISM</a:t>
            </a:r>
          </a:p>
        </p:txBody>
      </p:sp>
      <p:pic>
        <p:nvPicPr>
          <p:cNvPr id="5" name="Picture 4">
            <a:extLst>
              <a:ext uri="{FF2B5EF4-FFF2-40B4-BE49-F238E27FC236}">
                <a16:creationId xmlns:a16="http://schemas.microsoft.com/office/drawing/2014/main" id="{178B6460-DAA3-4792-A7F4-7D664E4518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6" name="Picture 5" descr="Logo&#10;&#10;Description automatically generated">
            <a:extLst>
              <a:ext uri="{FF2B5EF4-FFF2-40B4-BE49-F238E27FC236}">
                <a16:creationId xmlns:a16="http://schemas.microsoft.com/office/drawing/2014/main" id="{7E2C6E24-1919-30B9-7EE4-9AF2AEC07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sp>
        <p:nvSpPr>
          <p:cNvPr id="7" name="Rectangle 6">
            <a:extLst>
              <a:ext uri="{FF2B5EF4-FFF2-40B4-BE49-F238E27FC236}">
                <a16:creationId xmlns:a16="http://schemas.microsoft.com/office/drawing/2014/main" id="{A0C69483-FB2F-FB55-9637-26597D909A44}"/>
              </a:ext>
            </a:extLst>
          </p:cNvPr>
          <p:cNvSpPr/>
          <p:nvPr/>
        </p:nvSpPr>
        <p:spPr>
          <a:xfrm>
            <a:off x="109182" y="870467"/>
            <a:ext cx="6639635" cy="18929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dirty="0">
                <a:solidFill>
                  <a:schemeClr val="tx1"/>
                </a:solidFill>
                <a:latin typeface="Open Sans" panose="020B0606030504020204" pitchFamily="34" charset="0"/>
                <a:ea typeface="Open Sans" panose="020B0606030504020204" pitchFamily="34" charset="0"/>
                <a:cs typeface="Open Sans" panose="020B0606030504020204" pitchFamily="34" charset="0"/>
              </a:rPr>
              <a:t>State and local governments are smaller than the federal government, which oversees the entire country. State governments oversee a particular state and are structured like the federal government. Each contains three branches: the executive, judicial, and legislative branches. Additionally, each is led by a governor who is elected by the people.</a:t>
            </a:r>
          </a:p>
          <a:p>
            <a:endParaRPr lang="en-US" sz="13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1300" dirty="0">
                <a:solidFill>
                  <a:schemeClr val="tx1"/>
                </a:solidFill>
                <a:latin typeface="Open Sans" panose="020B0606030504020204" pitchFamily="34" charset="0"/>
                <a:ea typeface="Open Sans" panose="020B0606030504020204" pitchFamily="34" charset="0"/>
                <a:cs typeface="Open Sans" panose="020B0606030504020204" pitchFamily="34" charset="0"/>
              </a:rPr>
              <a:t>Local governments vary in size and structure. Some are modeled like state governments except that they have a mayor instead of a governor, but others are run by a city council, representative council, or town meeting.</a:t>
            </a:r>
          </a:p>
        </p:txBody>
      </p:sp>
      <p:sp>
        <p:nvSpPr>
          <p:cNvPr id="8" name="Rectangle 7">
            <a:extLst>
              <a:ext uri="{FF2B5EF4-FFF2-40B4-BE49-F238E27FC236}">
                <a16:creationId xmlns:a16="http://schemas.microsoft.com/office/drawing/2014/main" id="{5209B379-537B-7B97-BBC4-827FA76A9BB6}"/>
              </a:ext>
            </a:extLst>
          </p:cNvPr>
          <p:cNvSpPr/>
          <p:nvPr/>
        </p:nvSpPr>
        <p:spPr>
          <a:xfrm>
            <a:off x="109180" y="2916670"/>
            <a:ext cx="6639636" cy="964778"/>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Directions</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Read the assigned article “State and Local Government” in </a:t>
            </a:r>
            <a:r>
              <a:rPr lang="en-US" sz="1400" i="1" dirty="0">
                <a:solidFill>
                  <a:schemeClr val="tx1"/>
                </a:solidFill>
                <a:latin typeface="Open Sans" panose="020B0606030504020204" pitchFamily="34" charset="0"/>
                <a:ea typeface="Open Sans" panose="020B0606030504020204" pitchFamily="34" charset="0"/>
                <a:cs typeface="Open Sans" panose="020B0606030504020204" pitchFamily="34" charset="0"/>
              </a:rPr>
              <a:t>Gale In Context: Middle School</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Answer the corresponding questions to reveal your code word. Get approval of correct code before moving on to task 6. </a:t>
            </a:r>
          </a:p>
        </p:txBody>
      </p:sp>
      <p:sp>
        <p:nvSpPr>
          <p:cNvPr id="10" name="Rectangle 9">
            <a:extLst>
              <a:ext uri="{FF2B5EF4-FFF2-40B4-BE49-F238E27FC236}">
                <a16:creationId xmlns:a16="http://schemas.microsoft.com/office/drawing/2014/main" id="{21F3416A-09CB-B6F1-4E95-15C176983D9A}"/>
              </a:ext>
            </a:extLst>
          </p:cNvPr>
          <p:cNvSpPr/>
          <p:nvPr/>
        </p:nvSpPr>
        <p:spPr>
          <a:xfrm>
            <a:off x="0" y="4696041"/>
            <a:ext cx="1596788" cy="780585"/>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5</a:t>
            </a:r>
          </a:p>
        </p:txBody>
      </p:sp>
      <p:sp>
        <p:nvSpPr>
          <p:cNvPr id="11" name="Rectangle 10">
            <a:extLst>
              <a:ext uri="{FF2B5EF4-FFF2-40B4-BE49-F238E27FC236}">
                <a16:creationId xmlns:a16="http://schemas.microsoft.com/office/drawing/2014/main" id="{5093268C-C605-1314-0049-EEF86F016555}"/>
              </a:ext>
            </a:extLst>
          </p:cNvPr>
          <p:cNvSpPr/>
          <p:nvPr/>
        </p:nvSpPr>
        <p:spPr>
          <a:xfrm>
            <a:off x="1596788" y="4696041"/>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LOCAL AND STATE GOVERNMENT &amp; FEDERALISM</a:t>
            </a:r>
          </a:p>
        </p:txBody>
      </p:sp>
      <p:pic>
        <p:nvPicPr>
          <p:cNvPr id="16" name="Picture 15">
            <a:extLst>
              <a:ext uri="{FF2B5EF4-FFF2-40B4-BE49-F238E27FC236}">
                <a16:creationId xmlns:a16="http://schemas.microsoft.com/office/drawing/2014/main" id="{64A70D74-CC0C-15B6-B2A7-03E8B5893D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4167336"/>
            <a:ext cx="1671241" cy="157320"/>
          </a:xfrm>
          <a:prstGeom prst="rect">
            <a:avLst/>
          </a:prstGeom>
        </p:spPr>
      </p:pic>
      <p:pic>
        <p:nvPicPr>
          <p:cNvPr id="17" name="Picture 16" descr="Logo&#10;&#10;Description automatically generated">
            <a:extLst>
              <a:ext uri="{FF2B5EF4-FFF2-40B4-BE49-F238E27FC236}">
                <a16:creationId xmlns:a16="http://schemas.microsoft.com/office/drawing/2014/main" id="{A671163A-EA50-B745-138C-93B773D63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4101391"/>
            <a:ext cx="992459" cy="289209"/>
          </a:xfrm>
          <a:prstGeom prst="rect">
            <a:avLst/>
          </a:prstGeom>
        </p:spPr>
      </p:pic>
      <p:sp>
        <p:nvSpPr>
          <p:cNvPr id="18" name="TextBox 17">
            <a:extLst>
              <a:ext uri="{FF2B5EF4-FFF2-40B4-BE49-F238E27FC236}">
                <a16:creationId xmlns:a16="http://schemas.microsoft.com/office/drawing/2014/main" id="{E0D2B703-0988-86F2-8E0B-650CAC7504A8}"/>
              </a:ext>
            </a:extLst>
          </p:cNvPr>
          <p:cNvSpPr txBox="1"/>
          <p:nvPr/>
        </p:nvSpPr>
        <p:spPr>
          <a:xfrm>
            <a:off x="0" y="4379841"/>
            <a:ext cx="6858000" cy="369332"/>
          </a:xfrm>
          <a:prstGeom prst="rect">
            <a:avLst/>
          </a:prstGeom>
          <a:noFill/>
        </p:spPr>
        <p:txBody>
          <a:bodyPr wrap="square" rtlCol="0">
            <a:spAutoFit/>
          </a:bodyPr>
          <a:lstStyle/>
          <a:p>
            <a:r>
              <a:rPr lang="en-US" dirty="0"/>
              <a:t>- - - - - - - - - - - - - - - - - - - - - - - - - - - - - - - - - - - - - - - - - - - - - - - - - - - - - - - </a:t>
            </a:r>
          </a:p>
        </p:txBody>
      </p:sp>
      <p:sp>
        <p:nvSpPr>
          <p:cNvPr id="21" name="TextBox 20">
            <a:extLst>
              <a:ext uri="{FF2B5EF4-FFF2-40B4-BE49-F238E27FC236}">
                <a16:creationId xmlns:a16="http://schemas.microsoft.com/office/drawing/2014/main" id="{5D00782C-C6F7-641C-CF1E-FA29F974A507}"/>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28</a:t>
            </a:r>
          </a:p>
        </p:txBody>
      </p:sp>
      <p:sp>
        <p:nvSpPr>
          <p:cNvPr id="12" name="Rectangle 11">
            <a:extLst>
              <a:ext uri="{FF2B5EF4-FFF2-40B4-BE49-F238E27FC236}">
                <a16:creationId xmlns:a16="http://schemas.microsoft.com/office/drawing/2014/main" id="{5085A483-4E34-E7C2-20F4-31592264EFA0}"/>
              </a:ext>
            </a:extLst>
          </p:cNvPr>
          <p:cNvSpPr/>
          <p:nvPr/>
        </p:nvSpPr>
        <p:spPr>
          <a:xfrm>
            <a:off x="109181" y="5536619"/>
            <a:ext cx="6639635" cy="18929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dirty="0">
                <a:solidFill>
                  <a:schemeClr val="tx1"/>
                </a:solidFill>
                <a:latin typeface="Open Sans" panose="020B0606030504020204" pitchFamily="34" charset="0"/>
                <a:ea typeface="Open Sans" panose="020B0606030504020204" pitchFamily="34" charset="0"/>
                <a:cs typeface="Open Sans" panose="020B0606030504020204" pitchFamily="34" charset="0"/>
              </a:rPr>
              <a:t>State and local governments are smaller than the federal government, which oversees the entire country. State governments oversee a particular state and are structured like the federal government. Each contains three branches: the executive, judicial, and legislative branches. Additionally, each is led by a governor who is elected by the people.</a:t>
            </a:r>
          </a:p>
          <a:p>
            <a:endParaRPr lang="en-US" sz="13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1300" dirty="0">
                <a:solidFill>
                  <a:schemeClr val="tx1"/>
                </a:solidFill>
                <a:latin typeface="Open Sans" panose="020B0606030504020204" pitchFamily="34" charset="0"/>
                <a:ea typeface="Open Sans" panose="020B0606030504020204" pitchFamily="34" charset="0"/>
                <a:cs typeface="Open Sans" panose="020B0606030504020204" pitchFamily="34" charset="0"/>
              </a:rPr>
              <a:t>Local governments vary in size and structure. Some are modeled like state governments except that they have a mayor instead of a governor, but others are run by a city council, representative council, or town meeting.</a:t>
            </a:r>
          </a:p>
        </p:txBody>
      </p:sp>
      <p:sp>
        <p:nvSpPr>
          <p:cNvPr id="13" name="Rectangle 12">
            <a:extLst>
              <a:ext uri="{FF2B5EF4-FFF2-40B4-BE49-F238E27FC236}">
                <a16:creationId xmlns:a16="http://schemas.microsoft.com/office/drawing/2014/main" id="{15F93107-79BA-5164-D696-E24B7BC9FF2E}"/>
              </a:ext>
            </a:extLst>
          </p:cNvPr>
          <p:cNvSpPr/>
          <p:nvPr/>
        </p:nvSpPr>
        <p:spPr>
          <a:xfrm>
            <a:off x="109180" y="7554251"/>
            <a:ext cx="6639636" cy="938516"/>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Directions</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Read the assigned article “State and Local Government” in </a:t>
            </a:r>
            <a:r>
              <a:rPr lang="en-US" sz="1400" i="1" dirty="0">
                <a:solidFill>
                  <a:schemeClr val="tx1"/>
                </a:solidFill>
                <a:latin typeface="Open Sans" panose="020B0606030504020204" pitchFamily="34" charset="0"/>
                <a:ea typeface="Open Sans" panose="020B0606030504020204" pitchFamily="34" charset="0"/>
                <a:cs typeface="Open Sans" panose="020B0606030504020204" pitchFamily="34" charset="0"/>
              </a:rPr>
              <a:t>Gale In Context: Middle School</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Answer the corresponding questions to reveal your code word. Get approval of correct code before moving on to task 6. </a:t>
            </a:r>
          </a:p>
        </p:txBody>
      </p:sp>
    </p:spTree>
    <p:extLst>
      <p:ext uri="{BB962C8B-B14F-4D97-AF65-F5344CB8AC3E}">
        <p14:creationId xmlns:p14="http://schemas.microsoft.com/office/powerpoint/2010/main" val="21670770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714A4-1C1D-E3C3-BEEC-88A4C8E99F1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AC0A5BC-7366-A860-9553-F675F91DF3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8" name="Picture 7" descr="Logo&#10;&#10;Description automatically generated">
            <a:extLst>
              <a:ext uri="{FF2B5EF4-FFF2-40B4-BE49-F238E27FC236}">
                <a16:creationId xmlns:a16="http://schemas.microsoft.com/office/drawing/2014/main" id="{2AB884FE-F61E-43FC-9C17-A48E9CDC2C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sp>
        <p:nvSpPr>
          <p:cNvPr id="17" name="TextBox 16">
            <a:extLst>
              <a:ext uri="{FF2B5EF4-FFF2-40B4-BE49-F238E27FC236}">
                <a16:creationId xmlns:a16="http://schemas.microsoft.com/office/drawing/2014/main" id="{9D7DFE4A-33C1-507F-4788-D14B9F54CFC2}"/>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29</a:t>
            </a:r>
          </a:p>
        </p:txBody>
      </p:sp>
      <p:sp>
        <p:nvSpPr>
          <p:cNvPr id="6" name="Rectangle 5">
            <a:extLst>
              <a:ext uri="{FF2B5EF4-FFF2-40B4-BE49-F238E27FC236}">
                <a16:creationId xmlns:a16="http://schemas.microsoft.com/office/drawing/2014/main" id="{216E7423-8CB0-5492-20AA-869F1C701138}"/>
              </a:ext>
            </a:extLst>
          </p:cNvPr>
          <p:cNvSpPr/>
          <p:nvPr/>
        </p:nvSpPr>
        <p:spPr>
          <a:xfrm>
            <a:off x="109181" y="111252"/>
            <a:ext cx="3208449" cy="1015057"/>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 W</a:t>
            </a:r>
            <a:r>
              <a:rPr lang="en-US" sz="1000" b="1"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hat is the main difference between the federal government and state governments?</a:t>
            </a:r>
          </a:p>
          <a:p>
            <a:r>
              <a:rPr lang="en-US" sz="100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Q. State governments are more powerful</a:t>
            </a:r>
          </a:p>
          <a:p>
            <a:r>
              <a:rPr lang="en-US" sz="100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R. Federal government oversees the entire country</a:t>
            </a:r>
          </a:p>
          <a:p>
            <a:r>
              <a:rPr lang="en-US" sz="100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S. State governments have no branches</a:t>
            </a:r>
          </a:p>
        </p:txBody>
      </p:sp>
      <p:sp>
        <p:nvSpPr>
          <p:cNvPr id="12" name="Rectangle 11">
            <a:extLst>
              <a:ext uri="{FF2B5EF4-FFF2-40B4-BE49-F238E27FC236}">
                <a16:creationId xmlns:a16="http://schemas.microsoft.com/office/drawing/2014/main" id="{D5BD6FA3-80EA-9E7F-D03E-4C80E40E9317}"/>
              </a:ext>
            </a:extLst>
          </p:cNvPr>
          <p:cNvSpPr/>
          <p:nvPr/>
        </p:nvSpPr>
        <p:spPr>
          <a:xfrm>
            <a:off x="109178" y="1220879"/>
            <a:ext cx="3208449" cy="854892"/>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000" b="1"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2. </a:t>
            </a:r>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W</a:t>
            </a:r>
            <a:r>
              <a:rPr lang="en-US" sz="1000" b="1"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ho leads a state government?</a:t>
            </a:r>
          </a:p>
          <a:p>
            <a:pPr algn="l"/>
            <a:r>
              <a:rPr lang="en-US" sz="100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C. Mayor</a:t>
            </a:r>
          </a:p>
          <a:p>
            <a:pPr algn="l"/>
            <a:r>
              <a:rPr lang="en-US" sz="100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D. President</a:t>
            </a:r>
          </a:p>
          <a:p>
            <a:pPr algn="l"/>
            <a:r>
              <a:rPr lang="en-US" sz="100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E. Governor</a:t>
            </a:r>
          </a:p>
        </p:txBody>
      </p:sp>
      <p:sp>
        <p:nvSpPr>
          <p:cNvPr id="14" name="Rectangle 13">
            <a:extLst>
              <a:ext uri="{FF2B5EF4-FFF2-40B4-BE49-F238E27FC236}">
                <a16:creationId xmlns:a16="http://schemas.microsoft.com/office/drawing/2014/main" id="{F4047DC7-5234-15B9-8406-25F9270CAE72}"/>
              </a:ext>
            </a:extLst>
          </p:cNvPr>
          <p:cNvSpPr/>
          <p:nvPr/>
        </p:nvSpPr>
        <p:spPr>
          <a:xfrm>
            <a:off x="109178" y="2170341"/>
            <a:ext cx="3208449" cy="1015057"/>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000" b="1"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3. What are the three branches of most state governments?</a:t>
            </a:r>
          </a:p>
          <a:p>
            <a:pPr algn="l"/>
            <a:r>
              <a:rPr lang="en-US" sz="100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O. Executive, Legislative, Military</a:t>
            </a:r>
          </a:p>
          <a:p>
            <a:pPr algn="l"/>
            <a:r>
              <a:rPr lang="en-US" sz="100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P. Judicial, Legislative, Executive</a:t>
            </a:r>
          </a:p>
          <a:p>
            <a:pPr algn="l"/>
            <a:r>
              <a:rPr lang="en-US" sz="100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Q. Executive, Financial, Judicial</a:t>
            </a:r>
          </a:p>
        </p:txBody>
      </p:sp>
      <p:sp>
        <p:nvSpPr>
          <p:cNvPr id="15" name="Rectangle 14">
            <a:extLst>
              <a:ext uri="{FF2B5EF4-FFF2-40B4-BE49-F238E27FC236}">
                <a16:creationId xmlns:a16="http://schemas.microsoft.com/office/drawing/2014/main" id="{BF1411C8-CCAA-8CBD-BE9E-48038CCDAB11}"/>
              </a:ext>
            </a:extLst>
          </p:cNvPr>
          <p:cNvSpPr/>
          <p:nvPr/>
        </p:nvSpPr>
        <p:spPr>
          <a:xfrm>
            <a:off x="109178" y="4139354"/>
            <a:ext cx="3208449" cy="1021764"/>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5. </a:t>
            </a:r>
            <a:r>
              <a:rPr lang="en-US" sz="1000" b="1"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What is one way local governments differ from state governments?</a:t>
            </a:r>
          </a:p>
          <a:p>
            <a:pPr algn="l"/>
            <a:r>
              <a:rPr lang="en-US" sz="100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C. They have no leaders</a:t>
            </a:r>
          </a:p>
          <a:p>
            <a:pPr algn="l"/>
            <a:r>
              <a:rPr lang="en-US" sz="100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D. They are always run by a mayor</a:t>
            </a:r>
          </a:p>
          <a:p>
            <a:pPr algn="l"/>
            <a:r>
              <a:rPr lang="en-US" sz="100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E. They may use town meetings for decisions</a:t>
            </a:r>
          </a:p>
        </p:txBody>
      </p:sp>
      <p:sp>
        <p:nvSpPr>
          <p:cNvPr id="16" name="Rectangle 15">
            <a:extLst>
              <a:ext uri="{FF2B5EF4-FFF2-40B4-BE49-F238E27FC236}">
                <a16:creationId xmlns:a16="http://schemas.microsoft.com/office/drawing/2014/main" id="{6411339C-C7CA-305A-5336-6B2A89614D8C}"/>
              </a:ext>
            </a:extLst>
          </p:cNvPr>
          <p:cNvSpPr/>
          <p:nvPr/>
        </p:nvSpPr>
        <p:spPr>
          <a:xfrm>
            <a:off x="109178" y="3279968"/>
            <a:ext cx="3208449" cy="760322"/>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4. What is the role of a governor?</a:t>
            </a:r>
          </a:p>
          <a:p>
            <a:pPr algn="l"/>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P. To run the federal government</a:t>
            </a:r>
          </a:p>
          <a:p>
            <a:pPr algn="l"/>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Q. To lead the judicial branch</a:t>
            </a:r>
          </a:p>
          <a:p>
            <a:pPr algn="l"/>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R. To lead the state’s executive branch</a:t>
            </a:r>
          </a:p>
        </p:txBody>
      </p:sp>
      <p:sp>
        <p:nvSpPr>
          <p:cNvPr id="18" name="Rectangle 17">
            <a:extLst>
              <a:ext uri="{FF2B5EF4-FFF2-40B4-BE49-F238E27FC236}">
                <a16:creationId xmlns:a16="http://schemas.microsoft.com/office/drawing/2014/main" id="{53948B29-87E0-1566-966F-78F5931436A5}"/>
              </a:ext>
            </a:extLst>
          </p:cNvPr>
          <p:cNvSpPr/>
          <p:nvPr/>
        </p:nvSpPr>
        <p:spPr>
          <a:xfrm>
            <a:off x="109177" y="5260182"/>
            <a:ext cx="3208449" cy="1021764"/>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6. What is federalism?</a:t>
            </a:r>
          </a:p>
          <a:p>
            <a:pPr algn="l"/>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Q. A type of monarchy</a:t>
            </a:r>
          </a:p>
          <a:p>
            <a:pPr algn="l"/>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R. A system where only the president makes laws</a:t>
            </a:r>
          </a:p>
          <a:p>
            <a:pPr algn="l"/>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S. A government divided into levels with different responsibilities</a:t>
            </a:r>
          </a:p>
        </p:txBody>
      </p:sp>
      <p:sp>
        <p:nvSpPr>
          <p:cNvPr id="19" name="Rectangle 18">
            <a:extLst>
              <a:ext uri="{FF2B5EF4-FFF2-40B4-BE49-F238E27FC236}">
                <a16:creationId xmlns:a16="http://schemas.microsoft.com/office/drawing/2014/main" id="{CE1E5B7C-45FD-B15E-5C8F-B5F761CD6276}"/>
              </a:ext>
            </a:extLst>
          </p:cNvPr>
          <p:cNvSpPr/>
          <p:nvPr/>
        </p:nvSpPr>
        <p:spPr>
          <a:xfrm>
            <a:off x="109177" y="6396708"/>
            <a:ext cx="3208449" cy="909592"/>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7. Who gives power to local governments?</a:t>
            </a:r>
          </a:p>
          <a:p>
            <a:pPr algn="l"/>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C. The president</a:t>
            </a:r>
          </a:p>
          <a:p>
            <a:pPr algn="l"/>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D. The federal courts</a:t>
            </a:r>
          </a:p>
          <a:p>
            <a:pPr algn="l"/>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E. The state governments</a:t>
            </a:r>
          </a:p>
        </p:txBody>
      </p:sp>
      <p:sp>
        <p:nvSpPr>
          <p:cNvPr id="42" name="Rectangle 41">
            <a:extLst>
              <a:ext uri="{FF2B5EF4-FFF2-40B4-BE49-F238E27FC236}">
                <a16:creationId xmlns:a16="http://schemas.microsoft.com/office/drawing/2014/main" id="{73137BE6-7067-C92C-9312-220960CD32B1}"/>
              </a:ext>
            </a:extLst>
          </p:cNvPr>
          <p:cNvSpPr/>
          <p:nvPr/>
        </p:nvSpPr>
        <p:spPr>
          <a:xfrm>
            <a:off x="109176" y="7421062"/>
            <a:ext cx="3208449" cy="1034721"/>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8. What happens when a state law conflicts with a federal law?</a:t>
            </a:r>
          </a:p>
          <a:p>
            <a:pPr algn="l"/>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M. The state law wins</a:t>
            </a:r>
          </a:p>
          <a:p>
            <a:pPr algn="l"/>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N. The federal law takes precedence</a:t>
            </a:r>
          </a:p>
          <a:p>
            <a:pPr algn="l"/>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O. The people vote on it</a:t>
            </a:r>
          </a:p>
        </p:txBody>
      </p:sp>
      <p:sp>
        <p:nvSpPr>
          <p:cNvPr id="49" name="Rectangle 48">
            <a:extLst>
              <a:ext uri="{FF2B5EF4-FFF2-40B4-BE49-F238E27FC236}">
                <a16:creationId xmlns:a16="http://schemas.microsoft.com/office/drawing/2014/main" id="{E3FCBDDB-B5AB-5373-719B-9B75B6FEC2CB}"/>
              </a:ext>
            </a:extLst>
          </p:cNvPr>
          <p:cNvSpPr/>
          <p:nvPr/>
        </p:nvSpPr>
        <p:spPr>
          <a:xfrm>
            <a:off x="3540374" y="111252"/>
            <a:ext cx="3208449" cy="1015057"/>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9. What is one responsibility of state governments?</a:t>
            </a:r>
          </a:p>
          <a:p>
            <a:pPr algn="l"/>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R. Running national elections</a:t>
            </a:r>
          </a:p>
          <a:p>
            <a:pPr algn="l"/>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S. Managing the country’s military</a:t>
            </a:r>
          </a:p>
          <a:p>
            <a:pPr algn="l"/>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T. Maintaining roads and infrastructure</a:t>
            </a:r>
          </a:p>
        </p:txBody>
      </p:sp>
      <p:sp>
        <p:nvSpPr>
          <p:cNvPr id="61" name="Rectangle 60">
            <a:extLst>
              <a:ext uri="{FF2B5EF4-FFF2-40B4-BE49-F238E27FC236}">
                <a16:creationId xmlns:a16="http://schemas.microsoft.com/office/drawing/2014/main" id="{BE71F23B-2D98-DEBC-D29F-D1E51DA315FC}"/>
              </a:ext>
            </a:extLst>
          </p:cNvPr>
          <p:cNvSpPr/>
          <p:nvPr/>
        </p:nvSpPr>
        <p:spPr>
          <a:xfrm>
            <a:off x="3540372" y="1220879"/>
            <a:ext cx="3208449" cy="854892"/>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10. What is the job of local courts?</a:t>
            </a:r>
          </a:p>
          <a:p>
            <a:pPr algn="l"/>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Y. To handle federal crimes</a:t>
            </a:r>
          </a:p>
          <a:p>
            <a:pPr algn="l"/>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Z. To make new laws</a:t>
            </a:r>
          </a:p>
          <a:p>
            <a:pPr algn="l"/>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A. To handle local issues like traffic tickets</a:t>
            </a:r>
          </a:p>
        </p:txBody>
      </p:sp>
      <p:sp>
        <p:nvSpPr>
          <p:cNvPr id="62" name="Rectangle 61">
            <a:extLst>
              <a:ext uri="{FF2B5EF4-FFF2-40B4-BE49-F238E27FC236}">
                <a16:creationId xmlns:a16="http://schemas.microsoft.com/office/drawing/2014/main" id="{965153B4-1703-498E-07B8-ED433490E1EC}"/>
              </a:ext>
            </a:extLst>
          </p:cNvPr>
          <p:cNvSpPr/>
          <p:nvPr/>
        </p:nvSpPr>
        <p:spPr>
          <a:xfrm>
            <a:off x="3540371" y="2166223"/>
            <a:ext cx="3208449" cy="1015058"/>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11.What is a town meeting system?</a:t>
            </a:r>
          </a:p>
          <a:p>
            <a:pPr algn="l"/>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S. A way to elect governors</a:t>
            </a:r>
          </a:p>
          <a:p>
            <a:pPr algn="l"/>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T. A direct democracy where people vote on issues</a:t>
            </a:r>
          </a:p>
          <a:p>
            <a:pPr algn="l"/>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U. A meeting of mayors</a:t>
            </a:r>
          </a:p>
        </p:txBody>
      </p:sp>
      <p:sp>
        <p:nvSpPr>
          <p:cNvPr id="75" name="Rectangle 74">
            <a:extLst>
              <a:ext uri="{FF2B5EF4-FFF2-40B4-BE49-F238E27FC236}">
                <a16:creationId xmlns:a16="http://schemas.microsoft.com/office/drawing/2014/main" id="{31FE83CA-7C97-98E6-68B7-97915A8E55E4}"/>
              </a:ext>
            </a:extLst>
          </p:cNvPr>
          <p:cNvSpPr/>
          <p:nvPr/>
        </p:nvSpPr>
        <p:spPr>
          <a:xfrm>
            <a:off x="3540370" y="4774307"/>
            <a:ext cx="3208449" cy="1021764"/>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13. What is the higher chamber in most state legislatures?</a:t>
            </a:r>
          </a:p>
          <a:p>
            <a:pPr algn="l"/>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N. House of Representatives</a:t>
            </a:r>
          </a:p>
          <a:p>
            <a:pPr algn="l"/>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O. State Senate</a:t>
            </a:r>
          </a:p>
          <a:p>
            <a:pPr algn="l"/>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P. City Council</a:t>
            </a:r>
          </a:p>
        </p:txBody>
      </p:sp>
      <p:sp>
        <p:nvSpPr>
          <p:cNvPr id="76" name="Rectangle 75">
            <a:extLst>
              <a:ext uri="{FF2B5EF4-FFF2-40B4-BE49-F238E27FC236}">
                <a16:creationId xmlns:a16="http://schemas.microsoft.com/office/drawing/2014/main" id="{91B70D75-8B22-1486-C2E5-76A0259B10BA}"/>
              </a:ext>
            </a:extLst>
          </p:cNvPr>
          <p:cNvSpPr/>
          <p:nvPr/>
        </p:nvSpPr>
        <p:spPr>
          <a:xfrm>
            <a:off x="3540370" y="3279968"/>
            <a:ext cx="3208449" cy="1358457"/>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12. What is one advantage of local governments?</a:t>
            </a:r>
          </a:p>
          <a:p>
            <a:pPr algn="l"/>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H. They have more power than the federal government</a:t>
            </a:r>
          </a:p>
          <a:p>
            <a:pPr algn="l"/>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I. They are closer to the people and know their needs</a:t>
            </a:r>
          </a:p>
          <a:p>
            <a:pPr algn="l"/>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J. They can ignore state laws</a:t>
            </a:r>
          </a:p>
        </p:txBody>
      </p:sp>
      <p:sp>
        <p:nvSpPr>
          <p:cNvPr id="4" name="Rectangle 3">
            <a:extLst>
              <a:ext uri="{FF2B5EF4-FFF2-40B4-BE49-F238E27FC236}">
                <a16:creationId xmlns:a16="http://schemas.microsoft.com/office/drawing/2014/main" id="{772EE7B2-5845-507F-D214-625B651D76B7}"/>
              </a:ext>
            </a:extLst>
          </p:cNvPr>
          <p:cNvSpPr/>
          <p:nvPr/>
        </p:nvSpPr>
        <p:spPr>
          <a:xfrm>
            <a:off x="3540370" y="5930619"/>
            <a:ext cx="3208449" cy="1270460"/>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14. What does the word representation mean in the context of local and state governments?</a:t>
            </a: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l"/>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L. The ability to vote in national elections</a:t>
            </a:r>
          </a:p>
          <a:p>
            <a:pPr algn="l"/>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M. The process of building new roads</a:t>
            </a:r>
          </a:p>
          <a:p>
            <a:pPr algn="l"/>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N. Having elected officials who speak and act on behalf of the people</a:t>
            </a:r>
          </a:p>
        </p:txBody>
      </p:sp>
    </p:spTree>
    <p:extLst>
      <p:ext uri="{BB962C8B-B14F-4D97-AF65-F5344CB8AC3E}">
        <p14:creationId xmlns:p14="http://schemas.microsoft.com/office/powerpoint/2010/main" val="3243240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D0E3F0-313F-80D9-9330-4A2B130C0213}"/>
              </a:ext>
            </a:extLst>
          </p:cNvPr>
          <p:cNvGrpSpPr/>
          <p:nvPr/>
        </p:nvGrpSpPr>
        <p:grpSpPr>
          <a:xfrm>
            <a:off x="224467" y="8778655"/>
            <a:ext cx="6409066" cy="289209"/>
            <a:chOff x="224467" y="8778655"/>
            <a:chExt cx="6409066" cy="289209"/>
          </a:xfrm>
        </p:grpSpPr>
        <p:pic>
          <p:nvPicPr>
            <p:cNvPr id="4" name="Picture 3">
              <a:extLst>
                <a:ext uri="{FF2B5EF4-FFF2-40B4-BE49-F238E27FC236}">
                  <a16:creationId xmlns:a16="http://schemas.microsoft.com/office/drawing/2014/main" id="{0B6DCDB0-D10C-0263-B427-357696295E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5" name="Picture 4" descr="Logo&#10;&#10;Description automatically generated">
              <a:extLst>
                <a:ext uri="{FF2B5EF4-FFF2-40B4-BE49-F238E27FC236}">
                  <a16:creationId xmlns:a16="http://schemas.microsoft.com/office/drawing/2014/main" id="{D768AAB9-27CC-7C82-A918-FA4EF8BE2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pSp>
      <p:sp>
        <p:nvSpPr>
          <p:cNvPr id="9" name="Rectangle 8">
            <a:extLst>
              <a:ext uri="{FF2B5EF4-FFF2-40B4-BE49-F238E27FC236}">
                <a16:creationId xmlns:a16="http://schemas.microsoft.com/office/drawing/2014/main" id="{09ED174E-521F-EE6B-6E99-A52672C12F97}"/>
              </a:ext>
            </a:extLst>
          </p:cNvPr>
          <p:cNvSpPr/>
          <p:nvPr/>
        </p:nvSpPr>
        <p:spPr>
          <a:xfrm>
            <a:off x="0" y="0"/>
            <a:ext cx="6858000" cy="780585"/>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Open Sans" panose="020B0606030504020204" pitchFamily="34" charset="0"/>
                <a:ea typeface="Open Sans" panose="020B0606030504020204" pitchFamily="34" charset="0"/>
                <a:cs typeface="Open Sans" panose="020B0606030504020204" pitchFamily="34" charset="0"/>
              </a:rPr>
              <a:t>INSTRUCTIONS</a:t>
            </a:r>
          </a:p>
        </p:txBody>
      </p:sp>
      <p:grpSp>
        <p:nvGrpSpPr>
          <p:cNvPr id="3" name="Group 2">
            <a:extLst>
              <a:ext uri="{FF2B5EF4-FFF2-40B4-BE49-F238E27FC236}">
                <a16:creationId xmlns:a16="http://schemas.microsoft.com/office/drawing/2014/main" id="{A86FC55F-B096-CD32-38A5-3A13DB113F19}"/>
              </a:ext>
            </a:extLst>
          </p:cNvPr>
          <p:cNvGrpSpPr/>
          <p:nvPr/>
        </p:nvGrpSpPr>
        <p:grpSpPr>
          <a:xfrm>
            <a:off x="117809" y="4677514"/>
            <a:ext cx="6639830" cy="2092869"/>
            <a:chOff x="6757639" y="4169525"/>
            <a:chExt cx="6639830" cy="2092869"/>
          </a:xfrm>
        </p:grpSpPr>
        <p:sp>
          <p:nvSpPr>
            <p:cNvPr id="10" name="Rectangle 9">
              <a:extLst>
                <a:ext uri="{FF2B5EF4-FFF2-40B4-BE49-F238E27FC236}">
                  <a16:creationId xmlns:a16="http://schemas.microsoft.com/office/drawing/2014/main" id="{C4DFED3F-AE17-6258-7463-1ED1066F0951}"/>
                </a:ext>
              </a:extLst>
            </p:cNvPr>
            <p:cNvSpPr/>
            <p:nvPr/>
          </p:nvSpPr>
          <p:spPr>
            <a:xfrm>
              <a:off x="6757639" y="4169525"/>
              <a:ext cx="6639830" cy="457200"/>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1:</a:t>
              </a:r>
            </a:p>
          </p:txBody>
        </p:sp>
        <p:sp>
          <p:nvSpPr>
            <p:cNvPr id="17" name="Rectangle 16">
              <a:extLst>
                <a:ext uri="{FF2B5EF4-FFF2-40B4-BE49-F238E27FC236}">
                  <a16:creationId xmlns:a16="http://schemas.microsoft.com/office/drawing/2014/main" id="{77515D53-3AB3-ED92-7EB8-E8E780D77D66}"/>
                </a:ext>
              </a:extLst>
            </p:cNvPr>
            <p:cNvSpPr/>
            <p:nvPr/>
          </p:nvSpPr>
          <p:spPr>
            <a:xfrm>
              <a:off x="6757639" y="4623208"/>
              <a:ext cx="6622382" cy="1639186"/>
            </a:xfrm>
            <a:prstGeom prst="rect">
              <a:avLst/>
            </a:prstGeom>
            <a:solidFill>
              <a:srgbClr val="E6E7E8"/>
            </a:solidFill>
            <a:ln>
              <a:solidFill>
                <a:srgbClr val="E6E7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rgbClr val="003865"/>
                  </a:solidFill>
                  <a:latin typeface="Open Sans" panose="020B0606030504020204" pitchFamily="34" charset="0"/>
                  <a:ea typeface="Open Sans" panose="020B0606030504020204" pitchFamily="34" charset="0"/>
                  <a:cs typeface="Open Sans" panose="020B0606030504020204" pitchFamily="34" charset="0"/>
                </a:rPr>
                <a:t>Instructions: </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Students will read the assigned Gale resource and learn about the constitutional amendments. They will then match each question to the correct answer. It is recommended that students use a ruler for straight lines on the matching assignment. The letters that do not have a line through them at the end reveal the code, which is </a:t>
              </a:r>
              <a:r>
                <a:rPr lang="en-US" sz="1100" b="1" dirty="0">
                  <a:solidFill>
                    <a:schemeClr val="tx1"/>
                  </a:solidFill>
                  <a:latin typeface="Open Sans" panose="020B0606030504020204" pitchFamily="34" charset="0"/>
                  <a:ea typeface="Open Sans" panose="020B0606030504020204" pitchFamily="34" charset="0"/>
                  <a:cs typeface="Open Sans" panose="020B0606030504020204" pitchFamily="34" charset="0"/>
                </a:rPr>
                <a:t>civics</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 Straight lines are essential. See pg. 9 for an answer key. </a:t>
              </a:r>
            </a:p>
            <a:p>
              <a:endParaRPr lang="en-US" sz="1100" b="1"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100" b="1" dirty="0">
                  <a:solidFill>
                    <a:srgbClr val="003865"/>
                  </a:solidFill>
                  <a:latin typeface="Open Sans" panose="020B0606030504020204" pitchFamily="34" charset="0"/>
                  <a:ea typeface="Open Sans" panose="020B0606030504020204" pitchFamily="34" charset="0"/>
                  <a:cs typeface="Open Sans" panose="020B0606030504020204" pitchFamily="34" charset="0"/>
                </a:rPr>
                <a:t>Arrangements: </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This is a single answer sheet, so one sheet per group is recommended with students working together and assigning roles. For this one, it is recommended that one student use the ruler to match correct options to ensure lines are straight.</a:t>
              </a:r>
            </a:p>
          </p:txBody>
        </p:sp>
      </p:grpSp>
      <p:sp>
        <p:nvSpPr>
          <p:cNvPr id="21" name="TextBox 20">
            <a:extLst>
              <a:ext uri="{FF2B5EF4-FFF2-40B4-BE49-F238E27FC236}">
                <a16:creationId xmlns:a16="http://schemas.microsoft.com/office/drawing/2014/main" id="{103AFF60-FA10-019D-F06C-354CF24CC761}"/>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3</a:t>
            </a:r>
          </a:p>
        </p:txBody>
      </p:sp>
      <p:grpSp>
        <p:nvGrpSpPr>
          <p:cNvPr id="18" name="Group 17">
            <a:extLst>
              <a:ext uri="{FF2B5EF4-FFF2-40B4-BE49-F238E27FC236}">
                <a16:creationId xmlns:a16="http://schemas.microsoft.com/office/drawing/2014/main" id="{73B006C4-1F8C-3920-269A-4639ED76C25F}"/>
              </a:ext>
            </a:extLst>
          </p:cNvPr>
          <p:cNvGrpSpPr/>
          <p:nvPr/>
        </p:nvGrpSpPr>
        <p:grpSpPr>
          <a:xfrm>
            <a:off x="117809" y="6939684"/>
            <a:ext cx="6639830" cy="1737493"/>
            <a:chOff x="100361" y="142080"/>
            <a:chExt cx="6639830" cy="1737493"/>
          </a:xfrm>
        </p:grpSpPr>
        <p:sp>
          <p:nvSpPr>
            <p:cNvPr id="19" name="Rectangle 18">
              <a:extLst>
                <a:ext uri="{FF2B5EF4-FFF2-40B4-BE49-F238E27FC236}">
                  <a16:creationId xmlns:a16="http://schemas.microsoft.com/office/drawing/2014/main" id="{D3AD1C0C-78E4-7BBC-98F7-519BFC399D7F}"/>
                </a:ext>
              </a:extLst>
            </p:cNvPr>
            <p:cNvSpPr/>
            <p:nvPr/>
          </p:nvSpPr>
          <p:spPr>
            <a:xfrm>
              <a:off x="100361" y="142080"/>
              <a:ext cx="6639830" cy="457200"/>
            </a:xfrm>
            <a:prstGeom prst="rect">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2:</a:t>
              </a:r>
            </a:p>
          </p:txBody>
        </p:sp>
        <p:sp>
          <p:nvSpPr>
            <p:cNvPr id="20" name="Rectangle 19">
              <a:extLst>
                <a:ext uri="{FF2B5EF4-FFF2-40B4-BE49-F238E27FC236}">
                  <a16:creationId xmlns:a16="http://schemas.microsoft.com/office/drawing/2014/main" id="{F9AFAEBF-118F-C1B1-5DB9-511B4DB66742}"/>
                </a:ext>
              </a:extLst>
            </p:cNvPr>
            <p:cNvSpPr/>
            <p:nvPr/>
          </p:nvSpPr>
          <p:spPr>
            <a:xfrm>
              <a:off x="100361" y="595764"/>
              <a:ext cx="6622382" cy="1283809"/>
            </a:xfrm>
            <a:prstGeom prst="rect">
              <a:avLst/>
            </a:prstGeom>
            <a:solidFill>
              <a:srgbClr val="E6E7E8"/>
            </a:solidFill>
            <a:ln>
              <a:solidFill>
                <a:srgbClr val="E6E7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rgbClr val="003865"/>
                  </a:solidFill>
                  <a:latin typeface="Open Sans" panose="020B0606030504020204" pitchFamily="34" charset="0"/>
                  <a:ea typeface="Open Sans" panose="020B0606030504020204" pitchFamily="34" charset="0"/>
                  <a:cs typeface="Open Sans" panose="020B0606030504020204" pitchFamily="34" charset="0"/>
                </a:rPr>
                <a:t>Instructions: </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Students will view the assigned Gale articles on the three branches of government. Students will then complete the sorting activity, sorting each responsibility card into the branch it belongs to. The number in each category after each responsibility is correctly sorted is the code. See pg. 10 for an answer key. </a:t>
              </a:r>
            </a:p>
            <a:p>
              <a:endParaRPr lang="en-US" sz="1100" b="1"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100" b="1" dirty="0">
                  <a:solidFill>
                    <a:srgbClr val="003865"/>
                  </a:solidFill>
                  <a:latin typeface="Open Sans" panose="020B0606030504020204" pitchFamily="34" charset="0"/>
                  <a:ea typeface="Open Sans" panose="020B0606030504020204" pitchFamily="34" charset="0"/>
                  <a:cs typeface="Open Sans" panose="020B0606030504020204" pitchFamily="34" charset="0"/>
                </a:rPr>
                <a:t>Arrangements: </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activity for this is a cut-and-sort activity. You can have students cut them and then sort or have them precut and stored in an envelope or bag. </a:t>
              </a:r>
            </a:p>
          </p:txBody>
        </p:sp>
      </p:grpSp>
      <p:graphicFrame>
        <p:nvGraphicFramePr>
          <p:cNvPr id="24" name="Table 23">
            <a:extLst>
              <a:ext uri="{FF2B5EF4-FFF2-40B4-BE49-F238E27FC236}">
                <a16:creationId xmlns:a16="http://schemas.microsoft.com/office/drawing/2014/main" id="{784BDD1A-63BD-B6EF-6E18-428840B46E95}"/>
              </a:ext>
            </a:extLst>
          </p:cNvPr>
          <p:cNvGraphicFramePr>
            <a:graphicFrameLocks noGrp="1"/>
          </p:cNvGraphicFramePr>
          <p:nvPr>
            <p:extLst>
              <p:ext uri="{D42A27DB-BD31-4B8C-83A1-F6EECF244321}">
                <p14:modId xmlns:p14="http://schemas.microsoft.com/office/powerpoint/2010/main" val="3661992237"/>
              </p:ext>
            </p:extLst>
          </p:nvPr>
        </p:nvGraphicFramePr>
        <p:xfrm>
          <a:off x="117809" y="864296"/>
          <a:ext cx="6639830" cy="3711740"/>
        </p:xfrm>
        <a:graphic>
          <a:graphicData uri="http://schemas.openxmlformats.org/drawingml/2006/table">
            <a:tbl>
              <a:tblPr firstRow="1" bandRow="1">
                <a:tableStyleId>{5C22544A-7EE6-4342-B048-85BDC9FD1C3A}</a:tableStyleId>
              </a:tblPr>
              <a:tblGrid>
                <a:gridCol w="948991">
                  <a:extLst>
                    <a:ext uri="{9D8B030D-6E8A-4147-A177-3AD203B41FA5}">
                      <a16:colId xmlns:a16="http://schemas.microsoft.com/office/drawing/2014/main" val="3690570092"/>
                    </a:ext>
                  </a:extLst>
                </a:gridCol>
                <a:gridCol w="5690839">
                  <a:extLst>
                    <a:ext uri="{9D8B030D-6E8A-4147-A177-3AD203B41FA5}">
                      <a16:colId xmlns:a16="http://schemas.microsoft.com/office/drawing/2014/main" val="3224900963"/>
                    </a:ext>
                  </a:extLst>
                </a:gridCol>
              </a:tblGrid>
              <a:tr h="1740340">
                <a:tc>
                  <a:txBody>
                    <a:bodyPr/>
                    <a:lstStyle/>
                    <a:p>
                      <a:r>
                        <a:rPr lang="en-US" sz="11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BEFORE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DEF"/>
                    </a:solidFill>
                  </a:tcPr>
                </a:tc>
                <a:tc>
                  <a:txBody>
                    <a:bodyPr/>
                    <a:lstStyle/>
                    <a:p>
                      <a:r>
                        <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Print and organize all necessary materials (see Printing Suggestions). Some stations consist of cut-and-sort activities. You can choose to have students cut these as they progress and then sort, or you can have them cut and placed in envelopes or folders before they begin. Having them prepped beforehand is best practice.</a:t>
                      </a:r>
                    </a:p>
                    <a:p>
                      <a:endPar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Tasks can be set up as stations or as completion tasks where groups remain in one location. In either setup, it is important to have materials prepared that equal the number of groups. Having a folder/envelope for each task is best practice. </a:t>
                      </a:r>
                    </a:p>
                    <a:p>
                      <a:endPar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Gale resources should be accessed through the Gale In Context: Middle School database. (See Resource Access page).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9905304"/>
                  </a:ext>
                </a:extLst>
              </a:tr>
              <a:tr h="888130">
                <a:tc>
                  <a:txBody>
                    <a:bodyPr/>
                    <a:lstStyle/>
                    <a:p>
                      <a:r>
                        <a:rPr lang="en-US" sz="11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DURING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E2063"/>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Print </a:t>
                      </a:r>
                      <a:r>
                        <a:rPr lang="en-US" sz="1100" b="0" i="1" dirty="0">
                          <a:solidFill>
                            <a:schemeClr val="tx1"/>
                          </a:solidFill>
                          <a:latin typeface="Open Sans" panose="020B0606030504020204" pitchFamily="34" charset="0"/>
                          <a:ea typeface="Open Sans" panose="020B0606030504020204" pitchFamily="34" charset="0"/>
                          <a:cs typeface="Open Sans" panose="020B0606030504020204" pitchFamily="34" charset="0"/>
                        </a:rPr>
                        <a:t>Answer Key </a:t>
                      </a:r>
                      <a:r>
                        <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and have it on hand to answer questions and aid as needed. Walk around the room and assist groups when necessary. Each time a group finishes a task, check their code to approve them to go onto the next one.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1445975"/>
                  </a:ext>
                </a:extLst>
              </a:tr>
              <a:tr h="888130">
                <a:tc>
                  <a:txBody>
                    <a:bodyPr/>
                    <a:lstStyle/>
                    <a:p>
                      <a:r>
                        <a:rPr lang="en-US" sz="11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AFTER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4405"/>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Review reading material with students. This activity works well as an introduction to the topic, or as a culminating activity at the end of a unit. Students can reflect about what they learned during the activity with reflection writing or use what they learned as a starting point for a deeper research project.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0926148"/>
                  </a:ext>
                </a:extLst>
              </a:tr>
            </a:tbl>
          </a:graphicData>
        </a:graphic>
      </p:graphicFrame>
    </p:spTree>
    <p:extLst>
      <p:ext uri="{BB962C8B-B14F-4D97-AF65-F5344CB8AC3E}">
        <p14:creationId xmlns:p14="http://schemas.microsoft.com/office/powerpoint/2010/main" val="2300776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FFBDE-0F8E-B8E5-8FBE-AD85ACB8CE9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1F90A2D8-28C3-A686-0D01-3FF6E1926280}"/>
              </a:ext>
            </a:extLst>
          </p:cNvPr>
          <p:cNvSpPr/>
          <p:nvPr/>
        </p:nvSpPr>
        <p:spPr>
          <a:xfrm>
            <a:off x="109182" y="5537931"/>
            <a:ext cx="6639636" cy="1598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Citizens of the United States and other countries have rights and responsibilities. Citizens are people who are official members of a country. Citizens generally make up most of a country’s population. They are connected by the rights that they have and the responsibilities they are expected to perform. Rights are what people are allowed to do or the protections that they have. Responsibilities are what people are expected to do. In the United States, different documents, laws, and customs explain citizens’ rights and responsibilities.</a:t>
            </a:r>
          </a:p>
        </p:txBody>
      </p:sp>
      <p:sp>
        <p:nvSpPr>
          <p:cNvPr id="2" name="Rectangle 1">
            <a:extLst>
              <a:ext uri="{FF2B5EF4-FFF2-40B4-BE49-F238E27FC236}">
                <a16:creationId xmlns:a16="http://schemas.microsoft.com/office/drawing/2014/main" id="{EE1E7624-5CEB-5C19-834A-90281C377EAB}"/>
              </a:ext>
            </a:extLst>
          </p:cNvPr>
          <p:cNvSpPr/>
          <p:nvPr/>
        </p:nvSpPr>
        <p:spPr>
          <a:xfrm>
            <a:off x="0" y="-4845"/>
            <a:ext cx="1596788" cy="780585"/>
          </a:xfrm>
          <a:prstGeom prst="rect">
            <a:avLst/>
          </a:prstGeom>
          <a:solidFill>
            <a:srgbClr val="00B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TASK 6</a:t>
            </a:r>
          </a:p>
        </p:txBody>
      </p:sp>
      <p:sp>
        <p:nvSpPr>
          <p:cNvPr id="4" name="Rectangle 3">
            <a:extLst>
              <a:ext uri="{FF2B5EF4-FFF2-40B4-BE49-F238E27FC236}">
                <a16:creationId xmlns:a16="http://schemas.microsoft.com/office/drawing/2014/main" id="{5A6A6D6A-5F69-0EA1-F251-C2C3202F83F2}"/>
              </a:ext>
            </a:extLst>
          </p:cNvPr>
          <p:cNvSpPr/>
          <p:nvPr/>
        </p:nvSpPr>
        <p:spPr>
          <a:xfrm>
            <a:off x="1596788" y="0"/>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RIGHTS AND RESPONSIBILITIES</a:t>
            </a:r>
          </a:p>
        </p:txBody>
      </p:sp>
      <p:pic>
        <p:nvPicPr>
          <p:cNvPr id="5" name="Picture 4">
            <a:extLst>
              <a:ext uri="{FF2B5EF4-FFF2-40B4-BE49-F238E27FC236}">
                <a16:creationId xmlns:a16="http://schemas.microsoft.com/office/drawing/2014/main" id="{D9826FF7-22A8-F049-5DCA-ACA372A22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6" name="Picture 5" descr="Logo&#10;&#10;Description automatically generated">
            <a:extLst>
              <a:ext uri="{FF2B5EF4-FFF2-40B4-BE49-F238E27FC236}">
                <a16:creationId xmlns:a16="http://schemas.microsoft.com/office/drawing/2014/main" id="{E260A5CF-C2CA-507F-6664-C68339FFF8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sp>
        <p:nvSpPr>
          <p:cNvPr id="7" name="Rectangle 6">
            <a:extLst>
              <a:ext uri="{FF2B5EF4-FFF2-40B4-BE49-F238E27FC236}">
                <a16:creationId xmlns:a16="http://schemas.microsoft.com/office/drawing/2014/main" id="{BC97A9BA-A98B-8E15-6767-20D625D46289}"/>
              </a:ext>
            </a:extLst>
          </p:cNvPr>
          <p:cNvSpPr/>
          <p:nvPr/>
        </p:nvSpPr>
        <p:spPr>
          <a:xfrm>
            <a:off x="109182" y="870468"/>
            <a:ext cx="6639636" cy="1519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Citizens of the United States and other countries have rights and responsibilities. Citizens are people who are official members of a country. Citizens generally make up most of a country’s population. They are connected by the rights that they have and the responsibilities they are expected to perform. Rights are what people are allowed to do or the protections that they have. Responsibilities are what people are expected to do. In the United States, different documents, laws, and customs explain citizens’ rights and responsibilities.</a:t>
            </a:r>
          </a:p>
        </p:txBody>
      </p:sp>
      <p:sp>
        <p:nvSpPr>
          <p:cNvPr id="8" name="Rectangle 7">
            <a:extLst>
              <a:ext uri="{FF2B5EF4-FFF2-40B4-BE49-F238E27FC236}">
                <a16:creationId xmlns:a16="http://schemas.microsoft.com/office/drawing/2014/main" id="{D1899CE8-6E41-D6EC-4CF1-9790630C7CEC}"/>
              </a:ext>
            </a:extLst>
          </p:cNvPr>
          <p:cNvSpPr/>
          <p:nvPr/>
        </p:nvSpPr>
        <p:spPr>
          <a:xfrm>
            <a:off x="109182" y="2554915"/>
            <a:ext cx="6639636" cy="1451749"/>
          </a:xfrm>
          <a:prstGeom prst="rect">
            <a:avLst/>
          </a:prstGeom>
          <a:solidFill>
            <a:srgbClr val="00B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Directions</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Read the assigned article “Rights and Responsibilities of Citizenship” in </a:t>
            </a:r>
            <a:r>
              <a:rPr lang="en-US" sz="1400" i="1" dirty="0">
                <a:solidFill>
                  <a:schemeClr val="bg1"/>
                </a:solidFill>
                <a:latin typeface="Open Sans" panose="020B0606030504020204" pitchFamily="34" charset="0"/>
                <a:ea typeface="Open Sans" panose="020B0606030504020204" pitchFamily="34" charset="0"/>
                <a:cs typeface="Open Sans" panose="020B0606030504020204" pitchFamily="34" charset="0"/>
              </a:rPr>
              <a:t>Gale In Context: Middle School</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Use the Polybius Cipher to decode the answers to the corresponding questions. Record your answers on your group answer sheet. Shaded boxes will reveal your code. Get the code correct to escape!</a:t>
            </a:r>
          </a:p>
        </p:txBody>
      </p:sp>
      <p:sp>
        <p:nvSpPr>
          <p:cNvPr id="10" name="Rectangle 9">
            <a:extLst>
              <a:ext uri="{FF2B5EF4-FFF2-40B4-BE49-F238E27FC236}">
                <a16:creationId xmlns:a16="http://schemas.microsoft.com/office/drawing/2014/main" id="{C431E16F-5717-1A9A-F65E-EE8612211724}"/>
              </a:ext>
            </a:extLst>
          </p:cNvPr>
          <p:cNvSpPr/>
          <p:nvPr/>
        </p:nvSpPr>
        <p:spPr>
          <a:xfrm>
            <a:off x="0" y="4696041"/>
            <a:ext cx="1596788" cy="780585"/>
          </a:xfrm>
          <a:prstGeom prst="rect">
            <a:avLst/>
          </a:prstGeom>
          <a:solidFill>
            <a:srgbClr val="00B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TASK 6</a:t>
            </a:r>
          </a:p>
        </p:txBody>
      </p:sp>
      <p:sp>
        <p:nvSpPr>
          <p:cNvPr id="11" name="Rectangle 10">
            <a:extLst>
              <a:ext uri="{FF2B5EF4-FFF2-40B4-BE49-F238E27FC236}">
                <a16:creationId xmlns:a16="http://schemas.microsoft.com/office/drawing/2014/main" id="{6A6317E6-0563-924E-3CBF-1C7B50F71BCA}"/>
              </a:ext>
            </a:extLst>
          </p:cNvPr>
          <p:cNvSpPr/>
          <p:nvPr/>
        </p:nvSpPr>
        <p:spPr>
          <a:xfrm>
            <a:off x="1596788" y="4696041"/>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RIGHTS AND RESPONSIBILITIES</a:t>
            </a:r>
          </a:p>
        </p:txBody>
      </p:sp>
      <p:pic>
        <p:nvPicPr>
          <p:cNvPr id="16" name="Picture 15">
            <a:extLst>
              <a:ext uri="{FF2B5EF4-FFF2-40B4-BE49-F238E27FC236}">
                <a16:creationId xmlns:a16="http://schemas.microsoft.com/office/drawing/2014/main" id="{F3AAABE2-7816-E864-AB3B-F22B6273EB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4167336"/>
            <a:ext cx="1671241" cy="157320"/>
          </a:xfrm>
          <a:prstGeom prst="rect">
            <a:avLst/>
          </a:prstGeom>
        </p:spPr>
      </p:pic>
      <p:pic>
        <p:nvPicPr>
          <p:cNvPr id="17" name="Picture 16" descr="Logo&#10;&#10;Description automatically generated">
            <a:extLst>
              <a:ext uri="{FF2B5EF4-FFF2-40B4-BE49-F238E27FC236}">
                <a16:creationId xmlns:a16="http://schemas.microsoft.com/office/drawing/2014/main" id="{35857BBB-638A-3AD7-00DD-BA8630F89E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4101391"/>
            <a:ext cx="992459" cy="289209"/>
          </a:xfrm>
          <a:prstGeom prst="rect">
            <a:avLst/>
          </a:prstGeom>
        </p:spPr>
      </p:pic>
      <p:sp>
        <p:nvSpPr>
          <p:cNvPr id="18" name="TextBox 17">
            <a:extLst>
              <a:ext uri="{FF2B5EF4-FFF2-40B4-BE49-F238E27FC236}">
                <a16:creationId xmlns:a16="http://schemas.microsoft.com/office/drawing/2014/main" id="{271EC94A-C7E3-7C53-E579-95AE011005C4}"/>
              </a:ext>
            </a:extLst>
          </p:cNvPr>
          <p:cNvSpPr txBox="1"/>
          <p:nvPr/>
        </p:nvSpPr>
        <p:spPr>
          <a:xfrm>
            <a:off x="0" y="4379841"/>
            <a:ext cx="6858000" cy="369332"/>
          </a:xfrm>
          <a:prstGeom prst="rect">
            <a:avLst/>
          </a:prstGeom>
          <a:noFill/>
        </p:spPr>
        <p:txBody>
          <a:bodyPr wrap="square" rtlCol="0">
            <a:spAutoFit/>
          </a:bodyPr>
          <a:lstStyle/>
          <a:p>
            <a:r>
              <a:rPr lang="en-US" dirty="0"/>
              <a:t>- - - - - - - - - - - - - - - - - - - - - - - - - - - - - - - - - - - - - - - - - - - - - - - - - - - - - - - </a:t>
            </a:r>
          </a:p>
        </p:txBody>
      </p:sp>
      <p:sp>
        <p:nvSpPr>
          <p:cNvPr id="20" name="Rectangle 19">
            <a:extLst>
              <a:ext uri="{FF2B5EF4-FFF2-40B4-BE49-F238E27FC236}">
                <a16:creationId xmlns:a16="http://schemas.microsoft.com/office/drawing/2014/main" id="{9E69157F-915F-602E-BFB7-DEE3FA13DD0B}"/>
              </a:ext>
            </a:extLst>
          </p:cNvPr>
          <p:cNvSpPr/>
          <p:nvPr/>
        </p:nvSpPr>
        <p:spPr>
          <a:xfrm>
            <a:off x="109182" y="7301552"/>
            <a:ext cx="6639636" cy="1377682"/>
          </a:xfrm>
          <a:prstGeom prst="rect">
            <a:avLst/>
          </a:prstGeom>
          <a:solidFill>
            <a:srgbClr val="00B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Directions</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Read the assigned article “</a:t>
            </a:r>
            <a:r>
              <a:rPr lang="en-US" sz="1400" b="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Rights and Responsibilities of Citizenship</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in </a:t>
            </a:r>
            <a:r>
              <a:rPr lang="en-US" sz="1400" i="1" dirty="0">
                <a:solidFill>
                  <a:schemeClr val="bg1"/>
                </a:solidFill>
                <a:latin typeface="Open Sans" panose="020B0606030504020204" pitchFamily="34" charset="0"/>
                <a:ea typeface="Open Sans" panose="020B0606030504020204" pitchFamily="34" charset="0"/>
                <a:cs typeface="Open Sans" panose="020B0606030504020204" pitchFamily="34" charset="0"/>
              </a:rPr>
              <a:t>Gale In Context: Middle School</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Use the Polybius Cipher to decode the answers to the corresponding questions. Record your answers on your group answer sheet. Shaded boxes will reveal your code. Get the code correct to escape!</a:t>
            </a:r>
          </a:p>
        </p:txBody>
      </p:sp>
      <p:sp>
        <p:nvSpPr>
          <p:cNvPr id="21" name="TextBox 20">
            <a:extLst>
              <a:ext uri="{FF2B5EF4-FFF2-40B4-BE49-F238E27FC236}">
                <a16:creationId xmlns:a16="http://schemas.microsoft.com/office/drawing/2014/main" id="{3C767713-AD55-3C96-60C4-807DDDE4F592}"/>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30</a:t>
            </a:r>
          </a:p>
        </p:txBody>
      </p:sp>
    </p:spTree>
    <p:extLst>
      <p:ext uri="{BB962C8B-B14F-4D97-AF65-F5344CB8AC3E}">
        <p14:creationId xmlns:p14="http://schemas.microsoft.com/office/powerpoint/2010/main" val="7665214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602D8-6BB8-D219-C525-57775B3E134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75F7AB3-BD75-604E-EC7B-526666298F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8" name="Picture 7" descr="Logo&#10;&#10;Description automatically generated">
            <a:extLst>
              <a:ext uri="{FF2B5EF4-FFF2-40B4-BE49-F238E27FC236}">
                <a16:creationId xmlns:a16="http://schemas.microsoft.com/office/drawing/2014/main" id="{E568C44D-5AE1-CCEC-ABBD-381CBB0ADD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sp>
        <p:nvSpPr>
          <p:cNvPr id="10" name="Rectangle 9">
            <a:extLst>
              <a:ext uri="{FF2B5EF4-FFF2-40B4-BE49-F238E27FC236}">
                <a16:creationId xmlns:a16="http://schemas.microsoft.com/office/drawing/2014/main" id="{0D117EEA-A78E-3347-363E-E8521A7B21C6}"/>
              </a:ext>
            </a:extLst>
          </p:cNvPr>
          <p:cNvSpPr/>
          <p:nvPr/>
        </p:nvSpPr>
        <p:spPr>
          <a:xfrm>
            <a:off x="0" y="0"/>
            <a:ext cx="1596788" cy="780585"/>
          </a:xfrm>
          <a:prstGeom prst="rect">
            <a:avLst/>
          </a:prstGeom>
          <a:solidFill>
            <a:srgbClr val="00B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TASK 6</a:t>
            </a:r>
          </a:p>
        </p:txBody>
      </p:sp>
      <p:sp>
        <p:nvSpPr>
          <p:cNvPr id="11" name="Rectangle 10">
            <a:extLst>
              <a:ext uri="{FF2B5EF4-FFF2-40B4-BE49-F238E27FC236}">
                <a16:creationId xmlns:a16="http://schemas.microsoft.com/office/drawing/2014/main" id="{0F3559AC-82CC-4474-DB25-4812A7362AC5}"/>
              </a:ext>
            </a:extLst>
          </p:cNvPr>
          <p:cNvSpPr/>
          <p:nvPr/>
        </p:nvSpPr>
        <p:spPr>
          <a:xfrm>
            <a:off x="1596788" y="0"/>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POLYBIUS SQUARE</a:t>
            </a:r>
          </a:p>
        </p:txBody>
      </p:sp>
      <p:sp>
        <p:nvSpPr>
          <p:cNvPr id="125" name="TextBox 124">
            <a:extLst>
              <a:ext uri="{FF2B5EF4-FFF2-40B4-BE49-F238E27FC236}">
                <a16:creationId xmlns:a16="http://schemas.microsoft.com/office/drawing/2014/main" id="{0292F227-7D02-30D4-B44F-7EC27A1EBB4C}"/>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31</a:t>
            </a:r>
          </a:p>
        </p:txBody>
      </p:sp>
      <p:graphicFrame>
        <p:nvGraphicFramePr>
          <p:cNvPr id="3" name="Table 2">
            <a:extLst>
              <a:ext uri="{FF2B5EF4-FFF2-40B4-BE49-F238E27FC236}">
                <a16:creationId xmlns:a16="http://schemas.microsoft.com/office/drawing/2014/main" id="{B889FCC2-6F63-39BC-6BFD-543ED716DF58}"/>
              </a:ext>
            </a:extLst>
          </p:cNvPr>
          <p:cNvGraphicFramePr>
            <a:graphicFrameLocks noGrp="1"/>
          </p:cNvGraphicFramePr>
          <p:nvPr>
            <p:extLst>
              <p:ext uri="{D42A27DB-BD31-4B8C-83A1-F6EECF244321}">
                <p14:modId xmlns:p14="http://schemas.microsoft.com/office/powerpoint/2010/main" val="2483504967"/>
              </p:ext>
            </p:extLst>
          </p:nvPr>
        </p:nvGraphicFramePr>
        <p:xfrm>
          <a:off x="1156045" y="2194123"/>
          <a:ext cx="5270520" cy="3453495"/>
        </p:xfrm>
        <a:graphic>
          <a:graphicData uri="http://schemas.openxmlformats.org/drawingml/2006/table">
            <a:tbl>
              <a:tblPr firstRow="1" bandRow="1">
                <a:tableStyleId>{5C22544A-7EE6-4342-B048-85BDC9FD1C3A}</a:tableStyleId>
              </a:tblPr>
              <a:tblGrid>
                <a:gridCol w="1054104">
                  <a:extLst>
                    <a:ext uri="{9D8B030D-6E8A-4147-A177-3AD203B41FA5}">
                      <a16:colId xmlns:a16="http://schemas.microsoft.com/office/drawing/2014/main" val="4101499125"/>
                    </a:ext>
                  </a:extLst>
                </a:gridCol>
                <a:gridCol w="1054104">
                  <a:extLst>
                    <a:ext uri="{9D8B030D-6E8A-4147-A177-3AD203B41FA5}">
                      <a16:colId xmlns:a16="http://schemas.microsoft.com/office/drawing/2014/main" val="91678471"/>
                    </a:ext>
                  </a:extLst>
                </a:gridCol>
                <a:gridCol w="1054104">
                  <a:extLst>
                    <a:ext uri="{9D8B030D-6E8A-4147-A177-3AD203B41FA5}">
                      <a16:colId xmlns:a16="http://schemas.microsoft.com/office/drawing/2014/main" val="973666194"/>
                    </a:ext>
                  </a:extLst>
                </a:gridCol>
                <a:gridCol w="1054104">
                  <a:extLst>
                    <a:ext uri="{9D8B030D-6E8A-4147-A177-3AD203B41FA5}">
                      <a16:colId xmlns:a16="http://schemas.microsoft.com/office/drawing/2014/main" val="2114695254"/>
                    </a:ext>
                  </a:extLst>
                </a:gridCol>
                <a:gridCol w="1054104">
                  <a:extLst>
                    <a:ext uri="{9D8B030D-6E8A-4147-A177-3AD203B41FA5}">
                      <a16:colId xmlns:a16="http://schemas.microsoft.com/office/drawing/2014/main" val="3894438338"/>
                    </a:ext>
                  </a:extLst>
                </a:gridCol>
              </a:tblGrid>
              <a:tr h="690699">
                <a:tc>
                  <a:txBody>
                    <a:bodyPr/>
                    <a:lstStyle/>
                    <a:p>
                      <a:pPr algn="ct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80686546"/>
                  </a:ext>
                </a:extLst>
              </a:tr>
              <a:tr h="690699">
                <a:tc>
                  <a:txBody>
                    <a:bodyPr/>
                    <a:lstStyle/>
                    <a:p>
                      <a:pPr algn="ct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7744481"/>
                  </a:ext>
                </a:extLst>
              </a:tr>
              <a:tr h="690699">
                <a:tc>
                  <a:txBody>
                    <a:bodyPr/>
                    <a:lstStyle/>
                    <a:p>
                      <a:pPr algn="ct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13394027"/>
                  </a:ext>
                </a:extLst>
              </a:tr>
              <a:tr h="690699">
                <a:tc>
                  <a:txBody>
                    <a:bodyPr/>
                    <a:lstStyle/>
                    <a:p>
                      <a:pPr algn="ct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6430965"/>
                  </a:ext>
                </a:extLst>
              </a:tr>
              <a:tr h="690699">
                <a:tc>
                  <a:txBody>
                    <a:bodyPr/>
                    <a:lstStyle/>
                    <a:p>
                      <a:pPr algn="ct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rPr>
                        <a: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6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65812999"/>
                  </a:ext>
                </a:extLst>
              </a:tr>
            </a:tbl>
          </a:graphicData>
        </a:graphic>
      </p:graphicFrame>
      <p:sp>
        <p:nvSpPr>
          <p:cNvPr id="2" name="TextBox 1">
            <a:extLst>
              <a:ext uri="{FF2B5EF4-FFF2-40B4-BE49-F238E27FC236}">
                <a16:creationId xmlns:a16="http://schemas.microsoft.com/office/drawing/2014/main" id="{1FB1ED39-6A3B-C1C6-3C6F-8364C43C6FF2}"/>
              </a:ext>
            </a:extLst>
          </p:cNvPr>
          <p:cNvSpPr txBox="1"/>
          <p:nvPr/>
        </p:nvSpPr>
        <p:spPr>
          <a:xfrm>
            <a:off x="5537266" y="4981697"/>
            <a:ext cx="439901" cy="584775"/>
          </a:xfrm>
          <a:prstGeom prst="rect">
            <a:avLst/>
          </a:prstGeom>
          <a:noFill/>
        </p:spPr>
        <p:txBody>
          <a:bodyPr wrap="square" rtlCol="0">
            <a:spAutoFit/>
          </a:bodyPr>
          <a:lstStyle/>
          <a:p>
            <a:r>
              <a:rPr lang="en-US" sz="3200" b="1" dirty="0">
                <a:latin typeface="Open Sans" panose="020B0606030504020204" pitchFamily="34" charset="0"/>
                <a:ea typeface="Open Sans" panose="020B0606030504020204" pitchFamily="34" charset="0"/>
                <a:cs typeface="Open Sans" panose="020B0606030504020204" pitchFamily="34" charset="0"/>
              </a:rPr>
              <a:t>Y</a:t>
            </a:r>
          </a:p>
        </p:txBody>
      </p:sp>
      <p:sp>
        <p:nvSpPr>
          <p:cNvPr id="4" name="TextBox 3">
            <a:extLst>
              <a:ext uri="{FF2B5EF4-FFF2-40B4-BE49-F238E27FC236}">
                <a16:creationId xmlns:a16="http://schemas.microsoft.com/office/drawing/2014/main" id="{303CC7B1-D473-1C4B-6407-E2389A06DE47}"/>
              </a:ext>
            </a:extLst>
          </p:cNvPr>
          <p:cNvSpPr txBox="1"/>
          <p:nvPr/>
        </p:nvSpPr>
        <p:spPr>
          <a:xfrm>
            <a:off x="5839298" y="5062843"/>
            <a:ext cx="439901" cy="584775"/>
          </a:xfrm>
          <a:prstGeom prst="rect">
            <a:avLst/>
          </a:prstGeom>
          <a:noFill/>
        </p:spPr>
        <p:txBody>
          <a:bodyPr wrap="square" rtlCol="0">
            <a:spAutoFit/>
          </a:bodyPr>
          <a:lstStyle/>
          <a:p>
            <a:r>
              <a:rPr lang="en-US" sz="3200" b="1" dirty="0">
                <a:latin typeface="Open Sans" panose="020B0606030504020204" pitchFamily="34" charset="0"/>
                <a:ea typeface="Open Sans" panose="020B0606030504020204" pitchFamily="34" charset="0"/>
                <a:cs typeface="Open Sans" panose="020B0606030504020204" pitchFamily="34" charset="0"/>
              </a:rPr>
              <a:t>Z</a:t>
            </a:r>
          </a:p>
        </p:txBody>
      </p:sp>
      <p:pic>
        <p:nvPicPr>
          <p:cNvPr id="6" name="Graphic 5" descr="Eagle with solid fill">
            <a:extLst>
              <a:ext uri="{FF2B5EF4-FFF2-40B4-BE49-F238E27FC236}">
                <a16:creationId xmlns:a16="http://schemas.microsoft.com/office/drawing/2014/main" id="{C133A97F-C9FE-7201-58CE-8A812B81E65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03219" y="2190312"/>
            <a:ext cx="666458" cy="666458"/>
          </a:xfrm>
          <a:prstGeom prst="rect">
            <a:avLst/>
          </a:prstGeom>
        </p:spPr>
      </p:pic>
      <p:pic>
        <p:nvPicPr>
          <p:cNvPr id="12" name="Graphic 11" descr="Flag with solid fill">
            <a:extLst>
              <a:ext uri="{FF2B5EF4-FFF2-40B4-BE49-F238E27FC236}">
                <a16:creationId xmlns:a16="http://schemas.microsoft.com/office/drawing/2014/main" id="{771F5590-51DD-7898-DE42-21FF2587142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77374" y="2915017"/>
            <a:ext cx="666458" cy="666458"/>
          </a:xfrm>
          <a:prstGeom prst="rect">
            <a:avLst/>
          </a:prstGeom>
        </p:spPr>
      </p:pic>
      <p:pic>
        <p:nvPicPr>
          <p:cNvPr id="13" name="Graphic 12" descr="Bell with solid fill">
            <a:extLst>
              <a:ext uri="{FF2B5EF4-FFF2-40B4-BE49-F238E27FC236}">
                <a16:creationId xmlns:a16="http://schemas.microsoft.com/office/drawing/2014/main" id="{24BD97A7-E733-6859-F015-E49507DEF7A9}"/>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67062" y="3638245"/>
            <a:ext cx="666458" cy="666458"/>
          </a:xfrm>
          <a:prstGeom prst="rect">
            <a:avLst/>
          </a:prstGeom>
        </p:spPr>
      </p:pic>
      <p:pic>
        <p:nvPicPr>
          <p:cNvPr id="14" name="Graphic 13" descr="Court with solid fill">
            <a:extLst>
              <a:ext uri="{FF2B5EF4-FFF2-40B4-BE49-F238E27FC236}">
                <a16:creationId xmlns:a16="http://schemas.microsoft.com/office/drawing/2014/main" id="{04BF028B-BDF7-1A9C-9078-A015765759E0}"/>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403219" y="4274609"/>
            <a:ext cx="666458" cy="666458"/>
          </a:xfrm>
          <a:prstGeom prst="rect">
            <a:avLst/>
          </a:prstGeom>
        </p:spPr>
      </p:pic>
      <p:pic>
        <p:nvPicPr>
          <p:cNvPr id="15" name="Graphic 14" descr="Greek Pillar with solid fill">
            <a:extLst>
              <a:ext uri="{FF2B5EF4-FFF2-40B4-BE49-F238E27FC236}">
                <a16:creationId xmlns:a16="http://schemas.microsoft.com/office/drawing/2014/main" id="{09C4D3AF-883D-E332-0923-54731629D29A}"/>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403219" y="4997837"/>
            <a:ext cx="666458" cy="666458"/>
          </a:xfrm>
          <a:prstGeom prst="rect">
            <a:avLst/>
          </a:prstGeom>
        </p:spPr>
      </p:pic>
      <p:sp>
        <p:nvSpPr>
          <p:cNvPr id="16" name="TextBox 15">
            <a:extLst>
              <a:ext uri="{FF2B5EF4-FFF2-40B4-BE49-F238E27FC236}">
                <a16:creationId xmlns:a16="http://schemas.microsoft.com/office/drawing/2014/main" id="{426CAA87-C8F8-7548-A81C-C24C110BCCE1}"/>
              </a:ext>
            </a:extLst>
          </p:cNvPr>
          <p:cNvSpPr txBox="1"/>
          <p:nvPr/>
        </p:nvSpPr>
        <p:spPr>
          <a:xfrm>
            <a:off x="1443558" y="1602893"/>
            <a:ext cx="520770" cy="646331"/>
          </a:xfrm>
          <a:prstGeom prst="rect">
            <a:avLst/>
          </a:prstGeom>
          <a:noFill/>
        </p:spPr>
        <p:txBody>
          <a:bodyPr wrap="square" rtlCol="0">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1</a:t>
            </a:r>
          </a:p>
        </p:txBody>
      </p:sp>
      <p:sp>
        <p:nvSpPr>
          <p:cNvPr id="17" name="TextBox 16">
            <a:extLst>
              <a:ext uri="{FF2B5EF4-FFF2-40B4-BE49-F238E27FC236}">
                <a16:creationId xmlns:a16="http://schemas.microsoft.com/office/drawing/2014/main" id="{67A8F6D1-9C10-B88C-D78C-A994A0AC5196}"/>
              </a:ext>
            </a:extLst>
          </p:cNvPr>
          <p:cNvSpPr txBox="1"/>
          <p:nvPr/>
        </p:nvSpPr>
        <p:spPr>
          <a:xfrm>
            <a:off x="2511529" y="1602893"/>
            <a:ext cx="520770" cy="646331"/>
          </a:xfrm>
          <a:prstGeom prst="rect">
            <a:avLst/>
          </a:prstGeom>
          <a:noFill/>
        </p:spPr>
        <p:txBody>
          <a:bodyPr wrap="square" rtlCol="0">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2</a:t>
            </a:r>
          </a:p>
        </p:txBody>
      </p:sp>
      <p:sp>
        <p:nvSpPr>
          <p:cNvPr id="18" name="TextBox 17">
            <a:extLst>
              <a:ext uri="{FF2B5EF4-FFF2-40B4-BE49-F238E27FC236}">
                <a16:creationId xmlns:a16="http://schemas.microsoft.com/office/drawing/2014/main" id="{C3022FEA-BBB3-0228-91D3-C0A95E24CFB3}"/>
              </a:ext>
            </a:extLst>
          </p:cNvPr>
          <p:cNvSpPr txBox="1"/>
          <p:nvPr/>
        </p:nvSpPr>
        <p:spPr>
          <a:xfrm>
            <a:off x="3579500" y="1602893"/>
            <a:ext cx="520770" cy="646331"/>
          </a:xfrm>
          <a:prstGeom prst="rect">
            <a:avLst/>
          </a:prstGeom>
          <a:noFill/>
        </p:spPr>
        <p:txBody>
          <a:bodyPr wrap="square" rtlCol="0">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3</a:t>
            </a:r>
          </a:p>
        </p:txBody>
      </p:sp>
      <p:sp>
        <p:nvSpPr>
          <p:cNvPr id="19" name="TextBox 18">
            <a:extLst>
              <a:ext uri="{FF2B5EF4-FFF2-40B4-BE49-F238E27FC236}">
                <a16:creationId xmlns:a16="http://schemas.microsoft.com/office/drawing/2014/main" id="{58F27570-AD78-503C-F3A9-694362D1A347}"/>
              </a:ext>
            </a:extLst>
          </p:cNvPr>
          <p:cNvSpPr txBox="1"/>
          <p:nvPr/>
        </p:nvSpPr>
        <p:spPr>
          <a:xfrm>
            <a:off x="4647471" y="1602893"/>
            <a:ext cx="520770" cy="646331"/>
          </a:xfrm>
          <a:prstGeom prst="rect">
            <a:avLst/>
          </a:prstGeom>
          <a:noFill/>
        </p:spPr>
        <p:txBody>
          <a:bodyPr wrap="square" rtlCol="0">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4</a:t>
            </a:r>
          </a:p>
        </p:txBody>
      </p:sp>
      <p:sp>
        <p:nvSpPr>
          <p:cNvPr id="20" name="TextBox 19">
            <a:extLst>
              <a:ext uri="{FF2B5EF4-FFF2-40B4-BE49-F238E27FC236}">
                <a16:creationId xmlns:a16="http://schemas.microsoft.com/office/drawing/2014/main" id="{D094A4A7-C98A-22B9-B09C-ABB0A7D43057}"/>
              </a:ext>
            </a:extLst>
          </p:cNvPr>
          <p:cNvSpPr txBox="1"/>
          <p:nvPr/>
        </p:nvSpPr>
        <p:spPr>
          <a:xfrm>
            <a:off x="5715441" y="1602893"/>
            <a:ext cx="520770" cy="646331"/>
          </a:xfrm>
          <a:prstGeom prst="rect">
            <a:avLst/>
          </a:prstGeom>
          <a:noFill/>
        </p:spPr>
        <p:txBody>
          <a:bodyPr wrap="square" rtlCol="0">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5</a:t>
            </a:r>
          </a:p>
        </p:txBody>
      </p:sp>
      <p:grpSp>
        <p:nvGrpSpPr>
          <p:cNvPr id="37" name="Group 36">
            <a:extLst>
              <a:ext uri="{FF2B5EF4-FFF2-40B4-BE49-F238E27FC236}">
                <a16:creationId xmlns:a16="http://schemas.microsoft.com/office/drawing/2014/main" id="{B0358A09-F25E-BD8B-9254-F08D09D94769}"/>
              </a:ext>
            </a:extLst>
          </p:cNvPr>
          <p:cNvGrpSpPr/>
          <p:nvPr/>
        </p:nvGrpSpPr>
        <p:grpSpPr>
          <a:xfrm>
            <a:off x="403219" y="6509170"/>
            <a:ext cx="6051562" cy="1431778"/>
            <a:chOff x="403219" y="6509170"/>
            <a:chExt cx="6051562" cy="1431778"/>
          </a:xfrm>
        </p:grpSpPr>
        <p:sp>
          <p:nvSpPr>
            <p:cNvPr id="33" name="Rectangle 32">
              <a:extLst>
                <a:ext uri="{FF2B5EF4-FFF2-40B4-BE49-F238E27FC236}">
                  <a16:creationId xmlns:a16="http://schemas.microsoft.com/office/drawing/2014/main" id="{FCD8FD85-3C6D-CBD5-EE7B-517A7EDC51E3}"/>
                </a:ext>
              </a:extLst>
            </p:cNvPr>
            <p:cNvSpPr/>
            <p:nvPr/>
          </p:nvSpPr>
          <p:spPr>
            <a:xfrm>
              <a:off x="403219" y="6509170"/>
              <a:ext cx="6023346" cy="1431778"/>
            </a:xfrm>
            <a:prstGeom prst="rect">
              <a:avLst/>
            </a:prstGeom>
            <a:solidFill>
              <a:srgbClr val="E6E7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576F6A06-9BE3-E567-3A7E-CB9D7F1BDA87}"/>
                </a:ext>
              </a:extLst>
            </p:cNvPr>
            <p:cNvGrpSpPr/>
            <p:nvPr/>
          </p:nvGrpSpPr>
          <p:grpSpPr>
            <a:xfrm>
              <a:off x="574390" y="7182086"/>
              <a:ext cx="5880391" cy="666458"/>
              <a:chOff x="574390" y="7182086"/>
              <a:chExt cx="5880391" cy="666458"/>
            </a:xfrm>
          </p:grpSpPr>
          <p:grpSp>
            <p:nvGrpSpPr>
              <p:cNvPr id="31" name="Group 30">
                <a:extLst>
                  <a:ext uri="{FF2B5EF4-FFF2-40B4-BE49-F238E27FC236}">
                    <a16:creationId xmlns:a16="http://schemas.microsoft.com/office/drawing/2014/main" id="{143A6D62-9784-D418-99FA-79925CC28E42}"/>
                  </a:ext>
                </a:extLst>
              </p:cNvPr>
              <p:cNvGrpSpPr/>
              <p:nvPr/>
            </p:nvGrpSpPr>
            <p:grpSpPr>
              <a:xfrm>
                <a:off x="574390" y="7182086"/>
                <a:ext cx="1233731" cy="666458"/>
                <a:chOff x="558003" y="6578093"/>
                <a:chExt cx="1233731" cy="666458"/>
              </a:xfrm>
            </p:grpSpPr>
            <p:pic>
              <p:nvPicPr>
                <p:cNvPr id="23" name="Graphic 22">
                  <a:extLst>
                    <a:ext uri="{FF2B5EF4-FFF2-40B4-BE49-F238E27FC236}">
                      <a16:creationId xmlns:a16="http://schemas.microsoft.com/office/drawing/2014/main" id="{E478E159-B311-73BB-F681-9F292E885982}"/>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558003" y="6578093"/>
                  <a:ext cx="666458" cy="666458"/>
                </a:xfrm>
                <a:prstGeom prst="rect">
                  <a:avLst/>
                </a:prstGeom>
              </p:spPr>
            </p:pic>
            <p:sp>
              <p:nvSpPr>
                <p:cNvPr id="24" name="TextBox 23">
                  <a:extLst>
                    <a:ext uri="{FF2B5EF4-FFF2-40B4-BE49-F238E27FC236}">
                      <a16:creationId xmlns:a16="http://schemas.microsoft.com/office/drawing/2014/main" id="{62F9948D-A219-3E62-F1DB-D07DE28AE704}"/>
                    </a:ext>
                  </a:extLst>
                </p:cNvPr>
                <p:cNvSpPr txBox="1"/>
                <p:nvPr/>
              </p:nvSpPr>
              <p:spPr>
                <a:xfrm>
                  <a:off x="1270964" y="6578093"/>
                  <a:ext cx="520770" cy="646331"/>
                </a:xfrm>
                <a:prstGeom prst="rect">
                  <a:avLst/>
                </a:prstGeom>
                <a:noFill/>
              </p:spPr>
              <p:txBody>
                <a:bodyPr wrap="square" rtlCol="0">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30" name="Group 29">
                <a:extLst>
                  <a:ext uri="{FF2B5EF4-FFF2-40B4-BE49-F238E27FC236}">
                    <a16:creationId xmlns:a16="http://schemas.microsoft.com/office/drawing/2014/main" id="{20793EC5-4403-8002-02EB-D76FC4250FD1}"/>
                  </a:ext>
                </a:extLst>
              </p:cNvPr>
              <p:cNvGrpSpPr/>
              <p:nvPr/>
            </p:nvGrpSpPr>
            <p:grpSpPr>
              <a:xfrm>
                <a:off x="2116318" y="7182086"/>
                <a:ext cx="1187228" cy="666458"/>
                <a:chOff x="2052119" y="6578093"/>
                <a:chExt cx="1187228" cy="666458"/>
              </a:xfrm>
            </p:grpSpPr>
            <p:pic>
              <p:nvPicPr>
                <p:cNvPr id="25" name="Graphic 24">
                  <a:extLst>
                    <a:ext uri="{FF2B5EF4-FFF2-40B4-BE49-F238E27FC236}">
                      <a16:creationId xmlns:a16="http://schemas.microsoft.com/office/drawing/2014/main" id="{FBE60EC1-004B-E8F4-DF63-5596890CB7A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052119" y="6578093"/>
                  <a:ext cx="666458" cy="666458"/>
                </a:xfrm>
                <a:prstGeom prst="rect">
                  <a:avLst/>
                </a:prstGeom>
              </p:spPr>
            </p:pic>
            <p:sp>
              <p:nvSpPr>
                <p:cNvPr id="26" name="TextBox 25">
                  <a:extLst>
                    <a:ext uri="{FF2B5EF4-FFF2-40B4-BE49-F238E27FC236}">
                      <a16:creationId xmlns:a16="http://schemas.microsoft.com/office/drawing/2014/main" id="{877BABD0-DB2A-105C-1C90-8FB1A7BFD6ED}"/>
                    </a:ext>
                  </a:extLst>
                </p:cNvPr>
                <p:cNvSpPr txBox="1"/>
                <p:nvPr/>
              </p:nvSpPr>
              <p:spPr>
                <a:xfrm>
                  <a:off x="2718577" y="6578093"/>
                  <a:ext cx="520770" cy="646331"/>
                </a:xfrm>
                <a:prstGeom prst="rect">
                  <a:avLst/>
                </a:prstGeom>
                <a:noFill/>
              </p:spPr>
              <p:txBody>
                <a:bodyPr wrap="square" rtlCol="0">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5</a:t>
                  </a:r>
                </a:p>
              </p:txBody>
            </p:sp>
          </p:grpSp>
          <p:grpSp>
            <p:nvGrpSpPr>
              <p:cNvPr id="29" name="Group 28">
                <a:extLst>
                  <a:ext uri="{FF2B5EF4-FFF2-40B4-BE49-F238E27FC236}">
                    <a16:creationId xmlns:a16="http://schemas.microsoft.com/office/drawing/2014/main" id="{13D7B9C4-07D5-D233-B8EC-4A30FA38BC9E}"/>
                  </a:ext>
                </a:extLst>
              </p:cNvPr>
              <p:cNvGrpSpPr/>
              <p:nvPr/>
            </p:nvGrpSpPr>
            <p:grpSpPr>
              <a:xfrm>
                <a:off x="3611742" y="7182086"/>
                <a:ext cx="1264077" cy="666458"/>
                <a:chOff x="3239347" y="6539308"/>
                <a:chExt cx="1264077" cy="666458"/>
              </a:xfrm>
            </p:grpSpPr>
            <p:pic>
              <p:nvPicPr>
                <p:cNvPr id="27" name="Graphic 26">
                  <a:extLst>
                    <a:ext uri="{FF2B5EF4-FFF2-40B4-BE49-F238E27FC236}">
                      <a16:creationId xmlns:a16="http://schemas.microsoft.com/office/drawing/2014/main" id="{891B995B-E54D-717B-28D2-EDA6D97201F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239347" y="6539308"/>
                  <a:ext cx="666458" cy="666458"/>
                </a:xfrm>
                <a:prstGeom prst="rect">
                  <a:avLst/>
                </a:prstGeom>
              </p:spPr>
            </p:pic>
            <p:sp>
              <p:nvSpPr>
                <p:cNvPr id="28" name="TextBox 27">
                  <a:extLst>
                    <a:ext uri="{FF2B5EF4-FFF2-40B4-BE49-F238E27FC236}">
                      <a16:creationId xmlns:a16="http://schemas.microsoft.com/office/drawing/2014/main" id="{A46990F2-3770-A58E-2317-311CB3AB969C}"/>
                    </a:ext>
                  </a:extLst>
                </p:cNvPr>
                <p:cNvSpPr txBox="1"/>
                <p:nvPr/>
              </p:nvSpPr>
              <p:spPr>
                <a:xfrm>
                  <a:off x="3982654" y="6539308"/>
                  <a:ext cx="520770" cy="646331"/>
                </a:xfrm>
                <a:prstGeom prst="rect">
                  <a:avLst/>
                </a:prstGeom>
                <a:noFill/>
              </p:spPr>
              <p:txBody>
                <a:bodyPr wrap="square" rtlCol="0">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1</a:t>
                  </a:r>
                </a:p>
              </p:txBody>
            </p:sp>
          </p:grpSp>
          <p:sp>
            <p:nvSpPr>
              <p:cNvPr id="32" name="TextBox 31">
                <a:extLst>
                  <a:ext uri="{FF2B5EF4-FFF2-40B4-BE49-F238E27FC236}">
                    <a16:creationId xmlns:a16="http://schemas.microsoft.com/office/drawing/2014/main" id="{F4A0F567-0B8E-1ACD-92C5-62E1B4515E36}"/>
                  </a:ext>
                </a:extLst>
              </p:cNvPr>
              <p:cNvSpPr txBox="1"/>
              <p:nvPr/>
            </p:nvSpPr>
            <p:spPr>
              <a:xfrm>
                <a:off x="4912027" y="7192149"/>
                <a:ext cx="1542754" cy="646331"/>
              </a:xfrm>
              <a:prstGeom prst="rect">
                <a:avLst/>
              </a:prstGeom>
              <a:noFill/>
            </p:spPr>
            <p:txBody>
              <a:bodyPr wrap="square" rtlCol="0">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 SEA</a:t>
                </a:r>
              </a:p>
            </p:txBody>
          </p:sp>
        </p:grpSp>
        <p:sp>
          <p:nvSpPr>
            <p:cNvPr id="35" name="TextBox 34">
              <a:extLst>
                <a:ext uri="{FF2B5EF4-FFF2-40B4-BE49-F238E27FC236}">
                  <a16:creationId xmlns:a16="http://schemas.microsoft.com/office/drawing/2014/main" id="{8A9DC540-0EC8-C1B9-BDA8-994C7B4EC466}"/>
                </a:ext>
              </a:extLst>
            </p:cNvPr>
            <p:cNvSpPr txBox="1"/>
            <p:nvPr/>
          </p:nvSpPr>
          <p:spPr>
            <a:xfrm>
              <a:off x="1458761" y="6611278"/>
              <a:ext cx="3940478" cy="523220"/>
            </a:xfrm>
            <a:prstGeom prst="rect">
              <a:avLst/>
            </a:prstGeom>
            <a:noFill/>
          </p:spPr>
          <p:txBody>
            <a:bodyPr wrap="square" rtlCol="0">
              <a:spAutoFit/>
            </a:bodyPr>
            <a:lstStyle/>
            <a:p>
              <a:pPr algn="ctr"/>
              <a:r>
                <a:rPr lang="en-US" sz="2800" b="1" dirty="0">
                  <a:latin typeface="Open Sans" panose="020B0606030504020204" pitchFamily="34" charset="0"/>
                  <a:ea typeface="Open Sans" panose="020B0606030504020204" pitchFamily="34" charset="0"/>
                  <a:cs typeface="Open Sans" panose="020B0606030504020204" pitchFamily="34" charset="0"/>
                </a:rPr>
                <a:t>EXAMPLE:</a:t>
              </a:r>
            </a:p>
          </p:txBody>
        </p:sp>
      </p:grpSp>
    </p:spTree>
    <p:extLst>
      <p:ext uri="{BB962C8B-B14F-4D97-AF65-F5344CB8AC3E}">
        <p14:creationId xmlns:p14="http://schemas.microsoft.com/office/powerpoint/2010/main" val="24066374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39F84-2038-142E-2551-166018AF502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2CF0FD8-679F-CE02-42AC-3FBCFEB2CF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8" name="Picture 7" descr="Logo&#10;&#10;Description automatically generated">
            <a:extLst>
              <a:ext uri="{FF2B5EF4-FFF2-40B4-BE49-F238E27FC236}">
                <a16:creationId xmlns:a16="http://schemas.microsoft.com/office/drawing/2014/main" id="{6A5039CF-43B5-4FFE-FE5C-58F216121E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sp>
        <p:nvSpPr>
          <p:cNvPr id="10" name="Rectangle 9">
            <a:extLst>
              <a:ext uri="{FF2B5EF4-FFF2-40B4-BE49-F238E27FC236}">
                <a16:creationId xmlns:a16="http://schemas.microsoft.com/office/drawing/2014/main" id="{C903FAED-C7C6-9359-23EF-F1062670C53A}"/>
              </a:ext>
            </a:extLst>
          </p:cNvPr>
          <p:cNvSpPr/>
          <p:nvPr/>
        </p:nvSpPr>
        <p:spPr>
          <a:xfrm>
            <a:off x="0" y="0"/>
            <a:ext cx="1596788" cy="780585"/>
          </a:xfrm>
          <a:prstGeom prst="rect">
            <a:avLst/>
          </a:prstGeom>
          <a:solidFill>
            <a:srgbClr val="00B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TASK 6</a:t>
            </a:r>
          </a:p>
        </p:txBody>
      </p:sp>
      <p:sp>
        <p:nvSpPr>
          <p:cNvPr id="11" name="Rectangle 10">
            <a:extLst>
              <a:ext uri="{FF2B5EF4-FFF2-40B4-BE49-F238E27FC236}">
                <a16:creationId xmlns:a16="http://schemas.microsoft.com/office/drawing/2014/main" id="{0BCD60C2-7A31-DA59-B166-383A40014384}"/>
              </a:ext>
            </a:extLst>
          </p:cNvPr>
          <p:cNvSpPr/>
          <p:nvPr/>
        </p:nvSpPr>
        <p:spPr>
          <a:xfrm>
            <a:off x="1596788" y="38256"/>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POLYBIUS SQUARE</a:t>
            </a:r>
          </a:p>
          <a:p>
            <a:pPr algn="r"/>
            <a:r>
              <a:rPr 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QUESTIONS</a:t>
            </a:r>
          </a:p>
        </p:txBody>
      </p:sp>
      <p:sp>
        <p:nvSpPr>
          <p:cNvPr id="125" name="TextBox 124">
            <a:extLst>
              <a:ext uri="{FF2B5EF4-FFF2-40B4-BE49-F238E27FC236}">
                <a16:creationId xmlns:a16="http://schemas.microsoft.com/office/drawing/2014/main" id="{2303771B-63D1-DA9E-E2B1-855E95F7B372}"/>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32</a:t>
            </a:r>
          </a:p>
        </p:txBody>
      </p:sp>
      <p:sp>
        <p:nvSpPr>
          <p:cNvPr id="9" name="TextBox 8">
            <a:extLst>
              <a:ext uri="{FF2B5EF4-FFF2-40B4-BE49-F238E27FC236}">
                <a16:creationId xmlns:a16="http://schemas.microsoft.com/office/drawing/2014/main" id="{3F7986F1-1FB8-38CD-6EA5-11888EB59123}"/>
              </a:ext>
            </a:extLst>
          </p:cNvPr>
          <p:cNvSpPr txBox="1"/>
          <p:nvPr/>
        </p:nvSpPr>
        <p:spPr>
          <a:xfrm>
            <a:off x="123063" y="1758278"/>
            <a:ext cx="6409066" cy="6740307"/>
          </a:xfrm>
          <a:prstGeom prst="rect">
            <a:avLst/>
          </a:prstGeom>
          <a:noFill/>
        </p:spPr>
        <p:txBody>
          <a:bodyPr wrap="square">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One of the most important responsibilities of American citizens is __________.</a:t>
            </a: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r>
              <a:rPr lang="en-US" sz="1200" dirty="0">
                <a:latin typeface="Open Sans" panose="020B0606030504020204" pitchFamily="34" charset="0"/>
                <a:ea typeface="Open Sans" panose="020B0606030504020204" pitchFamily="34" charset="0"/>
                <a:cs typeface="Open Sans" panose="020B0606030504020204" pitchFamily="34" charset="0"/>
              </a:rPr>
              <a:t>The right to a fair and speedy __________ protects citizens accused of crimes.</a:t>
            </a: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r>
              <a:rPr lang="en-US" sz="1200" dirty="0">
                <a:latin typeface="Open Sans" panose="020B0606030504020204" pitchFamily="34" charset="0"/>
                <a:ea typeface="Open Sans" panose="020B0606030504020204" pitchFamily="34" charset="0"/>
                <a:cs typeface="Open Sans" panose="020B0606030504020204" pitchFamily="34" charset="0"/>
              </a:rPr>
              <a:t>Citizens are expected to serve on a __________ to help decide legal cases.</a:t>
            </a: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r>
              <a:rPr lang="en-US" sz="1200" dirty="0">
                <a:latin typeface="Open Sans" panose="020B0606030504020204" pitchFamily="34" charset="0"/>
                <a:ea typeface="Open Sans" panose="020B0606030504020204" pitchFamily="34" charset="0"/>
                <a:cs typeface="Open Sans" panose="020B0606030504020204" pitchFamily="34" charset="0"/>
              </a:rPr>
              <a:t>The right to “life, ___________, and the pursuit of happiness” is found in the Declaration of Independence.</a:t>
            </a: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r>
              <a:rPr lang="en-US" sz="1200" dirty="0">
                <a:latin typeface="Open Sans" panose="020B0606030504020204" pitchFamily="34" charset="0"/>
                <a:ea typeface="Open Sans" panose="020B0606030504020204" pitchFamily="34" charset="0"/>
                <a:cs typeface="Open Sans" panose="020B0606030504020204" pitchFamily="34" charset="0"/>
              </a:rPr>
              <a:t>Citizens can help their communities by volunteering their time and __________.</a:t>
            </a:r>
          </a:p>
          <a:p>
            <a:endParaRPr lang="en-US" sz="1400" dirty="0"/>
          </a:p>
          <a:p>
            <a:endParaRPr lang="en-US" sz="1400" dirty="0"/>
          </a:p>
          <a:p>
            <a:endParaRPr lang="en-US" sz="1400" dirty="0"/>
          </a:p>
          <a:p>
            <a:endParaRPr lang="en-US" dirty="0"/>
          </a:p>
        </p:txBody>
      </p:sp>
      <p:sp>
        <p:nvSpPr>
          <p:cNvPr id="22" name="TextBox 21">
            <a:extLst>
              <a:ext uri="{FF2B5EF4-FFF2-40B4-BE49-F238E27FC236}">
                <a16:creationId xmlns:a16="http://schemas.microsoft.com/office/drawing/2014/main" id="{5AEB70EE-4064-AE84-4E85-6AE4DC394B2C}"/>
              </a:ext>
            </a:extLst>
          </p:cNvPr>
          <p:cNvSpPr txBox="1"/>
          <p:nvPr/>
        </p:nvSpPr>
        <p:spPr>
          <a:xfrm>
            <a:off x="224467" y="911785"/>
            <a:ext cx="6409066" cy="461665"/>
          </a:xfrm>
          <a:prstGeom prst="rect">
            <a:avLst/>
          </a:prstGeom>
          <a:solidFill>
            <a:schemeClr val="bg1"/>
          </a:solidFill>
        </p:spPr>
        <p:txBody>
          <a:bodyPr wrap="square">
            <a:spAutoFit/>
          </a:bodyPr>
          <a:lstStyle/>
          <a:p>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Use the Polybius Cipher to decode the answers to the corresponding questions. Record your answers on your group answer sheet. Shaded boxes will reveal your code. </a:t>
            </a:r>
            <a:endParaRPr lang="en-US" sz="1200" dirty="0"/>
          </a:p>
        </p:txBody>
      </p:sp>
      <p:grpSp>
        <p:nvGrpSpPr>
          <p:cNvPr id="104" name="Group 103">
            <a:extLst>
              <a:ext uri="{FF2B5EF4-FFF2-40B4-BE49-F238E27FC236}">
                <a16:creationId xmlns:a16="http://schemas.microsoft.com/office/drawing/2014/main" id="{F96FC4ED-4845-F541-F817-6F099DA639CA}"/>
              </a:ext>
            </a:extLst>
          </p:cNvPr>
          <p:cNvGrpSpPr/>
          <p:nvPr/>
        </p:nvGrpSpPr>
        <p:grpSpPr>
          <a:xfrm>
            <a:off x="224467" y="2187249"/>
            <a:ext cx="618865" cy="465566"/>
            <a:chOff x="90616" y="4868840"/>
            <a:chExt cx="618865" cy="465566"/>
          </a:xfrm>
        </p:grpSpPr>
        <p:pic>
          <p:nvPicPr>
            <p:cNvPr id="97" name="Graphic 96">
              <a:extLst>
                <a:ext uri="{FF2B5EF4-FFF2-40B4-BE49-F238E27FC236}">
                  <a16:creationId xmlns:a16="http://schemas.microsoft.com/office/drawing/2014/main" id="{90CC96E6-C063-0588-54F2-0A80435B81D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0616" y="4868840"/>
              <a:ext cx="465566" cy="465566"/>
            </a:xfrm>
            <a:prstGeom prst="rect">
              <a:avLst/>
            </a:prstGeom>
          </p:spPr>
        </p:pic>
        <p:sp>
          <p:nvSpPr>
            <p:cNvPr id="98" name="TextBox 97">
              <a:extLst>
                <a:ext uri="{FF2B5EF4-FFF2-40B4-BE49-F238E27FC236}">
                  <a16:creationId xmlns:a16="http://schemas.microsoft.com/office/drawing/2014/main" id="{BB44860D-24FA-76FC-8522-7E3B112ADA7D}"/>
                </a:ext>
              </a:extLst>
            </p:cNvPr>
            <p:cNvSpPr txBox="1"/>
            <p:nvPr/>
          </p:nvSpPr>
          <p:spPr>
            <a:xfrm>
              <a:off x="423691" y="4953491"/>
              <a:ext cx="285790"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2</a:t>
              </a:r>
            </a:p>
          </p:txBody>
        </p:sp>
      </p:grpSp>
      <p:grpSp>
        <p:nvGrpSpPr>
          <p:cNvPr id="24" name="Group 23">
            <a:extLst>
              <a:ext uri="{FF2B5EF4-FFF2-40B4-BE49-F238E27FC236}">
                <a16:creationId xmlns:a16="http://schemas.microsoft.com/office/drawing/2014/main" id="{8811AA52-F577-E07F-A88C-74B4A0EE6CDE}"/>
              </a:ext>
            </a:extLst>
          </p:cNvPr>
          <p:cNvGrpSpPr/>
          <p:nvPr/>
        </p:nvGrpSpPr>
        <p:grpSpPr>
          <a:xfrm>
            <a:off x="1090742" y="2177422"/>
            <a:ext cx="635862" cy="485221"/>
            <a:chOff x="960926" y="2140756"/>
            <a:chExt cx="635862" cy="485221"/>
          </a:xfrm>
        </p:grpSpPr>
        <p:pic>
          <p:nvPicPr>
            <p:cNvPr id="6" name="Graphic 5">
              <a:extLst>
                <a:ext uri="{FF2B5EF4-FFF2-40B4-BE49-F238E27FC236}">
                  <a16:creationId xmlns:a16="http://schemas.microsoft.com/office/drawing/2014/main" id="{FA91004B-1F1F-6632-31ED-E1B368499B5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0926" y="2140756"/>
              <a:ext cx="485221" cy="485221"/>
            </a:xfrm>
            <a:prstGeom prst="rect">
              <a:avLst/>
            </a:prstGeom>
          </p:spPr>
        </p:pic>
        <p:sp>
          <p:nvSpPr>
            <p:cNvPr id="12" name="TextBox 11">
              <a:extLst>
                <a:ext uri="{FF2B5EF4-FFF2-40B4-BE49-F238E27FC236}">
                  <a16:creationId xmlns:a16="http://schemas.microsoft.com/office/drawing/2014/main" id="{FCD298C0-70F4-AB76-B4F1-FABA5219419D}"/>
                </a:ext>
              </a:extLst>
            </p:cNvPr>
            <p:cNvSpPr txBox="1"/>
            <p:nvPr/>
          </p:nvSpPr>
          <p:spPr>
            <a:xfrm>
              <a:off x="1319355" y="2214089"/>
              <a:ext cx="277433"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5</a:t>
              </a:r>
            </a:p>
          </p:txBody>
        </p:sp>
      </p:grpSp>
      <p:grpSp>
        <p:nvGrpSpPr>
          <p:cNvPr id="13" name="Group 12">
            <a:extLst>
              <a:ext uri="{FF2B5EF4-FFF2-40B4-BE49-F238E27FC236}">
                <a16:creationId xmlns:a16="http://schemas.microsoft.com/office/drawing/2014/main" id="{ED38069D-C0B0-F8B1-B81A-43AB84A8734B}"/>
              </a:ext>
            </a:extLst>
          </p:cNvPr>
          <p:cNvGrpSpPr/>
          <p:nvPr/>
        </p:nvGrpSpPr>
        <p:grpSpPr>
          <a:xfrm>
            <a:off x="1974014" y="2177422"/>
            <a:ext cx="731804" cy="485221"/>
            <a:chOff x="299493" y="3436341"/>
            <a:chExt cx="731804" cy="485221"/>
          </a:xfrm>
        </p:grpSpPr>
        <p:pic>
          <p:nvPicPr>
            <p:cNvPr id="14" name="Graphic 13">
              <a:extLst>
                <a:ext uri="{FF2B5EF4-FFF2-40B4-BE49-F238E27FC236}">
                  <a16:creationId xmlns:a16="http://schemas.microsoft.com/office/drawing/2014/main" id="{4CA0FD13-6609-B192-A3AF-5B3102E31DB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99493" y="3436341"/>
              <a:ext cx="485221" cy="485221"/>
            </a:xfrm>
            <a:prstGeom prst="rect">
              <a:avLst/>
            </a:prstGeom>
          </p:spPr>
        </p:pic>
        <p:sp>
          <p:nvSpPr>
            <p:cNvPr id="15" name="TextBox 14">
              <a:extLst>
                <a:ext uri="{FF2B5EF4-FFF2-40B4-BE49-F238E27FC236}">
                  <a16:creationId xmlns:a16="http://schemas.microsoft.com/office/drawing/2014/main" id="{51232DE7-5C59-6E16-63CD-7BDC8EC3EF94}"/>
                </a:ext>
              </a:extLst>
            </p:cNvPr>
            <p:cNvSpPr txBox="1"/>
            <p:nvPr/>
          </p:nvSpPr>
          <p:spPr>
            <a:xfrm>
              <a:off x="742336" y="3552182"/>
              <a:ext cx="288961"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5</a:t>
              </a:r>
            </a:p>
          </p:txBody>
        </p:sp>
      </p:grpSp>
      <p:grpSp>
        <p:nvGrpSpPr>
          <p:cNvPr id="25" name="Group 24">
            <a:extLst>
              <a:ext uri="{FF2B5EF4-FFF2-40B4-BE49-F238E27FC236}">
                <a16:creationId xmlns:a16="http://schemas.microsoft.com/office/drawing/2014/main" id="{71330769-D32C-A1AC-1274-553BF3DB3AE2}"/>
              </a:ext>
            </a:extLst>
          </p:cNvPr>
          <p:cNvGrpSpPr/>
          <p:nvPr/>
        </p:nvGrpSpPr>
        <p:grpSpPr>
          <a:xfrm>
            <a:off x="2953228" y="2177422"/>
            <a:ext cx="658551" cy="485221"/>
            <a:chOff x="2660662" y="2203816"/>
            <a:chExt cx="658551" cy="485221"/>
          </a:xfrm>
        </p:grpSpPr>
        <p:pic>
          <p:nvPicPr>
            <p:cNvPr id="16" name="Graphic 15">
              <a:extLst>
                <a:ext uri="{FF2B5EF4-FFF2-40B4-BE49-F238E27FC236}">
                  <a16:creationId xmlns:a16="http://schemas.microsoft.com/office/drawing/2014/main" id="{9BA752A9-535A-8D76-3700-758AFED2FA5E}"/>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660662" y="2203816"/>
              <a:ext cx="485221" cy="485221"/>
            </a:xfrm>
            <a:prstGeom prst="rect">
              <a:avLst/>
            </a:prstGeom>
          </p:spPr>
        </p:pic>
        <p:sp>
          <p:nvSpPr>
            <p:cNvPr id="17" name="TextBox 16">
              <a:extLst>
                <a:ext uri="{FF2B5EF4-FFF2-40B4-BE49-F238E27FC236}">
                  <a16:creationId xmlns:a16="http://schemas.microsoft.com/office/drawing/2014/main" id="{57E667F8-876A-92EE-17FE-7B55F602B33A}"/>
                </a:ext>
              </a:extLst>
            </p:cNvPr>
            <p:cNvSpPr txBox="1"/>
            <p:nvPr/>
          </p:nvSpPr>
          <p:spPr>
            <a:xfrm>
              <a:off x="3047469" y="2277149"/>
              <a:ext cx="271744"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18" name="Group 17">
            <a:extLst>
              <a:ext uri="{FF2B5EF4-FFF2-40B4-BE49-F238E27FC236}">
                <a16:creationId xmlns:a16="http://schemas.microsoft.com/office/drawing/2014/main" id="{97E476C7-E97F-45D5-31C2-1566EFD3BBD7}"/>
              </a:ext>
            </a:extLst>
          </p:cNvPr>
          <p:cNvGrpSpPr/>
          <p:nvPr/>
        </p:nvGrpSpPr>
        <p:grpSpPr>
          <a:xfrm>
            <a:off x="3859189" y="2177422"/>
            <a:ext cx="639298" cy="485221"/>
            <a:chOff x="3196071" y="4903643"/>
            <a:chExt cx="639298" cy="485221"/>
          </a:xfrm>
        </p:grpSpPr>
        <p:pic>
          <p:nvPicPr>
            <p:cNvPr id="19" name="Graphic 18">
              <a:extLst>
                <a:ext uri="{FF2B5EF4-FFF2-40B4-BE49-F238E27FC236}">
                  <a16:creationId xmlns:a16="http://schemas.microsoft.com/office/drawing/2014/main" id="{D567F613-B324-C43F-3D46-EFCB46AD71B6}"/>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196071" y="4903643"/>
              <a:ext cx="485221" cy="485221"/>
            </a:xfrm>
            <a:prstGeom prst="rect">
              <a:avLst/>
            </a:prstGeom>
          </p:spPr>
        </p:pic>
        <p:sp>
          <p:nvSpPr>
            <p:cNvPr id="20" name="TextBox 19">
              <a:extLst>
                <a:ext uri="{FF2B5EF4-FFF2-40B4-BE49-F238E27FC236}">
                  <a16:creationId xmlns:a16="http://schemas.microsoft.com/office/drawing/2014/main" id="{75DB9976-DF32-3051-D33C-1605610EF3ED}"/>
                </a:ext>
              </a:extLst>
            </p:cNvPr>
            <p:cNvSpPr txBox="1"/>
            <p:nvPr/>
          </p:nvSpPr>
          <p:spPr>
            <a:xfrm>
              <a:off x="3546408" y="4976976"/>
              <a:ext cx="288961"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26" name="Group 25">
            <a:extLst>
              <a:ext uri="{FF2B5EF4-FFF2-40B4-BE49-F238E27FC236}">
                <a16:creationId xmlns:a16="http://schemas.microsoft.com/office/drawing/2014/main" id="{7F05CF98-2468-F2E1-D4C1-33A95C080985}"/>
              </a:ext>
            </a:extLst>
          </p:cNvPr>
          <p:cNvGrpSpPr/>
          <p:nvPr/>
        </p:nvGrpSpPr>
        <p:grpSpPr>
          <a:xfrm>
            <a:off x="4745897" y="2177422"/>
            <a:ext cx="658551" cy="485221"/>
            <a:chOff x="4072797" y="2203816"/>
            <a:chExt cx="658551" cy="485221"/>
          </a:xfrm>
        </p:grpSpPr>
        <p:pic>
          <p:nvPicPr>
            <p:cNvPr id="21" name="Graphic 20">
              <a:extLst>
                <a:ext uri="{FF2B5EF4-FFF2-40B4-BE49-F238E27FC236}">
                  <a16:creationId xmlns:a16="http://schemas.microsoft.com/office/drawing/2014/main" id="{8FB93CED-114A-6221-26E3-A0FB1DB6ED00}"/>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4072797" y="2203816"/>
              <a:ext cx="485221" cy="485221"/>
            </a:xfrm>
            <a:prstGeom prst="rect">
              <a:avLst/>
            </a:prstGeom>
          </p:spPr>
        </p:pic>
        <p:sp>
          <p:nvSpPr>
            <p:cNvPr id="23" name="TextBox 22">
              <a:extLst>
                <a:ext uri="{FF2B5EF4-FFF2-40B4-BE49-F238E27FC236}">
                  <a16:creationId xmlns:a16="http://schemas.microsoft.com/office/drawing/2014/main" id="{5667D4DD-ADA5-DD7E-F94A-73A4B60CF73B}"/>
                </a:ext>
              </a:extLst>
            </p:cNvPr>
            <p:cNvSpPr txBox="1"/>
            <p:nvPr/>
          </p:nvSpPr>
          <p:spPr>
            <a:xfrm>
              <a:off x="4459604" y="2277149"/>
              <a:ext cx="271744"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2</a:t>
              </a:r>
            </a:p>
          </p:txBody>
        </p:sp>
      </p:grpSp>
      <p:grpSp>
        <p:nvGrpSpPr>
          <p:cNvPr id="27" name="Group 26">
            <a:extLst>
              <a:ext uri="{FF2B5EF4-FFF2-40B4-BE49-F238E27FC236}">
                <a16:creationId xmlns:a16="http://schemas.microsoft.com/office/drawing/2014/main" id="{EB2D7DC4-E429-E8EB-4027-88321593C1E1}"/>
              </a:ext>
            </a:extLst>
          </p:cNvPr>
          <p:cNvGrpSpPr/>
          <p:nvPr/>
        </p:nvGrpSpPr>
        <p:grpSpPr>
          <a:xfrm>
            <a:off x="224467" y="3549022"/>
            <a:ext cx="731804" cy="485221"/>
            <a:chOff x="299493" y="3436341"/>
            <a:chExt cx="731804" cy="485221"/>
          </a:xfrm>
        </p:grpSpPr>
        <p:pic>
          <p:nvPicPr>
            <p:cNvPr id="28" name="Graphic 27">
              <a:extLst>
                <a:ext uri="{FF2B5EF4-FFF2-40B4-BE49-F238E27FC236}">
                  <a16:creationId xmlns:a16="http://schemas.microsoft.com/office/drawing/2014/main" id="{D654BAF9-E950-B7A0-5C40-D30242518655}"/>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99493" y="3436341"/>
              <a:ext cx="485221" cy="485221"/>
            </a:xfrm>
            <a:prstGeom prst="rect">
              <a:avLst/>
            </a:prstGeom>
          </p:spPr>
        </p:pic>
        <p:sp>
          <p:nvSpPr>
            <p:cNvPr id="29" name="TextBox 28">
              <a:extLst>
                <a:ext uri="{FF2B5EF4-FFF2-40B4-BE49-F238E27FC236}">
                  <a16:creationId xmlns:a16="http://schemas.microsoft.com/office/drawing/2014/main" id="{2165D129-AA07-5824-2BC8-5636827F15F7}"/>
                </a:ext>
              </a:extLst>
            </p:cNvPr>
            <p:cNvSpPr txBox="1"/>
            <p:nvPr/>
          </p:nvSpPr>
          <p:spPr>
            <a:xfrm>
              <a:off x="742336" y="3552182"/>
              <a:ext cx="288961"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5</a:t>
              </a:r>
            </a:p>
          </p:txBody>
        </p:sp>
      </p:grpSp>
      <p:grpSp>
        <p:nvGrpSpPr>
          <p:cNvPr id="30" name="Group 29">
            <a:extLst>
              <a:ext uri="{FF2B5EF4-FFF2-40B4-BE49-F238E27FC236}">
                <a16:creationId xmlns:a16="http://schemas.microsoft.com/office/drawing/2014/main" id="{F22C0D7D-538F-A334-E94E-AA83C16F03D4}"/>
              </a:ext>
            </a:extLst>
          </p:cNvPr>
          <p:cNvGrpSpPr/>
          <p:nvPr/>
        </p:nvGrpSpPr>
        <p:grpSpPr>
          <a:xfrm>
            <a:off x="1246091" y="3549022"/>
            <a:ext cx="731804" cy="485221"/>
            <a:chOff x="299493" y="3436341"/>
            <a:chExt cx="731804" cy="485221"/>
          </a:xfrm>
        </p:grpSpPr>
        <p:pic>
          <p:nvPicPr>
            <p:cNvPr id="31" name="Graphic 30">
              <a:extLst>
                <a:ext uri="{FF2B5EF4-FFF2-40B4-BE49-F238E27FC236}">
                  <a16:creationId xmlns:a16="http://schemas.microsoft.com/office/drawing/2014/main" id="{7A4DAD2E-7D4D-8925-7C6A-70AA72378B49}"/>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99493" y="3436341"/>
              <a:ext cx="485221" cy="485221"/>
            </a:xfrm>
            <a:prstGeom prst="rect">
              <a:avLst/>
            </a:prstGeom>
          </p:spPr>
        </p:pic>
        <p:sp>
          <p:nvSpPr>
            <p:cNvPr id="32" name="TextBox 31">
              <a:extLst>
                <a:ext uri="{FF2B5EF4-FFF2-40B4-BE49-F238E27FC236}">
                  <a16:creationId xmlns:a16="http://schemas.microsoft.com/office/drawing/2014/main" id="{4380F972-CD77-1F49-DEF5-E777C3F498E2}"/>
                </a:ext>
              </a:extLst>
            </p:cNvPr>
            <p:cNvSpPr txBox="1"/>
            <p:nvPr/>
          </p:nvSpPr>
          <p:spPr>
            <a:xfrm>
              <a:off x="742336" y="3552182"/>
              <a:ext cx="288961"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3</a:t>
              </a:r>
            </a:p>
          </p:txBody>
        </p:sp>
      </p:grpSp>
      <p:grpSp>
        <p:nvGrpSpPr>
          <p:cNvPr id="33" name="Group 32">
            <a:extLst>
              <a:ext uri="{FF2B5EF4-FFF2-40B4-BE49-F238E27FC236}">
                <a16:creationId xmlns:a16="http://schemas.microsoft.com/office/drawing/2014/main" id="{F0556AD3-609C-E151-4F75-A75447EA06EC}"/>
              </a:ext>
            </a:extLst>
          </p:cNvPr>
          <p:cNvGrpSpPr/>
          <p:nvPr/>
        </p:nvGrpSpPr>
        <p:grpSpPr>
          <a:xfrm>
            <a:off x="2242028" y="3587122"/>
            <a:ext cx="658551" cy="485221"/>
            <a:chOff x="2660662" y="2203816"/>
            <a:chExt cx="658551" cy="485221"/>
          </a:xfrm>
        </p:grpSpPr>
        <p:pic>
          <p:nvPicPr>
            <p:cNvPr id="34" name="Graphic 33">
              <a:extLst>
                <a:ext uri="{FF2B5EF4-FFF2-40B4-BE49-F238E27FC236}">
                  <a16:creationId xmlns:a16="http://schemas.microsoft.com/office/drawing/2014/main" id="{B172CDE1-AB2D-733A-B82D-255FDB1D349F}"/>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660662" y="2203816"/>
              <a:ext cx="485221" cy="485221"/>
            </a:xfrm>
            <a:prstGeom prst="rect">
              <a:avLst/>
            </a:prstGeom>
          </p:spPr>
        </p:pic>
        <p:sp>
          <p:nvSpPr>
            <p:cNvPr id="35" name="TextBox 34">
              <a:extLst>
                <a:ext uri="{FF2B5EF4-FFF2-40B4-BE49-F238E27FC236}">
                  <a16:creationId xmlns:a16="http://schemas.microsoft.com/office/drawing/2014/main" id="{7B7F2870-8A41-ADE6-C90D-8F951BA69618}"/>
                </a:ext>
              </a:extLst>
            </p:cNvPr>
            <p:cNvSpPr txBox="1"/>
            <p:nvPr/>
          </p:nvSpPr>
          <p:spPr>
            <a:xfrm>
              <a:off x="3047469" y="2277149"/>
              <a:ext cx="271744"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36" name="Group 35">
            <a:extLst>
              <a:ext uri="{FF2B5EF4-FFF2-40B4-BE49-F238E27FC236}">
                <a16:creationId xmlns:a16="http://schemas.microsoft.com/office/drawing/2014/main" id="{1508ABBB-A23B-2BBC-86E9-4A6DABC3DA5A}"/>
              </a:ext>
            </a:extLst>
          </p:cNvPr>
          <p:cNvGrpSpPr/>
          <p:nvPr/>
        </p:nvGrpSpPr>
        <p:grpSpPr>
          <a:xfrm>
            <a:off x="3111650" y="3562592"/>
            <a:ext cx="634699" cy="485221"/>
            <a:chOff x="1261009" y="3464542"/>
            <a:chExt cx="634699" cy="485221"/>
          </a:xfrm>
        </p:grpSpPr>
        <p:pic>
          <p:nvPicPr>
            <p:cNvPr id="37" name="Graphic 36">
              <a:extLst>
                <a:ext uri="{FF2B5EF4-FFF2-40B4-BE49-F238E27FC236}">
                  <a16:creationId xmlns:a16="http://schemas.microsoft.com/office/drawing/2014/main" id="{1EFF6F80-59FA-9767-7282-378FC18C542C}"/>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261009" y="3464542"/>
              <a:ext cx="485221" cy="485221"/>
            </a:xfrm>
            <a:prstGeom prst="rect">
              <a:avLst/>
            </a:prstGeom>
          </p:spPr>
        </p:pic>
        <p:sp>
          <p:nvSpPr>
            <p:cNvPr id="38" name="TextBox 37">
              <a:extLst>
                <a:ext uri="{FF2B5EF4-FFF2-40B4-BE49-F238E27FC236}">
                  <a16:creationId xmlns:a16="http://schemas.microsoft.com/office/drawing/2014/main" id="{9632AD7A-F2B1-65D8-DEE5-52C91F329917}"/>
                </a:ext>
              </a:extLst>
            </p:cNvPr>
            <p:cNvSpPr txBox="1"/>
            <p:nvPr/>
          </p:nvSpPr>
          <p:spPr>
            <a:xfrm>
              <a:off x="1661356" y="3552182"/>
              <a:ext cx="234352"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1</a:t>
              </a:r>
            </a:p>
          </p:txBody>
        </p:sp>
      </p:grpSp>
      <p:grpSp>
        <p:nvGrpSpPr>
          <p:cNvPr id="39" name="Group 38">
            <a:extLst>
              <a:ext uri="{FF2B5EF4-FFF2-40B4-BE49-F238E27FC236}">
                <a16:creationId xmlns:a16="http://schemas.microsoft.com/office/drawing/2014/main" id="{740218F0-C261-23CC-27D1-5A48C3AEC22C}"/>
              </a:ext>
            </a:extLst>
          </p:cNvPr>
          <p:cNvGrpSpPr/>
          <p:nvPr/>
        </p:nvGrpSpPr>
        <p:grpSpPr>
          <a:xfrm>
            <a:off x="3909463" y="3574422"/>
            <a:ext cx="635862" cy="485221"/>
            <a:chOff x="960926" y="2140756"/>
            <a:chExt cx="635862" cy="485221"/>
          </a:xfrm>
        </p:grpSpPr>
        <p:pic>
          <p:nvPicPr>
            <p:cNvPr id="40" name="Graphic 39">
              <a:extLst>
                <a:ext uri="{FF2B5EF4-FFF2-40B4-BE49-F238E27FC236}">
                  <a16:creationId xmlns:a16="http://schemas.microsoft.com/office/drawing/2014/main" id="{7BEEF47A-5C12-03B2-DFE3-562C528CEDB8}"/>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0926" y="2140756"/>
              <a:ext cx="485221" cy="485221"/>
            </a:xfrm>
            <a:prstGeom prst="rect">
              <a:avLst/>
            </a:prstGeom>
          </p:spPr>
        </p:pic>
        <p:sp>
          <p:nvSpPr>
            <p:cNvPr id="41" name="TextBox 40">
              <a:extLst>
                <a:ext uri="{FF2B5EF4-FFF2-40B4-BE49-F238E27FC236}">
                  <a16:creationId xmlns:a16="http://schemas.microsoft.com/office/drawing/2014/main" id="{7E6F1FF9-5A9C-FA8F-1984-A8859918759F}"/>
                </a:ext>
              </a:extLst>
            </p:cNvPr>
            <p:cNvSpPr txBox="1"/>
            <p:nvPr/>
          </p:nvSpPr>
          <p:spPr>
            <a:xfrm>
              <a:off x="1319355" y="2214089"/>
              <a:ext cx="277433"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2</a:t>
              </a:r>
            </a:p>
          </p:txBody>
        </p:sp>
      </p:grpSp>
      <p:grpSp>
        <p:nvGrpSpPr>
          <p:cNvPr id="42" name="Group 41">
            <a:extLst>
              <a:ext uri="{FF2B5EF4-FFF2-40B4-BE49-F238E27FC236}">
                <a16:creationId xmlns:a16="http://schemas.microsoft.com/office/drawing/2014/main" id="{CA952A11-B68F-C2F3-B93C-6D0A23E43BC3}"/>
              </a:ext>
            </a:extLst>
          </p:cNvPr>
          <p:cNvGrpSpPr/>
          <p:nvPr/>
        </p:nvGrpSpPr>
        <p:grpSpPr>
          <a:xfrm>
            <a:off x="224467" y="4833442"/>
            <a:ext cx="658551" cy="485221"/>
            <a:chOff x="2660662" y="2203816"/>
            <a:chExt cx="658551" cy="485221"/>
          </a:xfrm>
        </p:grpSpPr>
        <p:pic>
          <p:nvPicPr>
            <p:cNvPr id="43" name="Graphic 42">
              <a:extLst>
                <a:ext uri="{FF2B5EF4-FFF2-40B4-BE49-F238E27FC236}">
                  <a16:creationId xmlns:a16="http://schemas.microsoft.com/office/drawing/2014/main" id="{17B98E77-3D81-B68E-A058-B7F46E406A8D}"/>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660662" y="2203816"/>
              <a:ext cx="485221" cy="485221"/>
            </a:xfrm>
            <a:prstGeom prst="rect">
              <a:avLst/>
            </a:prstGeom>
          </p:spPr>
        </p:pic>
        <p:sp>
          <p:nvSpPr>
            <p:cNvPr id="44" name="TextBox 43">
              <a:extLst>
                <a:ext uri="{FF2B5EF4-FFF2-40B4-BE49-F238E27FC236}">
                  <a16:creationId xmlns:a16="http://schemas.microsoft.com/office/drawing/2014/main" id="{B4205C5F-FA72-9655-073B-DC3DAD0385A8}"/>
                </a:ext>
              </a:extLst>
            </p:cNvPr>
            <p:cNvSpPr txBox="1"/>
            <p:nvPr/>
          </p:nvSpPr>
          <p:spPr>
            <a:xfrm>
              <a:off x="3047469" y="2277149"/>
              <a:ext cx="271744"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5</a:t>
              </a:r>
            </a:p>
          </p:txBody>
        </p:sp>
      </p:grpSp>
      <p:grpSp>
        <p:nvGrpSpPr>
          <p:cNvPr id="45" name="Group 44">
            <a:extLst>
              <a:ext uri="{FF2B5EF4-FFF2-40B4-BE49-F238E27FC236}">
                <a16:creationId xmlns:a16="http://schemas.microsoft.com/office/drawing/2014/main" id="{F0D9AB44-AA3E-053F-C25E-9C904AEB3051}"/>
              </a:ext>
            </a:extLst>
          </p:cNvPr>
          <p:cNvGrpSpPr/>
          <p:nvPr/>
        </p:nvGrpSpPr>
        <p:grpSpPr>
          <a:xfrm>
            <a:off x="1011867" y="4841549"/>
            <a:ext cx="618865" cy="465566"/>
            <a:chOff x="90616" y="4868840"/>
            <a:chExt cx="618865" cy="465566"/>
          </a:xfrm>
        </p:grpSpPr>
        <p:pic>
          <p:nvPicPr>
            <p:cNvPr id="46" name="Graphic 45">
              <a:extLst>
                <a:ext uri="{FF2B5EF4-FFF2-40B4-BE49-F238E27FC236}">
                  <a16:creationId xmlns:a16="http://schemas.microsoft.com/office/drawing/2014/main" id="{2C4DD777-ACE3-6362-256F-46ECE50435E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0616" y="4868840"/>
              <a:ext cx="465566" cy="465566"/>
            </a:xfrm>
            <a:prstGeom prst="rect">
              <a:avLst/>
            </a:prstGeom>
          </p:spPr>
        </p:pic>
        <p:sp>
          <p:nvSpPr>
            <p:cNvPr id="47" name="TextBox 46">
              <a:extLst>
                <a:ext uri="{FF2B5EF4-FFF2-40B4-BE49-F238E27FC236}">
                  <a16:creationId xmlns:a16="http://schemas.microsoft.com/office/drawing/2014/main" id="{47A5C75B-BCAA-A9EE-0904-50AC63E85B3D}"/>
                </a:ext>
              </a:extLst>
            </p:cNvPr>
            <p:cNvSpPr txBox="1"/>
            <p:nvPr/>
          </p:nvSpPr>
          <p:spPr>
            <a:xfrm>
              <a:off x="423691" y="4953491"/>
              <a:ext cx="285790"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1</a:t>
              </a:r>
            </a:p>
          </p:txBody>
        </p:sp>
      </p:grpSp>
      <p:grpSp>
        <p:nvGrpSpPr>
          <p:cNvPr id="48" name="Group 47">
            <a:extLst>
              <a:ext uri="{FF2B5EF4-FFF2-40B4-BE49-F238E27FC236}">
                <a16:creationId xmlns:a16="http://schemas.microsoft.com/office/drawing/2014/main" id="{D85B5009-15AB-6EAD-BA55-E732A54A36E1}"/>
              </a:ext>
            </a:extLst>
          </p:cNvPr>
          <p:cNvGrpSpPr/>
          <p:nvPr/>
        </p:nvGrpSpPr>
        <p:grpSpPr>
          <a:xfrm>
            <a:off x="1804891" y="4833442"/>
            <a:ext cx="731804" cy="485221"/>
            <a:chOff x="299493" y="3436341"/>
            <a:chExt cx="731804" cy="485221"/>
          </a:xfrm>
        </p:grpSpPr>
        <p:pic>
          <p:nvPicPr>
            <p:cNvPr id="63" name="Graphic 62">
              <a:extLst>
                <a:ext uri="{FF2B5EF4-FFF2-40B4-BE49-F238E27FC236}">
                  <a16:creationId xmlns:a16="http://schemas.microsoft.com/office/drawing/2014/main" id="{933F65F4-5832-361F-2A88-9BF13614253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99493" y="3436341"/>
              <a:ext cx="485221" cy="485221"/>
            </a:xfrm>
            <a:prstGeom prst="rect">
              <a:avLst/>
            </a:prstGeom>
          </p:spPr>
        </p:pic>
        <p:sp>
          <p:nvSpPr>
            <p:cNvPr id="69" name="TextBox 68">
              <a:extLst>
                <a:ext uri="{FF2B5EF4-FFF2-40B4-BE49-F238E27FC236}">
                  <a16:creationId xmlns:a16="http://schemas.microsoft.com/office/drawing/2014/main" id="{65A27448-B8D4-1B66-AA05-68F1D8880347}"/>
                </a:ext>
              </a:extLst>
            </p:cNvPr>
            <p:cNvSpPr txBox="1"/>
            <p:nvPr/>
          </p:nvSpPr>
          <p:spPr>
            <a:xfrm>
              <a:off x="742336" y="3552182"/>
              <a:ext cx="288961"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3</a:t>
              </a:r>
            </a:p>
          </p:txBody>
        </p:sp>
      </p:grpSp>
      <p:grpSp>
        <p:nvGrpSpPr>
          <p:cNvPr id="70" name="Group 69">
            <a:extLst>
              <a:ext uri="{FF2B5EF4-FFF2-40B4-BE49-F238E27FC236}">
                <a16:creationId xmlns:a16="http://schemas.microsoft.com/office/drawing/2014/main" id="{5A4613D7-7971-D1A7-2E09-0D1F3BFBCEC9}"/>
              </a:ext>
            </a:extLst>
          </p:cNvPr>
          <p:cNvGrpSpPr/>
          <p:nvPr/>
        </p:nvGrpSpPr>
        <p:grpSpPr>
          <a:xfrm>
            <a:off x="2654519" y="4843269"/>
            <a:ext cx="618865" cy="465566"/>
            <a:chOff x="90616" y="4868840"/>
            <a:chExt cx="618865" cy="465566"/>
          </a:xfrm>
        </p:grpSpPr>
        <p:pic>
          <p:nvPicPr>
            <p:cNvPr id="71" name="Graphic 70">
              <a:extLst>
                <a:ext uri="{FF2B5EF4-FFF2-40B4-BE49-F238E27FC236}">
                  <a16:creationId xmlns:a16="http://schemas.microsoft.com/office/drawing/2014/main" id="{D843C2A2-CDD4-2987-D496-302A527C2CC0}"/>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0616" y="4868840"/>
              <a:ext cx="465566" cy="465566"/>
            </a:xfrm>
            <a:prstGeom prst="rect">
              <a:avLst/>
            </a:prstGeom>
          </p:spPr>
        </p:pic>
        <p:sp>
          <p:nvSpPr>
            <p:cNvPr id="72" name="TextBox 71">
              <a:extLst>
                <a:ext uri="{FF2B5EF4-FFF2-40B4-BE49-F238E27FC236}">
                  <a16:creationId xmlns:a16="http://schemas.microsoft.com/office/drawing/2014/main" id="{89993B87-3C94-91CF-8997-26855544B7D0}"/>
                </a:ext>
              </a:extLst>
            </p:cNvPr>
            <p:cNvSpPr txBox="1"/>
            <p:nvPr/>
          </p:nvSpPr>
          <p:spPr>
            <a:xfrm>
              <a:off x="423691" y="4953491"/>
              <a:ext cx="285790"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5</a:t>
              </a:r>
            </a:p>
          </p:txBody>
        </p:sp>
      </p:grpSp>
      <p:grpSp>
        <p:nvGrpSpPr>
          <p:cNvPr id="73" name="Group 72">
            <a:extLst>
              <a:ext uri="{FF2B5EF4-FFF2-40B4-BE49-F238E27FC236}">
                <a16:creationId xmlns:a16="http://schemas.microsoft.com/office/drawing/2014/main" id="{7002F0D8-C03E-A6F2-6A6A-5DD269F8988E}"/>
              </a:ext>
            </a:extLst>
          </p:cNvPr>
          <p:cNvGrpSpPr/>
          <p:nvPr/>
        </p:nvGrpSpPr>
        <p:grpSpPr>
          <a:xfrm>
            <a:off x="162532" y="6310959"/>
            <a:ext cx="635862" cy="485221"/>
            <a:chOff x="960926" y="2140756"/>
            <a:chExt cx="635862" cy="485221"/>
          </a:xfrm>
        </p:grpSpPr>
        <p:pic>
          <p:nvPicPr>
            <p:cNvPr id="74" name="Graphic 73">
              <a:extLst>
                <a:ext uri="{FF2B5EF4-FFF2-40B4-BE49-F238E27FC236}">
                  <a16:creationId xmlns:a16="http://schemas.microsoft.com/office/drawing/2014/main" id="{CDFDCB8D-5534-BFAD-4547-ABA12646700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0926" y="2140756"/>
              <a:ext cx="485221" cy="485221"/>
            </a:xfrm>
            <a:prstGeom prst="rect">
              <a:avLst/>
            </a:prstGeom>
          </p:spPr>
        </p:pic>
        <p:sp>
          <p:nvSpPr>
            <p:cNvPr id="75" name="TextBox 74">
              <a:extLst>
                <a:ext uri="{FF2B5EF4-FFF2-40B4-BE49-F238E27FC236}">
                  <a16:creationId xmlns:a16="http://schemas.microsoft.com/office/drawing/2014/main" id="{E5C06519-1E67-665C-887F-7E35FA8A8EBE}"/>
                </a:ext>
              </a:extLst>
            </p:cNvPr>
            <p:cNvSpPr txBox="1"/>
            <p:nvPr/>
          </p:nvSpPr>
          <p:spPr>
            <a:xfrm>
              <a:off x="1319355" y="2214089"/>
              <a:ext cx="277433"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2</a:t>
              </a:r>
            </a:p>
          </p:txBody>
        </p:sp>
      </p:grpSp>
      <p:grpSp>
        <p:nvGrpSpPr>
          <p:cNvPr id="76" name="Group 75">
            <a:extLst>
              <a:ext uri="{FF2B5EF4-FFF2-40B4-BE49-F238E27FC236}">
                <a16:creationId xmlns:a16="http://schemas.microsoft.com/office/drawing/2014/main" id="{338F11C9-C46C-C098-3B27-3D28ED0D1901}"/>
              </a:ext>
            </a:extLst>
          </p:cNvPr>
          <p:cNvGrpSpPr/>
          <p:nvPr/>
        </p:nvGrpSpPr>
        <p:grpSpPr>
          <a:xfrm>
            <a:off x="996161" y="6310468"/>
            <a:ext cx="658551" cy="485221"/>
            <a:chOff x="2660662" y="2203816"/>
            <a:chExt cx="658551" cy="485221"/>
          </a:xfrm>
        </p:grpSpPr>
        <p:pic>
          <p:nvPicPr>
            <p:cNvPr id="77" name="Graphic 76">
              <a:extLst>
                <a:ext uri="{FF2B5EF4-FFF2-40B4-BE49-F238E27FC236}">
                  <a16:creationId xmlns:a16="http://schemas.microsoft.com/office/drawing/2014/main" id="{BCB670BC-F3E6-7798-B036-52A53A0E83B3}"/>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660662" y="2203816"/>
              <a:ext cx="485221" cy="485221"/>
            </a:xfrm>
            <a:prstGeom prst="rect">
              <a:avLst/>
            </a:prstGeom>
          </p:spPr>
        </p:pic>
        <p:sp>
          <p:nvSpPr>
            <p:cNvPr id="78" name="TextBox 77">
              <a:extLst>
                <a:ext uri="{FF2B5EF4-FFF2-40B4-BE49-F238E27FC236}">
                  <a16:creationId xmlns:a16="http://schemas.microsoft.com/office/drawing/2014/main" id="{F5C941AB-F4C7-1D93-C634-A515FD3B9F6C}"/>
                </a:ext>
              </a:extLst>
            </p:cNvPr>
            <p:cNvSpPr txBox="1"/>
            <p:nvPr/>
          </p:nvSpPr>
          <p:spPr>
            <a:xfrm>
              <a:off x="3047469" y="2277149"/>
              <a:ext cx="271744"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4</a:t>
              </a:r>
            </a:p>
          </p:txBody>
        </p:sp>
      </p:grpSp>
      <p:grpSp>
        <p:nvGrpSpPr>
          <p:cNvPr id="149" name="Group 148">
            <a:extLst>
              <a:ext uri="{FF2B5EF4-FFF2-40B4-BE49-F238E27FC236}">
                <a16:creationId xmlns:a16="http://schemas.microsoft.com/office/drawing/2014/main" id="{870CA0F0-7E25-7CC6-4163-3ED00F2165FC}"/>
              </a:ext>
            </a:extLst>
          </p:cNvPr>
          <p:cNvGrpSpPr/>
          <p:nvPr/>
        </p:nvGrpSpPr>
        <p:grpSpPr>
          <a:xfrm>
            <a:off x="1829639" y="6304943"/>
            <a:ext cx="634699" cy="485221"/>
            <a:chOff x="1261009" y="3464542"/>
            <a:chExt cx="634699" cy="485221"/>
          </a:xfrm>
        </p:grpSpPr>
        <p:pic>
          <p:nvPicPr>
            <p:cNvPr id="182" name="Graphic 181">
              <a:extLst>
                <a:ext uri="{FF2B5EF4-FFF2-40B4-BE49-F238E27FC236}">
                  <a16:creationId xmlns:a16="http://schemas.microsoft.com/office/drawing/2014/main" id="{E0DAAFDE-B803-0485-5E9A-199C8AB5456D}"/>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261009" y="3464542"/>
              <a:ext cx="485221" cy="485221"/>
            </a:xfrm>
            <a:prstGeom prst="rect">
              <a:avLst/>
            </a:prstGeom>
          </p:spPr>
        </p:pic>
        <p:sp>
          <p:nvSpPr>
            <p:cNvPr id="183" name="TextBox 182">
              <a:extLst>
                <a:ext uri="{FF2B5EF4-FFF2-40B4-BE49-F238E27FC236}">
                  <a16:creationId xmlns:a16="http://schemas.microsoft.com/office/drawing/2014/main" id="{A81A9509-4EB4-50E8-DF9A-4D8920C08343}"/>
                </a:ext>
              </a:extLst>
            </p:cNvPr>
            <p:cNvSpPr txBox="1"/>
            <p:nvPr/>
          </p:nvSpPr>
          <p:spPr>
            <a:xfrm>
              <a:off x="1661356" y="3552182"/>
              <a:ext cx="234352"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2</a:t>
              </a:r>
            </a:p>
          </p:txBody>
        </p:sp>
      </p:grpSp>
      <p:grpSp>
        <p:nvGrpSpPr>
          <p:cNvPr id="184" name="Group 183">
            <a:extLst>
              <a:ext uri="{FF2B5EF4-FFF2-40B4-BE49-F238E27FC236}">
                <a16:creationId xmlns:a16="http://schemas.microsoft.com/office/drawing/2014/main" id="{CED4E494-8565-0CCE-3064-46AB4177C72D}"/>
              </a:ext>
            </a:extLst>
          </p:cNvPr>
          <p:cNvGrpSpPr/>
          <p:nvPr/>
        </p:nvGrpSpPr>
        <p:grpSpPr>
          <a:xfrm>
            <a:off x="2670244" y="6319249"/>
            <a:ext cx="634699" cy="485221"/>
            <a:chOff x="1261009" y="3464542"/>
            <a:chExt cx="634699" cy="485221"/>
          </a:xfrm>
        </p:grpSpPr>
        <p:pic>
          <p:nvPicPr>
            <p:cNvPr id="185" name="Graphic 184">
              <a:extLst>
                <a:ext uri="{FF2B5EF4-FFF2-40B4-BE49-F238E27FC236}">
                  <a16:creationId xmlns:a16="http://schemas.microsoft.com/office/drawing/2014/main" id="{371106CE-A679-C4A0-4B29-E8285CCDD130}"/>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261009" y="3464542"/>
              <a:ext cx="485221" cy="485221"/>
            </a:xfrm>
            <a:prstGeom prst="rect">
              <a:avLst/>
            </a:prstGeom>
          </p:spPr>
        </p:pic>
        <p:sp>
          <p:nvSpPr>
            <p:cNvPr id="186" name="TextBox 185">
              <a:extLst>
                <a:ext uri="{FF2B5EF4-FFF2-40B4-BE49-F238E27FC236}">
                  <a16:creationId xmlns:a16="http://schemas.microsoft.com/office/drawing/2014/main" id="{69988C21-8181-5DE0-021E-A0541FC9C2EC}"/>
                </a:ext>
              </a:extLst>
            </p:cNvPr>
            <p:cNvSpPr txBox="1"/>
            <p:nvPr/>
          </p:nvSpPr>
          <p:spPr>
            <a:xfrm>
              <a:off x="1661356" y="3552182"/>
              <a:ext cx="234352"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5</a:t>
              </a:r>
            </a:p>
          </p:txBody>
        </p:sp>
      </p:grpSp>
      <p:grpSp>
        <p:nvGrpSpPr>
          <p:cNvPr id="187" name="Group 186">
            <a:extLst>
              <a:ext uri="{FF2B5EF4-FFF2-40B4-BE49-F238E27FC236}">
                <a16:creationId xmlns:a16="http://schemas.microsoft.com/office/drawing/2014/main" id="{7C326DB9-FC07-3BCE-85B2-0FE1CC4BDD03}"/>
              </a:ext>
            </a:extLst>
          </p:cNvPr>
          <p:cNvGrpSpPr/>
          <p:nvPr/>
        </p:nvGrpSpPr>
        <p:grpSpPr>
          <a:xfrm>
            <a:off x="3483615" y="6304943"/>
            <a:ext cx="731804" cy="485221"/>
            <a:chOff x="299493" y="3436341"/>
            <a:chExt cx="731804" cy="485221"/>
          </a:xfrm>
        </p:grpSpPr>
        <p:pic>
          <p:nvPicPr>
            <p:cNvPr id="188" name="Graphic 187">
              <a:extLst>
                <a:ext uri="{FF2B5EF4-FFF2-40B4-BE49-F238E27FC236}">
                  <a16:creationId xmlns:a16="http://schemas.microsoft.com/office/drawing/2014/main" id="{BB422ACD-8C19-1591-04DF-61E08C2AE7D0}"/>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99493" y="3436341"/>
              <a:ext cx="485221" cy="485221"/>
            </a:xfrm>
            <a:prstGeom prst="rect">
              <a:avLst/>
            </a:prstGeom>
          </p:spPr>
        </p:pic>
        <p:sp>
          <p:nvSpPr>
            <p:cNvPr id="189" name="TextBox 188">
              <a:extLst>
                <a:ext uri="{FF2B5EF4-FFF2-40B4-BE49-F238E27FC236}">
                  <a16:creationId xmlns:a16="http://schemas.microsoft.com/office/drawing/2014/main" id="{566F0D6C-45D1-039C-DB4F-1EF941EDF439}"/>
                </a:ext>
              </a:extLst>
            </p:cNvPr>
            <p:cNvSpPr txBox="1"/>
            <p:nvPr/>
          </p:nvSpPr>
          <p:spPr>
            <a:xfrm>
              <a:off x="742336" y="3552182"/>
              <a:ext cx="288961"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3</a:t>
              </a:r>
            </a:p>
          </p:txBody>
        </p:sp>
      </p:grpSp>
      <p:grpSp>
        <p:nvGrpSpPr>
          <p:cNvPr id="190" name="Group 189">
            <a:extLst>
              <a:ext uri="{FF2B5EF4-FFF2-40B4-BE49-F238E27FC236}">
                <a16:creationId xmlns:a16="http://schemas.microsoft.com/office/drawing/2014/main" id="{0A0C8274-1510-BDDF-0469-2C832F3D1BCF}"/>
              </a:ext>
            </a:extLst>
          </p:cNvPr>
          <p:cNvGrpSpPr/>
          <p:nvPr/>
        </p:nvGrpSpPr>
        <p:grpSpPr>
          <a:xfrm>
            <a:off x="4354006" y="6304942"/>
            <a:ext cx="731804" cy="485221"/>
            <a:chOff x="299493" y="3436341"/>
            <a:chExt cx="731804" cy="485221"/>
          </a:xfrm>
        </p:grpSpPr>
        <p:pic>
          <p:nvPicPr>
            <p:cNvPr id="191" name="Graphic 190">
              <a:extLst>
                <a:ext uri="{FF2B5EF4-FFF2-40B4-BE49-F238E27FC236}">
                  <a16:creationId xmlns:a16="http://schemas.microsoft.com/office/drawing/2014/main" id="{8A7B05C1-BFED-492A-56E3-6B048EA975A6}"/>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99493" y="3436341"/>
              <a:ext cx="485221" cy="485221"/>
            </a:xfrm>
            <a:prstGeom prst="rect">
              <a:avLst/>
            </a:prstGeom>
          </p:spPr>
        </p:pic>
        <p:sp>
          <p:nvSpPr>
            <p:cNvPr id="192" name="TextBox 191">
              <a:extLst>
                <a:ext uri="{FF2B5EF4-FFF2-40B4-BE49-F238E27FC236}">
                  <a16:creationId xmlns:a16="http://schemas.microsoft.com/office/drawing/2014/main" id="{C3A028E1-5E03-4D20-B8A7-3F493AC027D3}"/>
                </a:ext>
              </a:extLst>
            </p:cNvPr>
            <p:cNvSpPr txBox="1"/>
            <p:nvPr/>
          </p:nvSpPr>
          <p:spPr>
            <a:xfrm>
              <a:off x="742336" y="3552182"/>
              <a:ext cx="288961"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5</a:t>
              </a:r>
            </a:p>
          </p:txBody>
        </p:sp>
      </p:grpSp>
      <p:grpSp>
        <p:nvGrpSpPr>
          <p:cNvPr id="193" name="Group 192">
            <a:extLst>
              <a:ext uri="{FF2B5EF4-FFF2-40B4-BE49-F238E27FC236}">
                <a16:creationId xmlns:a16="http://schemas.microsoft.com/office/drawing/2014/main" id="{4018C5C6-CE9C-68A7-0B1B-EB4814E19D31}"/>
              </a:ext>
            </a:extLst>
          </p:cNvPr>
          <p:cNvGrpSpPr/>
          <p:nvPr/>
        </p:nvGrpSpPr>
        <p:grpSpPr>
          <a:xfrm>
            <a:off x="5168199" y="6314769"/>
            <a:ext cx="618865" cy="465566"/>
            <a:chOff x="90616" y="4868840"/>
            <a:chExt cx="618865" cy="465566"/>
          </a:xfrm>
        </p:grpSpPr>
        <p:pic>
          <p:nvPicPr>
            <p:cNvPr id="194" name="Graphic 193">
              <a:extLst>
                <a:ext uri="{FF2B5EF4-FFF2-40B4-BE49-F238E27FC236}">
                  <a16:creationId xmlns:a16="http://schemas.microsoft.com/office/drawing/2014/main" id="{7609BC32-007D-9A53-A342-D4803CC2244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0616" y="4868840"/>
              <a:ext cx="465566" cy="465566"/>
            </a:xfrm>
            <a:prstGeom prst="rect">
              <a:avLst/>
            </a:prstGeom>
          </p:spPr>
        </p:pic>
        <p:sp>
          <p:nvSpPr>
            <p:cNvPr id="195" name="TextBox 194">
              <a:extLst>
                <a:ext uri="{FF2B5EF4-FFF2-40B4-BE49-F238E27FC236}">
                  <a16:creationId xmlns:a16="http://schemas.microsoft.com/office/drawing/2014/main" id="{A620660C-27FF-A1C6-EF50-6BC223751C00}"/>
                </a:ext>
              </a:extLst>
            </p:cNvPr>
            <p:cNvSpPr txBox="1"/>
            <p:nvPr/>
          </p:nvSpPr>
          <p:spPr>
            <a:xfrm>
              <a:off x="423691" y="4953491"/>
              <a:ext cx="285790"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5</a:t>
              </a:r>
            </a:p>
          </p:txBody>
        </p:sp>
      </p:grpSp>
      <p:grpSp>
        <p:nvGrpSpPr>
          <p:cNvPr id="196" name="Group 195">
            <a:extLst>
              <a:ext uri="{FF2B5EF4-FFF2-40B4-BE49-F238E27FC236}">
                <a16:creationId xmlns:a16="http://schemas.microsoft.com/office/drawing/2014/main" id="{64FECBB7-D5EA-BF60-C880-0FA28B68512C}"/>
              </a:ext>
            </a:extLst>
          </p:cNvPr>
          <p:cNvGrpSpPr/>
          <p:nvPr/>
        </p:nvGrpSpPr>
        <p:grpSpPr>
          <a:xfrm>
            <a:off x="208633" y="7661561"/>
            <a:ext cx="634699" cy="485221"/>
            <a:chOff x="1261009" y="3464542"/>
            <a:chExt cx="634699" cy="485221"/>
          </a:xfrm>
        </p:grpSpPr>
        <p:pic>
          <p:nvPicPr>
            <p:cNvPr id="197" name="Graphic 196">
              <a:extLst>
                <a:ext uri="{FF2B5EF4-FFF2-40B4-BE49-F238E27FC236}">
                  <a16:creationId xmlns:a16="http://schemas.microsoft.com/office/drawing/2014/main" id="{B67D0ADB-670A-1026-ABEE-BDB6D88D03BF}"/>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261009" y="3464542"/>
              <a:ext cx="485221" cy="485221"/>
            </a:xfrm>
            <a:prstGeom prst="rect">
              <a:avLst/>
            </a:prstGeom>
          </p:spPr>
        </p:pic>
        <p:sp>
          <p:nvSpPr>
            <p:cNvPr id="198" name="TextBox 197">
              <a:extLst>
                <a:ext uri="{FF2B5EF4-FFF2-40B4-BE49-F238E27FC236}">
                  <a16:creationId xmlns:a16="http://schemas.microsoft.com/office/drawing/2014/main" id="{76615F81-D3BE-96DF-FB75-FF084109E4B5}"/>
                </a:ext>
              </a:extLst>
            </p:cNvPr>
            <p:cNvSpPr txBox="1"/>
            <p:nvPr/>
          </p:nvSpPr>
          <p:spPr>
            <a:xfrm>
              <a:off x="1661356" y="3552182"/>
              <a:ext cx="234352"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5</a:t>
              </a:r>
            </a:p>
          </p:txBody>
        </p:sp>
      </p:grpSp>
      <p:grpSp>
        <p:nvGrpSpPr>
          <p:cNvPr id="199" name="Group 198">
            <a:extLst>
              <a:ext uri="{FF2B5EF4-FFF2-40B4-BE49-F238E27FC236}">
                <a16:creationId xmlns:a16="http://schemas.microsoft.com/office/drawing/2014/main" id="{65880E34-E2AC-F87F-4763-D9ECF58F3AF9}"/>
              </a:ext>
            </a:extLst>
          </p:cNvPr>
          <p:cNvGrpSpPr/>
          <p:nvPr/>
        </p:nvGrpSpPr>
        <p:grpSpPr>
          <a:xfrm>
            <a:off x="1040954" y="7675867"/>
            <a:ext cx="658551" cy="485221"/>
            <a:chOff x="4072797" y="2203816"/>
            <a:chExt cx="658551" cy="485221"/>
          </a:xfrm>
        </p:grpSpPr>
        <p:pic>
          <p:nvPicPr>
            <p:cNvPr id="200" name="Graphic 199">
              <a:extLst>
                <a:ext uri="{FF2B5EF4-FFF2-40B4-BE49-F238E27FC236}">
                  <a16:creationId xmlns:a16="http://schemas.microsoft.com/office/drawing/2014/main" id="{7B584A73-3FA2-BF9C-8CCC-2D7A2E67E0CB}"/>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4072797" y="2203816"/>
              <a:ext cx="485221" cy="485221"/>
            </a:xfrm>
            <a:prstGeom prst="rect">
              <a:avLst/>
            </a:prstGeom>
          </p:spPr>
        </p:pic>
        <p:sp>
          <p:nvSpPr>
            <p:cNvPr id="201" name="TextBox 200">
              <a:extLst>
                <a:ext uri="{FF2B5EF4-FFF2-40B4-BE49-F238E27FC236}">
                  <a16:creationId xmlns:a16="http://schemas.microsoft.com/office/drawing/2014/main" id="{484353F0-B6B0-8264-1E7D-5D58AC1F7F27}"/>
                </a:ext>
              </a:extLst>
            </p:cNvPr>
            <p:cNvSpPr txBox="1"/>
            <p:nvPr/>
          </p:nvSpPr>
          <p:spPr>
            <a:xfrm>
              <a:off x="4459604" y="2277149"/>
              <a:ext cx="271744"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1</a:t>
              </a:r>
            </a:p>
          </p:txBody>
        </p:sp>
      </p:grpSp>
      <p:grpSp>
        <p:nvGrpSpPr>
          <p:cNvPr id="202" name="Group 201">
            <a:extLst>
              <a:ext uri="{FF2B5EF4-FFF2-40B4-BE49-F238E27FC236}">
                <a16:creationId xmlns:a16="http://schemas.microsoft.com/office/drawing/2014/main" id="{0F397ACD-8F9A-7315-F48C-F2ABF4C648EF}"/>
              </a:ext>
            </a:extLst>
          </p:cNvPr>
          <p:cNvGrpSpPr/>
          <p:nvPr/>
        </p:nvGrpSpPr>
        <p:grpSpPr>
          <a:xfrm>
            <a:off x="1800518" y="7675867"/>
            <a:ext cx="658551" cy="485221"/>
            <a:chOff x="4072797" y="2203816"/>
            <a:chExt cx="658551" cy="485221"/>
          </a:xfrm>
        </p:grpSpPr>
        <p:pic>
          <p:nvPicPr>
            <p:cNvPr id="203" name="Graphic 202">
              <a:extLst>
                <a:ext uri="{FF2B5EF4-FFF2-40B4-BE49-F238E27FC236}">
                  <a16:creationId xmlns:a16="http://schemas.microsoft.com/office/drawing/2014/main" id="{47A04919-6B7E-0A64-AD1E-DCDDD800E7BC}"/>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4072797" y="2203816"/>
              <a:ext cx="485221" cy="485221"/>
            </a:xfrm>
            <a:prstGeom prst="rect">
              <a:avLst/>
            </a:prstGeom>
          </p:spPr>
        </p:pic>
        <p:sp>
          <p:nvSpPr>
            <p:cNvPr id="204" name="TextBox 203">
              <a:extLst>
                <a:ext uri="{FF2B5EF4-FFF2-40B4-BE49-F238E27FC236}">
                  <a16:creationId xmlns:a16="http://schemas.microsoft.com/office/drawing/2014/main" id="{73917CC3-0F9F-4286-09AE-2A001E53FBD7}"/>
                </a:ext>
              </a:extLst>
            </p:cNvPr>
            <p:cNvSpPr txBox="1"/>
            <p:nvPr/>
          </p:nvSpPr>
          <p:spPr>
            <a:xfrm>
              <a:off x="4459604" y="2277149"/>
              <a:ext cx="271744"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1</a:t>
              </a:r>
            </a:p>
          </p:txBody>
        </p:sp>
      </p:grpSp>
      <p:grpSp>
        <p:nvGrpSpPr>
          <p:cNvPr id="205" name="Group 204">
            <a:extLst>
              <a:ext uri="{FF2B5EF4-FFF2-40B4-BE49-F238E27FC236}">
                <a16:creationId xmlns:a16="http://schemas.microsoft.com/office/drawing/2014/main" id="{D783CABB-8C4A-69C1-B7E9-9D857E42DF0B}"/>
              </a:ext>
            </a:extLst>
          </p:cNvPr>
          <p:cNvGrpSpPr/>
          <p:nvPr/>
        </p:nvGrpSpPr>
        <p:grpSpPr>
          <a:xfrm>
            <a:off x="2525385" y="7675867"/>
            <a:ext cx="635862" cy="485221"/>
            <a:chOff x="960926" y="2140756"/>
            <a:chExt cx="635862" cy="485221"/>
          </a:xfrm>
        </p:grpSpPr>
        <p:pic>
          <p:nvPicPr>
            <p:cNvPr id="206" name="Graphic 205">
              <a:extLst>
                <a:ext uri="{FF2B5EF4-FFF2-40B4-BE49-F238E27FC236}">
                  <a16:creationId xmlns:a16="http://schemas.microsoft.com/office/drawing/2014/main" id="{4B5E2D5E-5A6A-A4C2-96ED-68409D2B82C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0926" y="2140756"/>
              <a:ext cx="485221" cy="485221"/>
            </a:xfrm>
            <a:prstGeom prst="rect">
              <a:avLst/>
            </a:prstGeom>
          </p:spPr>
        </p:pic>
        <p:sp>
          <p:nvSpPr>
            <p:cNvPr id="207" name="TextBox 206">
              <a:extLst>
                <a:ext uri="{FF2B5EF4-FFF2-40B4-BE49-F238E27FC236}">
                  <a16:creationId xmlns:a16="http://schemas.microsoft.com/office/drawing/2014/main" id="{690047FA-FBE5-C9DD-5020-DD9C98F58054}"/>
                </a:ext>
              </a:extLst>
            </p:cNvPr>
            <p:cNvSpPr txBox="1"/>
            <p:nvPr/>
          </p:nvSpPr>
          <p:spPr>
            <a:xfrm>
              <a:off x="1319355" y="2214089"/>
              <a:ext cx="277433"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5</a:t>
              </a:r>
            </a:p>
          </p:txBody>
        </p:sp>
      </p:grpSp>
      <p:grpSp>
        <p:nvGrpSpPr>
          <p:cNvPr id="208" name="Group 207">
            <a:extLst>
              <a:ext uri="{FF2B5EF4-FFF2-40B4-BE49-F238E27FC236}">
                <a16:creationId xmlns:a16="http://schemas.microsoft.com/office/drawing/2014/main" id="{9C7A96B2-B682-D38E-5E6B-53ECA8C22FD2}"/>
              </a:ext>
            </a:extLst>
          </p:cNvPr>
          <p:cNvGrpSpPr/>
          <p:nvPr/>
        </p:nvGrpSpPr>
        <p:grpSpPr>
          <a:xfrm>
            <a:off x="3258978" y="7661561"/>
            <a:ext cx="731804" cy="485221"/>
            <a:chOff x="299493" y="3436341"/>
            <a:chExt cx="731804" cy="485221"/>
          </a:xfrm>
        </p:grpSpPr>
        <p:pic>
          <p:nvPicPr>
            <p:cNvPr id="209" name="Graphic 208">
              <a:extLst>
                <a:ext uri="{FF2B5EF4-FFF2-40B4-BE49-F238E27FC236}">
                  <a16:creationId xmlns:a16="http://schemas.microsoft.com/office/drawing/2014/main" id="{E0127503-D212-25E7-5FBE-90A1FED08166}"/>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99493" y="3436341"/>
              <a:ext cx="485221" cy="485221"/>
            </a:xfrm>
            <a:prstGeom prst="rect">
              <a:avLst/>
            </a:prstGeom>
          </p:spPr>
        </p:pic>
        <p:sp>
          <p:nvSpPr>
            <p:cNvPr id="210" name="TextBox 209">
              <a:extLst>
                <a:ext uri="{FF2B5EF4-FFF2-40B4-BE49-F238E27FC236}">
                  <a16:creationId xmlns:a16="http://schemas.microsoft.com/office/drawing/2014/main" id="{54DF750E-3754-ED4C-892F-554B87F651FA}"/>
                </a:ext>
              </a:extLst>
            </p:cNvPr>
            <p:cNvSpPr txBox="1"/>
            <p:nvPr/>
          </p:nvSpPr>
          <p:spPr>
            <a:xfrm>
              <a:off x="742336" y="3552182"/>
              <a:ext cx="288961"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3</a:t>
              </a:r>
            </a:p>
          </p:txBody>
        </p:sp>
      </p:grpSp>
      <p:grpSp>
        <p:nvGrpSpPr>
          <p:cNvPr id="211" name="Group 210">
            <a:extLst>
              <a:ext uri="{FF2B5EF4-FFF2-40B4-BE49-F238E27FC236}">
                <a16:creationId xmlns:a16="http://schemas.microsoft.com/office/drawing/2014/main" id="{D43A89AC-1258-17E5-DEFA-C01C1C822CC0}"/>
              </a:ext>
            </a:extLst>
          </p:cNvPr>
          <p:cNvGrpSpPr/>
          <p:nvPr/>
        </p:nvGrpSpPr>
        <p:grpSpPr>
          <a:xfrm>
            <a:off x="4084528" y="7661561"/>
            <a:ext cx="731804" cy="485221"/>
            <a:chOff x="299493" y="3436341"/>
            <a:chExt cx="731804" cy="485221"/>
          </a:xfrm>
        </p:grpSpPr>
        <p:pic>
          <p:nvPicPr>
            <p:cNvPr id="212" name="Graphic 211">
              <a:extLst>
                <a:ext uri="{FF2B5EF4-FFF2-40B4-BE49-F238E27FC236}">
                  <a16:creationId xmlns:a16="http://schemas.microsoft.com/office/drawing/2014/main" id="{387580AC-B4DD-62EB-F10D-716E3E4A6437}"/>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99493" y="3436341"/>
              <a:ext cx="485221" cy="485221"/>
            </a:xfrm>
            <a:prstGeom prst="rect">
              <a:avLst/>
            </a:prstGeom>
          </p:spPr>
        </p:pic>
        <p:sp>
          <p:nvSpPr>
            <p:cNvPr id="213" name="TextBox 212">
              <a:extLst>
                <a:ext uri="{FF2B5EF4-FFF2-40B4-BE49-F238E27FC236}">
                  <a16:creationId xmlns:a16="http://schemas.microsoft.com/office/drawing/2014/main" id="{7EE4A24A-9C26-6B0C-5901-EF069439F238}"/>
                </a:ext>
              </a:extLst>
            </p:cNvPr>
            <p:cNvSpPr txBox="1"/>
            <p:nvPr/>
          </p:nvSpPr>
          <p:spPr>
            <a:xfrm>
              <a:off x="742336" y="3552182"/>
              <a:ext cx="288961" cy="338554"/>
            </a:xfrm>
            <a:prstGeom prst="rect">
              <a:avLst/>
            </a:prstGeom>
            <a:noFill/>
          </p:spPr>
          <p:txBody>
            <a:bodyPr wrap="square" rtlCol="0">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5</a:t>
              </a:r>
            </a:p>
          </p:txBody>
        </p:sp>
      </p:grpSp>
      <p:cxnSp>
        <p:nvCxnSpPr>
          <p:cNvPr id="215" name="Straight Connector 214">
            <a:extLst>
              <a:ext uri="{FF2B5EF4-FFF2-40B4-BE49-F238E27FC236}">
                <a16:creationId xmlns:a16="http://schemas.microsoft.com/office/drawing/2014/main" id="{0CBB1458-BA65-F80C-4C7C-7E84E4809EA7}"/>
              </a:ext>
            </a:extLst>
          </p:cNvPr>
          <p:cNvCxnSpPr>
            <a:cxnSpLocks/>
          </p:cNvCxnSpPr>
          <p:nvPr/>
        </p:nvCxnSpPr>
        <p:spPr>
          <a:xfrm>
            <a:off x="244202" y="1574800"/>
            <a:ext cx="6369597" cy="0"/>
          </a:xfrm>
          <a:prstGeom prst="line">
            <a:avLst/>
          </a:prstGeom>
          <a:ln w="19050">
            <a:solidFill>
              <a:srgbClr val="00B09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30929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48B52B-5F48-6FCA-6439-2AC158DCAD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4" name="Picture 3" descr="Logo&#10;&#10;Description automatically generated">
            <a:extLst>
              <a:ext uri="{FF2B5EF4-FFF2-40B4-BE49-F238E27FC236}">
                <a16:creationId xmlns:a16="http://schemas.microsoft.com/office/drawing/2014/main" id="{7E7910AD-4600-9209-F4F8-6A1FC4B421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sp>
        <p:nvSpPr>
          <p:cNvPr id="5" name="Rectangle 4">
            <a:extLst>
              <a:ext uri="{FF2B5EF4-FFF2-40B4-BE49-F238E27FC236}">
                <a16:creationId xmlns:a16="http://schemas.microsoft.com/office/drawing/2014/main" id="{B68B902A-C0AD-7BA8-8FF4-726BF8ED24CC}"/>
              </a:ext>
            </a:extLst>
          </p:cNvPr>
          <p:cNvSpPr/>
          <p:nvPr/>
        </p:nvSpPr>
        <p:spPr>
          <a:xfrm>
            <a:off x="0" y="1"/>
            <a:ext cx="6858000" cy="43983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Open Sans" panose="020B0606030504020204" pitchFamily="34" charset="0"/>
                <a:ea typeface="Open Sans" panose="020B0606030504020204" pitchFamily="34" charset="0"/>
                <a:cs typeface="Open Sans" panose="020B0606030504020204" pitchFamily="34" charset="0"/>
              </a:rPr>
              <a:t>CITATION INFORMATION</a:t>
            </a:r>
          </a:p>
        </p:txBody>
      </p:sp>
      <p:grpSp>
        <p:nvGrpSpPr>
          <p:cNvPr id="38" name="Group 37">
            <a:extLst>
              <a:ext uri="{FF2B5EF4-FFF2-40B4-BE49-F238E27FC236}">
                <a16:creationId xmlns:a16="http://schemas.microsoft.com/office/drawing/2014/main" id="{B8882CFD-AC55-2074-A45E-923D25D480BE}"/>
              </a:ext>
            </a:extLst>
          </p:cNvPr>
          <p:cNvGrpSpPr/>
          <p:nvPr/>
        </p:nvGrpSpPr>
        <p:grpSpPr>
          <a:xfrm>
            <a:off x="95512" y="510351"/>
            <a:ext cx="6631100" cy="768387"/>
            <a:chOff x="100361" y="471752"/>
            <a:chExt cx="6631100" cy="768387"/>
          </a:xfrm>
        </p:grpSpPr>
        <p:sp>
          <p:nvSpPr>
            <p:cNvPr id="6" name="Rectangle 5">
              <a:extLst>
                <a:ext uri="{FF2B5EF4-FFF2-40B4-BE49-F238E27FC236}">
                  <a16:creationId xmlns:a16="http://schemas.microsoft.com/office/drawing/2014/main" id="{95AD8892-52C6-9512-ADFA-B7ABBE8B041E}"/>
                </a:ext>
              </a:extLst>
            </p:cNvPr>
            <p:cNvSpPr/>
            <p:nvPr/>
          </p:nvSpPr>
          <p:spPr>
            <a:xfrm>
              <a:off x="100361" y="471753"/>
              <a:ext cx="853441" cy="768386"/>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TASK 1</a:t>
              </a:r>
            </a:p>
          </p:txBody>
        </p:sp>
        <p:sp>
          <p:nvSpPr>
            <p:cNvPr id="21" name="Rectangle 20">
              <a:extLst>
                <a:ext uri="{FF2B5EF4-FFF2-40B4-BE49-F238E27FC236}">
                  <a16:creationId xmlns:a16="http://schemas.microsoft.com/office/drawing/2014/main" id="{A77F6A86-E07D-E6C3-3AE2-CF47D20F695F}"/>
                </a:ext>
              </a:extLst>
            </p:cNvPr>
            <p:cNvSpPr/>
            <p:nvPr/>
          </p:nvSpPr>
          <p:spPr>
            <a:xfrm>
              <a:off x="927624" y="471752"/>
              <a:ext cx="5803837" cy="765983"/>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0" i="0" dirty="0">
                  <a:solidFill>
                    <a:srgbClr val="333333"/>
                  </a:solidFill>
                  <a:effectLst/>
                  <a:latin typeface="Open Sans" panose="020B0606030504020204" pitchFamily="34" charset="0"/>
                </a:rPr>
                <a:t>"Constitutional Amendments." Gale In Context Online Collection, Gale, 2019. Gale In 	Context: Middle School, l	ink.gale.com/apps/doc/SAEDIC771526748/</a:t>
              </a:r>
              <a:r>
                <a:rPr lang="en-US" sz="1100" b="0" i="0" dirty="0" err="1">
                  <a:solidFill>
                    <a:srgbClr val="333333"/>
                  </a:solidFill>
                  <a:effectLst/>
                  <a:latin typeface="Open Sans" panose="020B0606030504020204" pitchFamily="34" charset="0"/>
                </a:rPr>
                <a:t>MSIC?u</a:t>
              </a:r>
              <a:r>
                <a:rPr lang="en-US" sz="1100" b="0" i="0" dirty="0">
                  <a:solidFill>
                    <a:srgbClr val="333333"/>
                  </a:solidFill>
                  <a:effectLst/>
                  <a:latin typeface="Open Sans" panose="020B0606030504020204" pitchFamily="34" charset="0"/>
                </a:rPr>
                <a:t>=[INSERTLOCID]</a:t>
              </a:r>
            </a:p>
            <a:p>
              <a:r>
                <a:rPr lang="en-US" sz="1100" b="0" i="0" dirty="0">
                  <a:solidFill>
                    <a:srgbClr val="333333"/>
                  </a:solidFill>
                  <a:effectLst/>
                  <a:latin typeface="Open Sans" panose="020B0606030504020204" pitchFamily="34" charset="0"/>
                </a:rPr>
                <a:t>	&amp;sid=</a:t>
              </a:r>
              <a:r>
                <a:rPr lang="en-US" sz="1100" b="0" i="0" dirty="0" err="1">
                  <a:solidFill>
                    <a:srgbClr val="333333"/>
                  </a:solidFill>
                  <a:effectLst/>
                  <a:latin typeface="Open Sans" panose="020B0606030504020204" pitchFamily="34" charset="0"/>
                </a:rPr>
                <a:t>bookmark-MSIC&amp;xid</a:t>
              </a:r>
              <a:r>
                <a:rPr lang="en-US" sz="1100" b="0" i="0" dirty="0">
                  <a:solidFill>
                    <a:srgbClr val="333333"/>
                  </a:solidFill>
                  <a:effectLst/>
                  <a:latin typeface="Open Sans" panose="020B0606030504020204" pitchFamily="34" charset="0"/>
                </a:rPr>
                <a:t>=83ee4e8b. Accessed 22 July 2025.</a:t>
              </a:r>
              <a:endPar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0" name="Rectangle 9">
            <a:extLst>
              <a:ext uri="{FF2B5EF4-FFF2-40B4-BE49-F238E27FC236}">
                <a16:creationId xmlns:a16="http://schemas.microsoft.com/office/drawing/2014/main" id="{F8C06924-1845-D225-59DB-2B57B3ABBD50}"/>
              </a:ext>
            </a:extLst>
          </p:cNvPr>
          <p:cNvSpPr/>
          <p:nvPr/>
        </p:nvSpPr>
        <p:spPr>
          <a:xfrm>
            <a:off x="0" y="7238314"/>
            <a:ext cx="6858000" cy="439837"/>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EXPLORE MORE!</a:t>
            </a:r>
          </a:p>
        </p:txBody>
      </p:sp>
      <p:sp>
        <p:nvSpPr>
          <p:cNvPr id="13" name="Rectangle 12">
            <a:extLst>
              <a:ext uri="{FF2B5EF4-FFF2-40B4-BE49-F238E27FC236}">
                <a16:creationId xmlns:a16="http://schemas.microsoft.com/office/drawing/2014/main" id="{B5294328-D124-4D37-7374-85A8507E4BFB}"/>
              </a:ext>
            </a:extLst>
          </p:cNvPr>
          <p:cNvSpPr/>
          <p:nvPr/>
        </p:nvSpPr>
        <p:spPr>
          <a:xfrm>
            <a:off x="162414" y="7798061"/>
            <a:ext cx="6533172" cy="573593"/>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Find more classroom resources and support materials at:</a:t>
            </a:r>
          </a:p>
          <a:p>
            <a:pPr algn="ctr"/>
            <a:r>
              <a:rPr lang="en-US" b="1" dirty="0">
                <a:solidFill>
                  <a:srgbClr val="000000"/>
                </a:solidFill>
                <a:latin typeface="Open Sans" panose="020B0606030504020204" pitchFamily="34" charset="0"/>
                <a:ea typeface="Open Sans" panose="020B0606030504020204" pitchFamily="34" charset="0"/>
                <a:cs typeface="Open Sans" panose="020B0606030504020204" pitchFamily="34" charset="0"/>
              </a:rPr>
              <a:t>support.gale.com</a:t>
            </a: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37" name="Group 36">
            <a:extLst>
              <a:ext uri="{FF2B5EF4-FFF2-40B4-BE49-F238E27FC236}">
                <a16:creationId xmlns:a16="http://schemas.microsoft.com/office/drawing/2014/main" id="{CE2B7713-68C9-6EE7-7C3F-1FC898A76FB2}"/>
              </a:ext>
            </a:extLst>
          </p:cNvPr>
          <p:cNvGrpSpPr/>
          <p:nvPr/>
        </p:nvGrpSpPr>
        <p:grpSpPr>
          <a:xfrm>
            <a:off x="95512" y="1353262"/>
            <a:ext cx="6631100" cy="2481368"/>
            <a:chOff x="100361" y="1213661"/>
            <a:chExt cx="6631100" cy="2481368"/>
          </a:xfrm>
        </p:grpSpPr>
        <p:sp>
          <p:nvSpPr>
            <p:cNvPr id="14" name="Rectangle 13">
              <a:extLst>
                <a:ext uri="{FF2B5EF4-FFF2-40B4-BE49-F238E27FC236}">
                  <a16:creationId xmlns:a16="http://schemas.microsoft.com/office/drawing/2014/main" id="{68806222-8D3E-B922-E285-5D557901ED7F}"/>
                </a:ext>
              </a:extLst>
            </p:cNvPr>
            <p:cNvSpPr/>
            <p:nvPr/>
          </p:nvSpPr>
          <p:spPr>
            <a:xfrm>
              <a:off x="100361" y="1213661"/>
              <a:ext cx="853441" cy="2481368"/>
            </a:xfrm>
            <a:prstGeom prst="rect">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TASK 2</a:t>
              </a:r>
            </a:p>
          </p:txBody>
        </p:sp>
        <p:sp>
          <p:nvSpPr>
            <p:cNvPr id="15" name="Rectangle 14">
              <a:extLst>
                <a:ext uri="{FF2B5EF4-FFF2-40B4-BE49-F238E27FC236}">
                  <a16:creationId xmlns:a16="http://schemas.microsoft.com/office/drawing/2014/main" id="{49372020-C04A-6B3A-FC05-B0E06AAC2A21}"/>
                </a:ext>
              </a:extLst>
            </p:cNvPr>
            <p:cNvSpPr/>
            <p:nvPr/>
          </p:nvSpPr>
          <p:spPr>
            <a:xfrm>
              <a:off x="927624" y="1217623"/>
              <a:ext cx="5803837" cy="2477404"/>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0" i="0" dirty="0">
                  <a:solidFill>
                    <a:srgbClr val="333333"/>
                  </a:solidFill>
                  <a:effectLst/>
                  <a:latin typeface="Open Sans" panose="020B0606030504020204" pitchFamily="34" charset="0"/>
                </a:rPr>
                <a:t>"Executive Branch." Gale Middle School Online Collection, Gale, 2022. Gale In Context: 	Middle School, 	link.gale.com/apps/doc/QPDHVS696111898/</a:t>
              </a:r>
              <a:r>
                <a:rPr lang="en-US" sz="1100" b="0" i="0" dirty="0" err="1">
                  <a:solidFill>
                    <a:srgbClr val="333333"/>
                  </a:solidFill>
                  <a:effectLst/>
                  <a:latin typeface="Open Sans" panose="020B0606030504020204" pitchFamily="34" charset="0"/>
                </a:rPr>
                <a:t>MSIC?u</a:t>
              </a:r>
              <a:r>
                <a:rPr lang="en-US" sz="1100" b="0" i="0" dirty="0">
                  <a:solidFill>
                    <a:srgbClr val="333333"/>
                  </a:solidFill>
                  <a:effectLst/>
                  <a:latin typeface="Open Sans" panose="020B0606030504020204" pitchFamily="34" charset="0"/>
                </a:rPr>
                <a:t>=[INSERTLOCID]</a:t>
              </a:r>
            </a:p>
            <a:p>
              <a:r>
                <a:rPr lang="en-US" sz="1100" b="0" i="0" dirty="0">
                  <a:solidFill>
                    <a:srgbClr val="333333"/>
                  </a:solidFill>
                  <a:effectLst/>
                  <a:latin typeface="Open Sans" panose="020B0606030504020204" pitchFamily="34" charset="0"/>
                </a:rPr>
                <a:t>	&amp;sid=</a:t>
              </a:r>
              <a:r>
                <a:rPr lang="en-US" sz="1100" b="0" i="0" dirty="0" err="1">
                  <a:solidFill>
                    <a:srgbClr val="333333"/>
                  </a:solidFill>
                  <a:effectLst/>
                  <a:latin typeface="Open Sans" panose="020B0606030504020204" pitchFamily="34" charset="0"/>
                </a:rPr>
                <a:t>bookmark-MSIC&amp;xid</a:t>
              </a:r>
              <a:r>
                <a:rPr lang="en-US" sz="1100" b="0" i="0" dirty="0">
                  <a:solidFill>
                    <a:srgbClr val="333333"/>
                  </a:solidFill>
                  <a:effectLst/>
                  <a:latin typeface="Open Sans" panose="020B0606030504020204" pitchFamily="34" charset="0"/>
                </a:rPr>
                <a:t>=33081397. Accessed 22 July 2025.</a:t>
              </a:r>
            </a:p>
            <a:p>
              <a:endParaRPr lang="en-US" sz="1100" dirty="0">
                <a:solidFill>
                  <a:srgbClr val="333333"/>
                </a:solidFill>
                <a:latin typeface="Open Sans" panose="020B0606030504020204" pitchFamily="34" charset="0"/>
                <a:ea typeface="Open Sans" panose="020B0606030504020204" pitchFamily="34" charset="0"/>
                <a:cs typeface="Open Sans" panose="020B0606030504020204" pitchFamily="34" charset="0"/>
              </a:endParaRPr>
            </a:p>
            <a:p>
              <a:r>
                <a:rPr lang="en-US" sz="1100" dirty="0">
                  <a:solidFill>
                    <a:srgbClr val="333333"/>
                  </a:solidFill>
                  <a:latin typeface="Open Sans" panose="020B0606030504020204" pitchFamily="34" charset="0"/>
                  <a:ea typeface="Open Sans" panose="020B0606030504020204" pitchFamily="34" charset="0"/>
                  <a:cs typeface="Open Sans" panose="020B0606030504020204" pitchFamily="34" charset="0"/>
                </a:rPr>
                <a:t> "Legislative Branch." Gale Middle School Online Collection, Gale, 2022. Gale In 	Context: Middle School, 	link.gale.com/apps/doc/RZASOF810008556/</a:t>
              </a:r>
              <a:r>
                <a:rPr lang="en-US" sz="1100" dirty="0" err="1">
                  <a:solidFill>
                    <a:srgbClr val="333333"/>
                  </a:solidFill>
                  <a:latin typeface="Open Sans" panose="020B0606030504020204" pitchFamily="34" charset="0"/>
                  <a:ea typeface="Open Sans" panose="020B0606030504020204" pitchFamily="34" charset="0"/>
                  <a:cs typeface="Open Sans" panose="020B0606030504020204" pitchFamily="34" charset="0"/>
                </a:rPr>
                <a:t>MSIC?u</a:t>
              </a:r>
              <a:r>
                <a:rPr lang="en-US" sz="1100" dirty="0">
                  <a:solidFill>
                    <a:srgbClr val="333333"/>
                  </a:solidFill>
                  <a:latin typeface="Open Sans" panose="020B0606030504020204" pitchFamily="34" charset="0"/>
                  <a:ea typeface="Open Sans" panose="020B0606030504020204" pitchFamily="34" charset="0"/>
                  <a:cs typeface="Open Sans" panose="020B0606030504020204" pitchFamily="34" charset="0"/>
                </a:rPr>
                <a:t>=[INSERTLOCID]</a:t>
              </a:r>
            </a:p>
            <a:p>
              <a:r>
                <a:rPr lang="en-US" sz="1100" dirty="0">
                  <a:solidFill>
                    <a:srgbClr val="333333"/>
                  </a:solidFill>
                  <a:latin typeface="Open Sans" panose="020B0606030504020204" pitchFamily="34" charset="0"/>
                  <a:ea typeface="Open Sans" panose="020B0606030504020204" pitchFamily="34" charset="0"/>
                  <a:cs typeface="Open Sans" panose="020B0606030504020204" pitchFamily="34" charset="0"/>
                </a:rPr>
                <a:t>	&amp;sid=</a:t>
              </a:r>
              <a:r>
                <a:rPr lang="en-US" sz="1100" dirty="0" err="1">
                  <a:solidFill>
                    <a:srgbClr val="333333"/>
                  </a:solidFill>
                  <a:latin typeface="Open Sans" panose="020B0606030504020204" pitchFamily="34" charset="0"/>
                  <a:ea typeface="Open Sans" panose="020B0606030504020204" pitchFamily="34" charset="0"/>
                  <a:cs typeface="Open Sans" panose="020B0606030504020204" pitchFamily="34" charset="0"/>
                </a:rPr>
                <a:t>bookmark-MSIC&amp;xid</a:t>
              </a:r>
              <a:r>
                <a:rPr lang="en-US" sz="1100" dirty="0">
                  <a:solidFill>
                    <a:srgbClr val="333333"/>
                  </a:solidFill>
                  <a:latin typeface="Open Sans" panose="020B0606030504020204" pitchFamily="34" charset="0"/>
                  <a:ea typeface="Open Sans" panose="020B0606030504020204" pitchFamily="34" charset="0"/>
                  <a:cs typeface="Open Sans" panose="020B0606030504020204" pitchFamily="34" charset="0"/>
                </a:rPr>
                <a:t>=ca9e49b2. Accessed 22 July 2025.</a:t>
              </a:r>
            </a:p>
            <a:p>
              <a:endParaRPr lang="en-US" sz="1100" dirty="0">
                <a:solidFill>
                  <a:srgbClr val="333333"/>
                </a:solidFill>
                <a:latin typeface="Open Sans" panose="020B0606030504020204" pitchFamily="34" charset="0"/>
                <a:ea typeface="Open Sans" panose="020B0606030504020204" pitchFamily="34" charset="0"/>
                <a:cs typeface="Open Sans" panose="020B0606030504020204" pitchFamily="34" charset="0"/>
              </a:endParaRPr>
            </a:p>
            <a:p>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"Judicial Branch." Gale Middle School Online Collection, Gale, 2022. Gale In Context: 	Middle School, 	link.gale.com/apps/doc/DIQRYP225233181/</a:t>
              </a:r>
              <a:r>
                <a:rPr lang="en-US" sz="11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MSIC?u</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=[INSERTLOCID]</a:t>
              </a:r>
            </a:p>
            <a:p>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	&amp;sid=</a:t>
              </a:r>
              <a:r>
                <a:rPr lang="en-US" sz="11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bookmark-MSIC&amp;xid</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=aa425f7d. Accessed 22 July 2025.</a:t>
              </a:r>
            </a:p>
          </p:txBody>
        </p:sp>
      </p:grpSp>
      <p:grpSp>
        <p:nvGrpSpPr>
          <p:cNvPr id="36" name="Group 35">
            <a:extLst>
              <a:ext uri="{FF2B5EF4-FFF2-40B4-BE49-F238E27FC236}">
                <a16:creationId xmlns:a16="http://schemas.microsoft.com/office/drawing/2014/main" id="{0B5FF79E-23F4-7501-ABAC-68EC6AFA57F3}"/>
              </a:ext>
            </a:extLst>
          </p:cNvPr>
          <p:cNvGrpSpPr/>
          <p:nvPr/>
        </p:nvGrpSpPr>
        <p:grpSpPr>
          <a:xfrm>
            <a:off x="95512" y="3897976"/>
            <a:ext cx="6631100" cy="770603"/>
            <a:chOff x="64486" y="3862013"/>
            <a:chExt cx="6631100" cy="770603"/>
          </a:xfrm>
        </p:grpSpPr>
        <p:sp>
          <p:nvSpPr>
            <p:cNvPr id="16" name="Rectangle 15">
              <a:extLst>
                <a:ext uri="{FF2B5EF4-FFF2-40B4-BE49-F238E27FC236}">
                  <a16:creationId xmlns:a16="http://schemas.microsoft.com/office/drawing/2014/main" id="{1D3490CD-BEA7-0C2B-0BEF-EDE32F7A2715}"/>
                </a:ext>
              </a:extLst>
            </p:cNvPr>
            <p:cNvSpPr/>
            <p:nvPr/>
          </p:nvSpPr>
          <p:spPr>
            <a:xfrm>
              <a:off x="64486" y="3862013"/>
              <a:ext cx="853441" cy="766649"/>
            </a:xfrm>
            <a:prstGeom prst="rect">
              <a:avLst/>
            </a:prstGeom>
            <a:solidFill>
              <a:srgbClr val="5E2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TASK 3</a:t>
              </a:r>
            </a:p>
          </p:txBody>
        </p:sp>
        <p:sp>
          <p:nvSpPr>
            <p:cNvPr id="29" name="Rectangle 28">
              <a:extLst>
                <a:ext uri="{FF2B5EF4-FFF2-40B4-BE49-F238E27FC236}">
                  <a16:creationId xmlns:a16="http://schemas.microsoft.com/office/drawing/2014/main" id="{F9BF6B78-B23A-A09A-1919-44F0CF1E62CC}"/>
                </a:ext>
              </a:extLst>
            </p:cNvPr>
            <p:cNvSpPr/>
            <p:nvPr/>
          </p:nvSpPr>
          <p:spPr>
            <a:xfrm>
              <a:off x="891749" y="3862013"/>
              <a:ext cx="5803837" cy="770603"/>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0" i="0" dirty="0">
                  <a:solidFill>
                    <a:srgbClr val="333333"/>
                  </a:solidFill>
                  <a:effectLst/>
                  <a:latin typeface="Open Sans" panose="020B0606030504020204" pitchFamily="34" charset="0"/>
                </a:rPr>
                <a:t>"Checks and Balances." Gale Middle School Online Collection, Gale, 2025. Gale In 	Context: Middle School, 	link.gale.com/apps/doc/XPDWUZ292213706/</a:t>
              </a:r>
              <a:r>
                <a:rPr lang="en-US" sz="1100" b="0" i="0" dirty="0" err="1">
                  <a:solidFill>
                    <a:srgbClr val="333333"/>
                  </a:solidFill>
                  <a:effectLst/>
                  <a:latin typeface="Open Sans" panose="020B0606030504020204" pitchFamily="34" charset="0"/>
                </a:rPr>
                <a:t>MSIC?u</a:t>
              </a:r>
              <a:r>
                <a:rPr lang="en-US" sz="1100" b="0" i="0" dirty="0">
                  <a:solidFill>
                    <a:srgbClr val="333333"/>
                  </a:solidFill>
                  <a:effectLst/>
                  <a:latin typeface="Open Sans" panose="020B0606030504020204" pitchFamily="34" charset="0"/>
                </a:rPr>
                <a:t>=[INSERTLOCID]</a:t>
              </a:r>
            </a:p>
            <a:p>
              <a:r>
                <a:rPr lang="en-US" sz="1100" b="0" i="0" dirty="0">
                  <a:solidFill>
                    <a:srgbClr val="333333"/>
                  </a:solidFill>
                  <a:effectLst/>
                  <a:latin typeface="Open Sans" panose="020B0606030504020204" pitchFamily="34" charset="0"/>
                </a:rPr>
                <a:t>	&amp;sid=</a:t>
              </a:r>
              <a:r>
                <a:rPr lang="en-US" sz="1100" b="0" i="0" dirty="0" err="1">
                  <a:solidFill>
                    <a:srgbClr val="333333"/>
                  </a:solidFill>
                  <a:effectLst/>
                  <a:latin typeface="Open Sans" panose="020B0606030504020204" pitchFamily="34" charset="0"/>
                </a:rPr>
                <a:t>bookmark-MSIC&amp;xid</a:t>
              </a:r>
              <a:r>
                <a:rPr lang="en-US" sz="1100" b="0" i="0" dirty="0">
                  <a:solidFill>
                    <a:srgbClr val="333333"/>
                  </a:solidFill>
                  <a:effectLst/>
                  <a:latin typeface="Open Sans" panose="020B0606030504020204" pitchFamily="34" charset="0"/>
                </a:rPr>
                <a:t>=5b1d894c. Accessed 22 July 2025.</a:t>
              </a:r>
              <a:endPar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5" name="Group 34">
            <a:extLst>
              <a:ext uri="{FF2B5EF4-FFF2-40B4-BE49-F238E27FC236}">
                <a16:creationId xmlns:a16="http://schemas.microsoft.com/office/drawing/2014/main" id="{F5F381A5-08E6-1D03-1AB5-668251B235CE}"/>
              </a:ext>
            </a:extLst>
          </p:cNvPr>
          <p:cNvGrpSpPr/>
          <p:nvPr/>
        </p:nvGrpSpPr>
        <p:grpSpPr>
          <a:xfrm>
            <a:off x="95512" y="4731925"/>
            <a:ext cx="6631100" cy="770603"/>
            <a:chOff x="126539" y="4890451"/>
            <a:chExt cx="6631100" cy="770603"/>
          </a:xfrm>
        </p:grpSpPr>
        <p:sp>
          <p:nvSpPr>
            <p:cNvPr id="30" name="Rectangle 29">
              <a:extLst>
                <a:ext uri="{FF2B5EF4-FFF2-40B4-BE49-F238E27FC236}">
                  <a16:creationId xmlns:a16="http://schemas.microsoft.com/office/drawing/2014/main" id="{20FDD8C6-F0ED-8E74-F88D-59D943CA022D}"/>
                </a:ext>
              </a:extLst>
            </p:cNvPr>
            <p:cNvSpPr/>
            <p:nvPr/>
          </p:nvSpPr>
          <p:spPr>
            <a:xfrm>
              <a:off x="126539" y="4890451"/>
              <a:ext cx="853441" cy="770603"/>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TASK 4</a:t>
              </a:r>
            </a:p>
          </p:txBody>
        </p:sp>
        <p:sp>
          <p:nvSpPr>
            <p:cNvPr id="31" name="Rectangle 30">
              <a:extLst>
                <a:ext uri="{FF2B5EF4-FFF2-40B4-BE49-F238E27FC236}">
                  <a16:creationId xmlns:a16="http://schemas.microsoft.com/office/drawing/2014/main" id="{37EF9B67-65A8-D1DC-828B-9F189D8E3036}"/>
                </a:ext>
              </a:extLst>
            </p:cNvPr>
            <p:cNvSpPr/>
            <p:nvPr/>
          </p:nvSpPr>
          <p:spPr>
            <a:xfrm>
              <a:off x="953802" y="4890452"/>
              <a:ext cx="5803837" cy="760976"/>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0" i="0" dirty="0">
                  <a:solidFill>
                    <a:srgbClr val="333333"/>
                  </a:solidFill>
                  <a:effectLst/>
                  <a:latin typeface="Open Sans" panose="020B0606030504020204" pitchFamily="34" charset="0"/>
                </a:rPr>
                <a:t>"Voting and Electoral College." Gale Middle School Online Collection, Gale, 2022. Gale 	In Context: Middle School, 	link.gale.com/apps/doc/PXGLVM839816039/</a:t>
              </a:r>
              <a:r>
                <a:rPr lang="en-US" sz="1100" b="0" i="0" dirty="0" err="1">
                  <a:solidFill>
                    <a:srgbClr val="333333"/>
                  </a:solidFill>
                  <a:effectLst/>
                  <a:latin typeface="Open Sans" panose="020B0606030504020204" pitchFamily="34" charset="0"/>
                </a:rPr>
                <a:t>MSIC?u</a:t>
              </a:r>
              <a:r>
                <a:rPr lang="en-US" sz="1100" b="0" i="0" dirty="0">
                  <a:solidFill>
                    <a:srgbClr val="333333"/>
                  </a:solidFill>
                  <a:effectLst/>
                  <a:latin typeface="Open Sans" panose="020B0606030504020204" pitchFamily="34" charset="0"/>
                </a:rPr>
                <a:t>=[INSERTLOCID]</a:t>
              </a:r>
            </a:p>
            <a:p>
              <a:r>
                <a:rPr lang="en-US" sz="1100" b="0" i="0" dirty="0">
                  <a:solidFill>
                    <a:srgbClr val="333333"/>
                  </a:solidFill>
                  <a:effectLst/>
                  <a:latin typeface="Open Sans" panose="020B0606030504020204" pitchFamily="34" charset="0"/>
                </a:rPr>
                <a:t>	&amp;sid=</a:t>
              </a:r>
              <a:r>
                <a:rPr lang="en-US" sz="1100" b="0" i="0" dirty="0" err="1">
                  <a:solidFill>
                    <a:srgbClr val="333333"/>
                  </a:solidFill>
                  <a:effectLst/>
                  <a:latin typeface="Open Sans" panose="020B0606030504020204" pitchFamily="34" charset="0"/>
                </a:rPr>
                <a:t>bookmark-MSIC&amp;xid</a:t>
              </a:r>
              <a:r>
                <a:rPr lang="en-US" sz="1100" b="0" i="0" dirty="0">
                  <a:solidFill>
                    <a:srgbClr val="333333"/>
                  </a:solidFill>
                  <a:effectLst/>
                  <a:latin typeface="Open Sans" panose="020B0606030504020204" pitchFamily="34" charset="0"/>
                </a:rPr>
                <a:t>=8754b9ce. Accessed 22 July 2025.</a:t>
              </a:r>
              <a:endPar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4" name="Group 33">
            <a:extLst>
              <a:ext uri="{FF2B5EF4-FFF2-40B4-BE49-F238E27FC236}">
                <a16:creationId xmlns:a16="http://schemas.microsoft.com/office/drawing/2014/main" id="{BA3E96BB-166E-19DA-3EBE-335A49890016}"/>
              </a:ext>
            </a:extLst>
          </p:cNvPr>
          <p:cNvGrpSpPr/>
          <p:nvPr/>
        </p:nvGrpSpPr>
        <p:grpSpPr>
          <a:xfrm>
            <a:off x="95512" y="5569829"/>
            <a:ext cx="6631100" cy="774596"/>
            <a:chOff x="100361" y="5771172"/>
            <a:chExt cx="6631100" cy="774596"/>
          </a:xfrm>
        </p:grpSpPr>
        <p:sp>
          <p:nvSpPr>
            <p:cNvPr id="32" name="Rectangle 31">
              <a:extLst>
                <a:ext uri="{FF2B5EF4-FFF2-40B4-BE49-F238E27FC236}">
                  <a16:creationId xmlns:a16="http://schemas.microsoft.com/office/drawing/2014/main" id="{7BB68BC0-6CB2-A296-8040-64B548AF28A2}"/>
                </a:ext>
              </a:extLst>
            </p:cNvPr>
            <p:cNvSpPr/>
            <p:nvPr/>
          </p:nvSpPr>
          <p:spPr>
            <a:xfrm>
              <a:off x="100361" y="5771191"/>
              <a:ext cx="853441" cy="774577"/>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TASK </a:t>
              </a:r>
            </a:p>
            <a:p>
              <a:pPr algn="ctr"/>
              <a:r>
                <a:rPr lang="en-US" b="1" dirty="0">
                  <a:latin typeface="Open Sans" panose="020B0606030504020204" pitchFamily="34" charset="0"/>
                  <a:ea typeface="Open Sans" panose="020B0606030504020204" pitchFamily="34" charset="0"/>
                  <a:cs typeface="Open Sans" panose="020B0606030504020204" pitchFamily="34" charset="0"/>
                </a:rPr>
                <a:t>5</a:t>
              </a:r>
            </a:p>
          </p:txBody>
        </p:sp>
        <p:sp>
          <p:nvSpPr>
            <p:cNvPr id="33" name="Rectangle 32">
              <a:extLst>
                <a:ext uri="{FF2B5EF4-FFF2-40B4-BE49-F238E27FC236}">
                  <a16:creationId xmlns:a16="http://schemas.microsoft.com/office/drawing/2014/main" id="{17C0079B-43B1-7025-0843-9ED82AF4C46F}"/>
                </a:ext>
              </a:extLst>
            </p:cNvPr>
            <p:cNvSpPr/>
            <p:nvPr/>
          </p:nvSpPr>
          <p:spPr>
            <a:xfrm>
              <a:off x="927624" y="5771172"/>
              <a:ext cx="5803837" cy="768548"/>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0" i="0" dirty="0">
                  <a:solidFill>
                    <a:srgbClr val="333333"/>
                  </a:solidFill>
                  <a:effectLst/>
                  <a:latin typeface="Open Sans" panose="020B0606030504020204" pitchFamily="34" charset="0"/>
                </a:rPr>
                <a:t>"State and Local Government." Gale Middle School Online Collection, Gale, 2019. Gale 	In Context: Middle School, 	link.gale.com/apps/doc/GNEHQH292781346/</a:t>
              </a:r>
              <a:r>
                <a:rPr lang="en-US" sz="1100" b="0" i="0" dirty="0" err="1">
                  <a:solidFill>
                    <a:srgbClr val="333333"/>
                  </a:solidFill>
                  <a:effectLst/>
                  <a:latin typeface="Open Sans" panose="020B0606030504020204" pitchFamily="34" charset="0"/>
                </a:rPr>
                <a:t>MSIC?u</a:t>
              </a:r>
              <a:r>
                <a:rPr lang="en-US" sz="1100" b="0" i="0" dirty="0">
                  <a:solidFill>
                    <a:srgbClr val="333333"/>
                  </a:solidFill>
                  <a:effectLst/>
                  <a:latin typeface="Open Sans" panose="020B0606030504020204" pitchFamily="34" charset="0"/>
                </a:rPr>
                <a:t>=[INSERTLOCID]</a:t>
              </a:r>
            </a:p>
            <a:p>
              <a:r>
                <a:rPr lang="en-US" sz="1100" b="0" i="0" dirty="0">
                  <a:solidFill>
                    <a:srgbClr val="333333"/>
                  </a:solidFill>
                  <a:effectLst/>
                  <a:latin typeface="Open Sans" panose="020B0606030504020204" pitchFamily="34" charset="0"/>
                </a:rPr>
                <a:t>	&amp;sid=</a:t>
              </a:r>
              <a:r>
                <a:rPr lang="en-US" sz="1100" b="0" i="0" dirty="0" err="1">
                  <a:solidFill>
                    <a:srgbClr val="333333"/>
                  </a:solidFill>
                  <a:effectLst/>
                  <a:latin typeface="Open Sans" panose="020B0606030504020204" pitchFamily="34" charset="0"/>
                </a:rPr>
                <a:t>bookmark-MSIC&amp;xid</a:t>
              </a:r>
              <a:r>
                <a:rPr lang="en-US" sz="1100" b="0" i="0" dirty="0">
                  <a:solidFill>
                    <a:srgbClr val="333333"/>
                  </a:solidFill>
                  <a:effectLst/>
                  <a:latin typeface="Open Sans" panose="020B0606030504020204" pitchFamily="34" charset="0"/>
                </a:rPr>
                <a:t>=2368da1f. Accessed 22 July 2025.</a:t>
              </a:r>
            </a:p>
          </p:txBody>
        </p:sp>
      </p:grpSp>
      <p:sp>
        <p:nvSpPr>
          <p:cNvPr id="42" name="TextBox 41">
            <a:extLst>
              <a:ext uri="{FF2B5EF4-FFF2-40B4-BE49-F238E27FC236}">
                <a16:creationId xmlns:a16="http://schemas.microsoft.com/office/drawing/2014/main" id="{3E0E5AB6-B4E1-3BB3-748C-AC54DAB1C75D}"/>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33</a:t>
            </a:r>
          </a:p>
        </p:txBody>
      </p:sp>
      <p:grpSp>
        <p:nvGrpSpPr>
          <p:cNvPr id="2" name="Group 1">
            <a:extLst>
              <a:ext uri="{FF2B5EF4-FFF2-40B4-BE49-F238E27FC236}">
                <a16:creationId xmlns:a16="http://schemas.microsoft.com/office/drawing/2014/main" id="{F38982CB-EF9F-0BBD-C802-23D4280BEA7D}"/>
              </a:ext>
            </a:extLst>
          </p:cNvPr>
          <p:cNvGrpSpPr/>
          <p:nvPr/>
        </p:nvGrpSpPr>
        <p:grpSpPr>
          <a:xfrm>
            <a:off x="95512" y="6414257"/>
            <a:ext cx="6631100" cy="768548"/>
            <a:chOff x="100361" y="5724773"/>
            <a:chExt cx="6631100" cy="768548"/>
          </a:xfrm>
        </p:grpSpPr>
        <p:sp>
          <p:nvSpPr>
            <p:cNvPr id="7" name="Rectangle 6">
              <a:extLst>
                <a:ext uri="{FF2B5EF4-FFF2-40B4-BE49-F238E27FC236}">
                  <a16:creationId xmlns:a16="http://schemas.microsoft.com/office/drawing/2014/main" id="{24908FB2-EAD5-AD31-B782-2B10C366336B}"/>
                </a:ext>
              </a:extLst>
            </p:cNvPr>
            <p:cNvSpPr/>
            <p:nvPr/>
          </p:nvSpPr>
          <p:spPr>
            <a:xfrm>
              <a:off x="100361" y="5724773"/>
              <a:ext cx="853441" cy="768548"/>
            </a:xfrm>
            <a:prstGeom prst="rect">
              <a:avLst/>
            </a:prstGeom>
            <a:solidFill>
              <a:srgbClr val="00B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TASK </a:t>
              </a:r>
            </a:p>
            <a:p>
              <a:pPr algn="ctr"/>
              <a:r>
                <a:rPr lang="en-US" b="1" dirty="0">
                  <a:latin typeface="Open Sans" panose="020B0606030504020204" pitchFamily="34" charset="0"/>
                  <a:ea typeface="Open Sans" panose="020B0606030504020204" pitchFamily="34" charset="0"/>
                  <a:cs typeface="Open Sans" panose="020B0606030504020204" pitchFamily="34" charset="0"/>
                </a:rPr>
                <a:t>6</a:t>
              </a:r>
            </a:p>
          </p:txBody>
        </p:sp>
        <p:sp>
          <p:nvSpPr>
            <p:cNvPr id="8" name="Rectangle 7">
              <a:extLst>
                <a:ext uri="{FF2B5EF4-FFF2-40B4-BE49-F238E27FC236}">
                  <a16:creationId xmlns:a16="http://schemas.microsoft.com/office/drawing/2014/main" id="{8DEBEF73-6DBD-342B-09E7-81AAB23E475A}"/>
                </a:ext>
              </a:extLst>
            </p:cNvPr>
            <p:cNvSpPr/>
            <p:nvPr/>
          </p:nvSpPr>
          <p:spPr>
            <a:xfrm>
              <a:off x="927624" y="5725821"/>
              <a:ext cx="5803837" cy="767500"/>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0" i="0" dirty="0">
                  <a:solidFill>
                    <a:srgbClr val="333333"/>
                  </a:solidFill>
                  <a:effectLst/>
                  <a:latin typeface="Open Sans" panose="020B0606030504020204" pitchFamily="34" charset="0"/>
                </a:rPr>
                <a:t>"Rights and Responsibilities of Citizenship." Gale Middle School Online Collection, Gale, 	2019. Gale In Context: Middle School, 	link.gale.com/apps/doc/KCXRXP314796452/</a:t>
              </a:r>
              <a:r>
                <a:rPr lang="en-US" sz="1100" b="0" i="0" dirty="0" err="1">
                  <a:solidFill>
                    <a:srgbClr val="333333"/>
                  </a:solidFill>
                  <a:effectLst/>
                  <a:latin typeface="Open Sans" panose="020B0606030504020204" pitchFamily="34" charset="0"/>
                </a:rPr>
                <a:t>MSIC?u</a:t>
              </a:r>
              <a:r>
                <a:rPr lang="en-US" sz="1100" b="0" i="0" dirty="0">
                  <a:solidFill>
                    <a:srgbClr val="333333"/>
                  </a:solidFill>
                  <a:effectLst/>
                  <a:latin typeface="Open Sans" panose="020B0606030504020204" pitchFamily="34" charset="0"/>
                </a:rPr>
                <a:t>=[INSERTLOCID]</a:t>
              </a:r>
            </a:p>
            <a:p>
              <a:r>
                <a:rPr lang="en-US" sz="1100" b="0" i="0" dirty="0">
                  <a:solidFill>
                    <a:srgbClr val="333333"/>
                  </a:solidFill>
                  <a:effectLst/>
                  <a:latin typeface="Open Sans" panose="020B0606030504020204" pitchFamily="34" charset="0"/>
                </a:rPr>
                <a:t>	&amp;sid=</a:t>
              </a:r>
              <a:r>
                <a:rPr lang="en-US" sz="1100" b="0" i="0" dirty="0" err="1">
                  <a:solidFill>
                    <a:srgbClr val="333333"/>
                  </a:solidFill>
                  <a:effectLst/>
                  <a:latin typeface="Open Sans" panose="020B0606030504020204" pitchFamily="34" charset="0"/>
                </a:rPr>
                <a:t>bookmark-MSIC&amp;xid</a:t>
              </a:r>
              <a:r>
                <a:rPr lang="en-US" sz="1100" b="0" i="0" dirty="0">
                  <a:solidFill>
                    <a:srgbClr val="333333"/>
                  </a:solidFill>
                  <a:effectLst/>
                  <a:latin typeface="Open Sans" panose="020B0606030504020204" pitchFamily="34" charset="0"/>
                </a:rPr>
                <a:t>=16c6e6a4. Accessed 22 July 2025.</a:t>
              </a:r>
              <a:endPar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465073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F324EF9-84C0-A90F-3B75-DDEEF8D37D51}"/>
              </a:ext>
            </a:extLst>
          </p:cNvPr>
          <p:cNvGrpSpPr/>
          <p:nvPr/>
        </p:nvGrpSpPr>
        <p:grpSpPr>
          <a:xfrm>
            <a:off x="224467" y="8778655"/>
            <a:ext cx="6409066" cy="289209"/>
            <a:chOff x="224467" y="8778655"/>
            <a:chExt cx="6409066" cy="289209"/>
          </a:xfrm>
        </p:grpSpPr>
        <p:pic>
          <p:nvPicPr>
            <p:cNvPr id="7" name="Picture 6">
              <a:extLst>
                <a:ext uri="{FF2B5EF4-FFF2-40B4-BE49-F238E27FC236}">
                  <a16:creationId xmlns:a16="http://schemas.microsoft.com/office/drawing/2014/main" id="{28F05C7D-3CB2-514C-BBDD-201D6AE3E9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8" name="Picture 7" descr="Logo&#10;&#10;Description automatically generated">
              <a:extLst>
                <a:ext uri="{FF2B5EF4-FFF2-40B4-BE49-F238E27FC236}">
                  <a16:creationId xmlns:a16="http://schemas.microsoft.com/office/drawing/2014/main" id="{343BC60E-D435-241D-92EC-0FF8068ED0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pSp>
      <p:grpSp>
        <p:nvGrpSpPr>
          <p:cNvPr id="15" name="Group 14">
            <a:extLst>
              <a:ext uri="{FF2B5EF4-FFF2-40B4-BE49-F238E27FC236}">
                <a16:creationId xmlns:a16="http://schemas.microsoft.com/office/drawing/2014/main" id="{F66253F7-E7FD-F140-46E0-F7FDC6C88C10}"/>
              </a:ext>
            </a:extLst>
          </p:cNvPr>
          <p:cNvGrpSpPr/>
          <p:nvPr/>
        </p:nvGrpSpPr>
        <p:grpSpPr>
          <a:xfrm>
            <a:off x="109085" y="40930"/>
            <a:ext cx="6639830" cy="2013025"/>
            <a:chOff x="100361" y="2189368"/>
            <a:chExt cx="6639830" cy="2013025"/>
          </a:xfrm>
        </p:grpSpPr>
        <p:sp>
          <p:nvSpPr>
            <p:cNvPr id="3" name="Rectangle 2">
              <a:extLst>
                <a:ext uri="{FF2B5EF4-FFF2-40B4-BE49-F238E27FC236}">
                  <a16:creationId xmlns:a16="http://schemas.microsoft.com/office/drawing/2014/main" id="{7357DD3D-0E45-0F8F-938A-3A58F23EF2EB}"/>
                </a:ext>
              </a:extLst>
            </p:cNvPr>
            <p:cNvSpPr/>
            <p:nvPr/>
          </p:nvSpPr>
          <p:spPr>
            <a:xfrm>
              <a:off x="100361" y="2189368"/>
              <a:ext cx="6639830" cy="474417"/>
            </a:xfrm>
            <a:prstGeom prst="rect">
              <a:avLst/>
            </a:prstGeom>
            <a:solidFill>
              <a:srgbClr val="5E2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TASK 3:</a:t>
              </a:r>
            </a:p>
          </p:txBody>
        </p:sp>
        <p:sp>
          <p:nvSpPr>
            <p:cNvPr id="11" name="Rectangle 10">
              <a:extLst>
                <a:ext uri="{FF2B5EF4-FFF2-40B4-BE49-F238E27FC236}">
                  <a16:creationId xmlns:a16="http://schemas.microsoft.com/office/drawing/2014/main" id="{B57232CF-CFE6-E8A5-AF93-9891F1E2D5CD}"/>
                </a:ext>
              </a:extLst>
            </p:cNvPr>
            <p:cNvSpPr/>
            <p:nvPr/>
          </p:nvSpPr>
          <p:spPr>
            <a:xfrm>
              <a:off x="100361" y="2646568"/>
              <a:ext cx="6639830" cy="1555825"/>
            </a:xfrm>
            <a:prstGeom prst="rect">
              <a:avLst/>
            </a:prstGeom>
            <a:solidFill>
              <a:srgbClr val="E6E7E8"/>
            </a:solidFill>
            <a:ln>
              <a:solidFill>
                <a:srgbClr val="E6E7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rgbClr val="003865"/>
                  </a:solidFill>
                  <a:latin typeface="Open Sans" panose="020B0606030504020204" pitchFamily="34" charset="0"/>
                  <a:ea typeface="Open Sans" panose="020B0606030504020204" pitchFamily="34" charset="0"/>
                  <a:cs typeface="Open Sans" panose="020B0606030504020204" pitchFamily="34" charset="0"/>
                </a:rPr>
                <a:t>Instructions: </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Students will view the assigned Gale article on checks and balances. Students will then complete the Tarsia puzzle by connecting the sides of each triangle to their corresponding question. They will end with a large hexagon shape. Their code is a quote, which will be visible once you complete the puzzle. See pg. 11 for an answer key. </a:t>
              </a:r>
            </a:p>
            <a:p>
              <a:endParaRPr lang="en-US" sz="1200" b="1" dirty="0">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200" b="1" dirty="0">
                  <a:solidFill>
                    <a:srgbClr val="003865"/>
                  </a:solidFill>
                  <a:latin typeface="Open Sans" panose="020B0606030504020204" pitchFamily="34" charset="0"/>
                  <a:ea typeface="Open Sans" panose="020B0606030504020204" pitchFamily="34" charset="0"/>
                  <a:cs typeface="Open Sans" panose="020B0606030504020204" pitchFamily="34" charset="0"/>
                </a:rPr>
                <a:t>Arrangements: </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activity for this is a cut-and-sort activity. You can have students cut them and then sort or have them precut and stored in an envelope or bag. </a:t>
              </a:r>
            </a:p>
          </p:txBody>
        </p:sp>
      </p:grpSp>
      <p:grpSp>
        <p:nvGrpSpPr>
          <p:cNvPr id="16" name="Group 15">
            <a:extLst>
              <a:ext uri="{FF2B5EF4-FFF2-40B4-BE49-F238E27FC236}">
                <a16:creationId xmlns:a16="http://schemas.microsoft.com/office/drawing/2014/main" id="{C04D3305-5269-DD52-5A49-F1C2F2114BBB}"/>
              </a:ext>
            </a:extLst>
          </p:cNvPr>
          <p:cNvGrpSpPr/>
          <p:nvPr/>
        </p:nvGrpSpPr>
        <p:grpSpPr>
          <a:xfrm>
            <a:off x="100361" y="2320906"/>
            <a:ext cx="6639830" cy="2247846"/>
            <a:chOff x="5128858" y="3393334"/>
            <a:chExt cx="6639830" cy="2247846"/>
          </a:xfrm>
        </p:grpSpPr>
        <p:sp>
          <p:nvSpPr>
            <p:cNvPr id="4" name="Rectangle 3">
              <a:extLst>
                <a:ext uri="{FF2B5EF4-FFF2-40B4-BE49-F238E27FC236}">
                  <a16:creationId xmlns:a16="http://schemas.microsoft.com/office/drawing/2014/main" id="{A5E31B16-3628-E9A3-FCAF-DD082D2EC32E}"/>
                </a:ext>
              </a:extLst>
            </p:cNvPr>
            <p:cNvSpPr/>
            <p:nvPr/>
          </p:nvSpPr>
          <p:spPr>
            <a:xfrm>
              <a:off x="5128858" y="3393334"/>
              <a:ext cx="6639830" cy="457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TASK 4:</a:t>
              </a:r>
            </a:p>
          </p:txBody>
        </p:sp>
        <p:sp>
          <p:nvSpPr>
            <p:cNvPr id="12" name="Rectangle 11">
              <a:extLst>
                <a:ext uri="{FF2B5EF4-FFF2-40B4-BE49-F238E27FC236}">
                  <a16:creationId xmlns:a16="http://schemas.microsoft.com/office/drawing/2014/main" id="{91AA267B-CCC6-DF3D-17A5-B6EB62219463}"/>
                </a:ext>
              </a:extLst>
            </p:cNvPr>
            <p:cNvSpPr/>
            <p:nvPr/>
          </p:nvSpPr>
          <p:spPr>
            <a:xfrm>
              <a:off x="5128858" y="3850534"/>
              <a:ext cx="6622382" cy="1790646"/>
            </a:xfrm>
            <a:prstGeom prst="rect">
              <a:avLst/>
            </a:prstGeom>
            <a:solidFill>
              <a:srgbClr val="E6E7E8"/>
            </a:solidFill>
            <a:ln>
              <a:solidFill>
                <a:srgbClr val="E6E7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rgbClr val="003865"/>
                  </a:solidFill>
                  <a:latin typeface="Open Sans" panose="020B0606030504020204" pitchFamily="34" charset="0"/>
                  <a:ea typeface="Open Sans" panose="020B0606030504020204" pitchFamily="34" charset="0"/>
                  <a:cs typeface="Open Sans" panose="020B0606030504020204" pitchFamily="34" charset="0"/>
                </a:rPr>
                <a:t>Instructions: </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Students will read the assigned Gale resource and learn about voting and the electoral college. They will then sort through different government responsibilities, assigning each responsibility to the correct branch. Their code at the and will be the number of responsibilities in each category after they are sorted correctly. See pg. 12 for an answer key. </a:t>
              </a:r>
            </a:p>
            <a:p>
              <a:endPar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1200" b="1" dirty="0">
                  <a:solidFill>
                    <a:srgbClr val="003865"/>
                  </a:solidFill>
                  <a:latin typeface="Open Sans" panose="020B0606030504020204" pitchFamily="34" charset="0"/>
                  <a:ea typeface="Open Sans" panose="020B0606030504020204" pitchFamily="34" charset="0"/>
                  <a:cs typeface="Open Sans" panose="020B0606030504020204" pitchFamily="34" charset="0"/>
                </a:rPr>
                <a:t>Arrangements:</a:t>
              </a:r>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This is a single answer sheet, so one sheet per group is recommended with students working together. The activity for this is a cut-and-sort activity. You can have students cut them and then sort or have them precut and stored in an envelope or bag. </a:t>
              </a:r>
            </a:p>
          </p:txBody>
        </p:sp>
      </p:grpSp>
      <p:grpSp>
        <p:nvGrpSpPr>
          <p:cNvPr id="17" name="Group 16">
            <a:extLst>
              <a:ext uri="{FF2B5EF4-FFF2-40B4-BE49-F238E27FC236}">
                <a16:creationId xmlns:a16="http://schemas.microsoft.com/office/drawing/2014/main" id="{7DD92918-9544-A321-FFC6-9C27A646ABE8}"/>
              </a:ext>
            </a:extLst>
          </p:cNvPr>
          <p:cNvGrpSpPr/>
          <p:nvPr/>
        </p:nvGrpSpPr>
        <p:grpSpPr>
          <a:xfrm>
            <a:off x="91637" y="4835703"/>
            <a:ext cx="6666002" cy="1692201"/>
            <a:chOff x="74189" y="6453827"/>
            <a:chExt cx="6666002" cy="1929209"/>
          </a:xfrm>
        </p:grpSpPr>
        <p:sp>
          <p:nvSpPr>
            <p:cNvPr id="9" name="Rectangle 8">
              <a:extLst>
                <a:ext uri="{FF2B5EF4-FFF2-40B4-BE49-F238E27FC236}">
                  <a16:creationId xmlns:a16="http://schemas.microsoft.com/office/drawing/2014/main" id="{F123948D-916E-9F85-6AA0-38A5418978C7}"/>
                </a:ext>
              </a:extLst>
            </p:cNvPr>
            <p:cNvSpPr/>
            <p:nvPr/>
          </p:nvSpPr>
          <p:spPr>
            <a:xfrm>
              <a:off x="74189" y="6453827"/>
              <a:ext cx="6666002" cy="457200"/>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5:</a:t>
              </a:r>
            </a:p>
          </p:txBody>
        </p:sp>
        <p:sp>
          <p:nvSpPr>
            <p:cNvPr id="13" name="Rectangle 12">
              <a:extLst>
                <a:ext uri="{FF2B5EF4-FFF2-40B4-BE49-F238E27FC236}">
                  <a16:creationId xmlns:a16="http://schemas.microsoft.com/office/drawing/2014/main" id="{9016CC65-4F01-B51D-02F7-EAAFFB937A19}"/>
                </a:ext>
              </a:extLst>
            </p:cNvPr>
            <p:cNvSpPr/>
            <p:nvPr/>
          </p:nvSpPr>
          <p:spPr>
            <a:xfrm>
              <a:off x="74189" y="6900048"/>
              <a:ext cx="6648554" cy="1482988"/>
            </a:xfrm>
            <a:prstGeom prst="rect">
              <a:avLst/>
            </a:prstGeom>
            <a:solidFill>
              <a:srgbClr val="E6E7E8"/>
            </a:solidFill>
            <a:ln>
              <a:solidFill>
                <a:srgbClr val="E6E7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rgbClr val="003865"/>
                  </a:solidFill>
                  <a:latin typeface="Open Sans" panose="020B0606030504020204" pitchFamily="34" charset="0"/>
                  <a:ea typeface="Open Sans" panose="020B0606030504020204" pitchFamily="34" charset="0"/>
                  <a:cs typeface="Open Sans" panose="020B0606030504020204" pitchFamily="34" charset="0"/>
                </a:rPr>
                <a:t>Instructions: </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Students will read the assigned Gale resource and learn about local and state government &amp; federalism. After reading the document, students will answer the multiple-choice questions. Their code will be spelled out in the answers when they are all correct. See pg. 13 for an answer key. </a:t>
              </a:r>
            </a:p>
            <a:p>
              <a:endPar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1200" b="1" dirty="0">
                  <a:solidFill>
                    <a:srgbClr val="003865"/>
                  </a:solidFill>
                  <a:latin typeface="Open Sans" panose="020B0606030504020204" pitchFamily="34" charset="0"/>
                  <a:ea typeface="Open Sans" panose="020B0606030504020204" pitchFamily="34" charset="0"/>
                  <a:cs typeface="Open Sans" panose="020B0606030504020204" pitchFamily="34" charset="0"/>
                </a:rPr>
                <a:t>Arrangements: </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activity for this is a cut-and-sort activity. You can have students cut them and then sort or have them precut and stored in an envelope or bag. </a:t>
              </a:r>
              <a:endParaRPr lang="en-US" sz="13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3" name="TextBox 22">
            <a:extLst>
              <a:ext uri="{FF2B5EF4-FFF2-40B4-BE49-F238E27FC236}">
                <a16:creationId xmlns:a16="http://schemas.microsoft.com/office/drawing/2014/main" id="{3452AB83-5676-836B-0BCC-76A42DFC37B2}"/>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4</a:t>
            </a:r>
          </a:p>
        </p:txBody>
      </p:sp>
      <p:grpSp>
        <p:nvGrpSpPr>
          <p:cNvPr id="6" name="Group 5">
            <a:extLst>
              <a:ext uri="{FF2B5EF4-FFF2-40B4-BE49-F238E27FC236}">
                <a16:creationId xmlns:a16="http://schemas.microsoft.com/office/drawing/2014/main" id="{AC86DAD9-BEC6-59FE-A220-DC67BEE715D1}"/>
              </a:ext>
            </a:extLst>
          </p:cNvPr>
          <p:cNvGrpSpPr/>
          <p:nvPr/>
        </p:nvGrpSpPr>
        <p:grpSpPr>
          <a:xfrm>
            <a:off x="95215" y="6794854"/>
            <a:ext cx="6666002" cy="1900753"/>
            <a:chOff x="74189" y="6453827"/>
            <a:chExt cx="6666002" cy="2166971"/>
          </a:xfrm>
        </p:grpSpPr>
        <p:sp>
          <p:nvSpPr>
            <p:cNvPr id="18" name="Rectangle 17">
              <a:extLst>
                <a:ext uri="{FF2B5EF4-FFF2-40B4-BE49-F238E27FC236}">
                  <a16:creationId xmlns:a16="http://schemas.microsoft.com/office/drawing/2014/main" id="{9185899B-DFA7-AD73-C54C-F983647B61FE}"/>
                </a:ext>
              </a:extLst>
            </p:cNvPr>
            <p:cNvSpPr/>
            <p:nvPr/>
          </p:nvSpPr>
          <p:spPr>
            <a:xfrm>
              <a:off x="74189" y="6453827"/>
              <a:ext cx="6666002" cy="457200"/>
            </a:xfrm>
            <a:prstGeom prst="rect">
              <a:avLst/>
            </a:prstGeom>
            <a:solidFill>
              <a:srgbClr val="00B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6:</a:t>
              </a:r>
            </a:p>
          </p:txBody>
        </p:sp>
        <p:sp>
          <p:nvSpPr>
            <p:cNvPr id="19" name="Rectangle 18">
              <a:extLst>
                <a:ext uri="{FF2B5EF4-FFF2-40B4-BE49-F238E27FC236}">
                  <a16:creationId xmlns:a16="http://schemas.microsoft.com/office/drawing/2014/main" id="{3A26CFEA-4BF7-2278-60EA-3D1D224E5F72}"/>
                </a:ext>
              </a:extLst>
            </p:cNvPr>
            <p:cNvSpPr/>
            <p:nvPr/>
          </p:nvSpPr>
          <p:spPr>
            <a:xfrm>
              <a:off x="74189" y="6900048"/>
              <a:ext cx="6648554" cy="1720750"/>
            </a:xfrm>
            <a:prstGeom prst="rect">
              <a:avLst/>
            </a:prstGeom>
            <a:solidFill>
              <a:srgbClr val="E6E7E8"/>
            </a:solidFill>
            <a:ln>
              <a:solidFill>
                <a:srgbClr val="E6E7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rgbClr val="003865"/>
                  </a:solidFill>
                  <a:latin typeface="Open Sans" panose="020B0606030504020204" pitchFamily="34" charset="0"/>
                  <a:ea typeface="Open Sans" panose="020B0606030504020204" pitchFamily="34" charset="0"/>
                  <a:cs typeface="Open Sans" panose="020B0606030504020204" pitchFamily="34" charset="0"/>
                </a:rPr>
                <a:t>Instructions: </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Students will read the assigned Gale resource and learn about the rights and responsibilities of U.S. citizens. After reading the document, students will decode the correct answers using the Polybius cipher. Each letter is represented by a section of the cipher. The cipher can be found on pg. 31 . See pg. 13 for an answer key. </a:t>
              </a:r>
            </a:p>
            <a:p>
              <a:endPar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1200" b="1" dirty="0">
                  <a:solidFill>
                    <a:srgbClr val="003865"/>
                  </a:solidFill>
                  <a:latin typeface="Open Sans" panose="020B0606030504020204" pitchFamily="34" charset="0"/>
                  <a:ea typeface="Open Sans" panose="020B0606030504020204" pitchFamily="34" charset="0"/>
                  <a:cs typeface="Open Sans" panose="020B0606030504020204" pitchFamily="34" charset="0"/>
                </a:rPr>
                <a:t>Arrangements: </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It is recommended that you print a cipher for each student so that all students in the group can work together to decode. </a:t>
              </a:r>
              <a:endParaRPr lang="en-US" sz="13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636028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B178AE0-3DFD-7719-2BEA-B9593B14AF05}"/>
              </a:ext>
            </a:extLst>
          </p:cNvPr>
          <p:cNvSpPr/>
          <p:nvPr/>
        </p:nvSpPr>
        <p:spPr>
          <a:xfrm>
            <a:off x="0" y="0"/>
            <a:ext cx="6858000" cy="780585"/>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Open Sans" panose="020B0606030504020204" pitchFamily="34" charset="0"/>
                <a:ea typeface="Open Sans" panose="020B0606030504020204" pitchFamily="34" charset="0"/>
                <a:cs typeface="Open Sans" panose="020B0606030504020204" pitchFamily="34" charset="0"/>
              </a:rPr>
              <a:t>RESOURCE ACCESS</a:t>
            </a:r>
          </a:p>
        </p:txBody>
      </p:sp>
      <p:pic>
        <p:nvPicPr>
          <p:cNvPr id="4" name="Picture 3">
            <a:extLst>
              <a:ext uri="{FF2B5EF4-FFF2-40B4-BE49-F238E27FC236}">
                <a16:creationId xmlns:a16="http://schemas.microsoft.com/office/drawing/2014/main" id="{49A99E49-477D-64D9-8799-3D3F46F87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5" name="Picture 4" descr="Logo&#10;&#10;Description automatically generated">
            <a:extLst>
              <a:ext uri="{FF2B5EF4-FFF2-40B4-BE49-F238E27FC236}">
                <a16:creationId xmlns:a16="http://schemas.microsoft.com/office/drawing/2014/main" id="{37CDE365-F069-3F4E-CAE2-E04CCA429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pSp>
        <p:nvGrpSpPr>
          <p:cNvPr id="6" name="Group 5">
            <a:extLst>
              <a:ext uri="{FF2B5EF4-FFF2-40B4-BE49-F238E27FC236}">
                <a16:creationId xmlns:a16="http://schemas.microsoft.com/office/drawing/2014/main" id="{351975D8-9A28-05AF-E977-D6A5EA8D571C}"/>
              </a:ext>
            </a:extLst>
          </p:cNvPr>
          <p:cNvGrpSpPr/>
          <p:nvPr/>
        </p:nvGrpSpPr>
        <p:grpSpPr>
          <a:xfrm>
            <a:off x="224467" y="8778655"/>
            <a:ext cx="6409066" cy="289209"/>
            <a:chOff x="224467" y="8778655"/>
            <a:chExt cx="6409066" cy="289209"/>
          </a:xfrm>
        </p:grpSpPr>
        <p:pic>
          <p:nvPicPr>
            <p:cNvPr id="8" name="Picture 7">
              <a:extLst>
                <a:ext uri="{FF2B5EF4-FFF2-40B4-BE49-F238E27FC236}">
                  <a16:creationId xmlns:a16="http://schemas.microsoft.com/office/drawing/2014/main" id="{379DD57B-F705-A02B-ADD7-E0637586EE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9" name="Picture 8" descr="Logo&#10;&#10;Description automatically generated">
              <a:extLst>
                <a:ext uri="{FF2B5EF4-FFF2-40B4-BE49-F238E27FC236}">
                  <a16:creationId xmlns:a16="http://schemas.microsoft.com/office/drawing/2014/main" id="{FDFEFDCF-2EA8-ACA9-F314-B2F5104C4E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pSp>
      <p:sp>
        <p:nvSpPr>
          <p:cNvPr id="17" name="Rectangle 16">
            <a:extLst>
              <a:ext uri="{FF2B5EF4-FFF2-40B4-BE49-F238E27FC236}">
                <a16:creationId xmlns:a16="http://schemas.microsoft.com/office/drawing/2014/main" id="{227E3750-2F3F-AD17-7E70-E06DF55FF1F3}"/>
              </a:ext>
            </a:extLst>
          </p:cNvPr>
          <p:cNvSpPr/>
          <p:nvPr/>
        </p:nvSpPr>
        <p:spPr>
          <a:xfrm>
            <a:off x="224467" y="842655"/>
            <a:ext cx="6420558" cy="655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best way to have students access task articles is to have them visit </a:t>
            </a: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Gale In Context: Middle School </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and then open the links for each task using the links or QR codes below. They must open </a:t>
            </a:r>
            <a:r>
              <a:rPr lang="en-US" sz="1200" i="1" dirty="0">
                <a:solidFill>
                  <a:schemeClr val="tx1"/>
                </a:solidFill>
                <a:latin typeface="Open Sans" panose="020B0606030504020204" pitchFamily="34" charset="0"/>
                <a:ea typeface="Open Sans" panose="020B0606030504020204" pitchFamily="34" charset="0"/>
                <a:cs typeface="Open Sans" panose="020B0606030504020204" pitchFamily="34" charset="0"/>
              </a:rPr>
              <a:t>Gale In Context: Middle School </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prior to accessing the links below.</a:t>
            </a:r>
          </a:p>
        </p:txBody>
      </p:sp>
      <p:graphicFrame>
        <p:nvGraphicFramePr>
          <p:cNvPr id="10" name="Table 9">
            <a:extLst>
              <a:ext uri="{FF2B5EF4-FFF2-40B4-BE49-F238E27FC236}">
                <a16:creationId xmlns:a16="http://schemas.microsoft.com/office/drawing/2014/main" id="{721196C0-823D-9249-4C0F-D34DAE71AE08}"/>
              </a:ext>
            </a:extLst>
          </p:cNvPr>
          <p:cNvGraphicFramePr>
            <a:graphicFrameLocks noGrp="1"/>
          </p:cNvGraphicFramePr>
          <p:nvPr>
            <p:extLst>
              <p:ext uri="{D42A27DB-BD31-4B8C-83A1-F6EECF244321}">
                <p14:modId xmlns:p14="http://schemas.microsoft.com/office/powerpoint/2010/main" val="1132307657"/>
              </p:ext>
            </p:extLst>
          </p:nvPr>
        </p:nvGraphicFramePr>
        <p:xfrm>
          <a:off x="224467" y="1530823"/>
          <a:ext cx="6369424" cy="7112000"/>
        </p:xfrm>
        <a:graphic>
          <a:graphicData uri="http://schemas.openxmlformats.org/drawingml/2006/table">
            <a:tbl>
              <a:tblPr firstRow="1" bandRow="1">
                <a:tableStyleId>{5C22544A-7EE6-4342-B048-85BDC9FD1C3A}</a:tableStyleId>
              </a:tblPr>
              <a:tblGrid>
                <a:gridCol w="1592356">
                  <a:extLst>
                    <a:ext uri="{9D8B030D-6E8A-4147-A177-3AD203B41FA5}">
                      <a16:colId xmlns:a16="http://schemas.microsoft.com/office/drawing/2014/main" val="1139615394"/>
                    </a:ext>
                  </a:extLst>
                </a:gridCol>
                <a:gridCol w="1592356">
                  <a:extLst>
                    <a:ext uri="{9D8B030D-6E8A-4147-A177-3AD203B41FA5}">
                      <a16:colId xmlns:a16="http://schemas.microsoft.com/office/drawing/2014/main" val="1766473583"/>
                    </a:ext>
                  </a:extLst>
                </a:gridCol>
                <a:gridCol w="796178">
                  <a:extLst>
                    <a:ext uri="{9D8B030D-6E8A-4147-A177-3AD203B41FA5}">
                      <a16:colId xmlns:a16="http://schemas.microsoft.com/office/drawing/2014/main" val="2975967717"/>
                    </a:ext>
                  </a:extLst>
                </a:gridCol>
                <a:gridCol w="796178">
                  <a:extLst>
                    <a:ext uri="{9D8B030D-6E8A-4147-A177-3AD203B41FA5}">
                      <a16:colId xmlns:a16="http://schemas.microsoft.com/office/drawing/2014/main" val="3641831057"/>
                    </a:ext>
                  </a:extLst>
                </a:gridCol>
                <a:gridCol w="1592356">
                  <a:extLst>
                    <a:ext uri="{9D8B030D-6E8A-4147-A177-3AD203B41FA5}">
                      <a16:colId xmlns:a16="http://schemas.microsoft.com/office/drawing/2014/main" val="372404346"/>
                    </a:ext>
                  </a:extLst>
                </a:gridCol>
              </a:tblGrid>
              <a:tr h="317359">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4">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85277839"/>
                  </a:ext>
                </a:extLst>
              </a:tr>
              <a:tr h="1342014">
                <a:tc rowSpan="3">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5"/>
                        </a:rPr>
                        <a:t>https://link.gale.com/apps/doc/SAEDIC771526748/MSIC</a:t>
                      </a:r>
                      <a:r>
                        <a:rPr lang="en-US" sz="1200" b="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Judicial</a:t>
                      </a:r>
                      <a:r>
                        <a:rPr lang="en-US" sz="1200" b="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6"/>
                        </a:rPr>
                        <a:t>https://link.gale.com/apps/doc/DIQRYP225233181/MSIC</a:t>
                      </a:r>
                      <a:r>
                        <a:rPr lang="en-US" sz="1200" b="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443768330"/>
                  </a:ext>
                </a:extLst>
              </a:tr>
              <a:tr h="1342014">
                <a:tc vMerge="1">
                  <a:txBody>
                    <a:bodyPr/>
                    <a:lstStyle/>
                    <a:p>
                      <a:endParaRPr lang="en-US"/>
                    </a:p>
                  </a:txBody>
                  <a:tcPr/>
                </a:tc>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Legislative</a:t>
                      </a:r>
                      <a:r>
                        <a:rPr lang="en-US" sz="1200" b="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7"/>
                        </a:rPr>
                        <a:t>https://link.gale.com/apps/doc/RZASOF810008556/MSIC</a:t>
                      </a:r>
                      <a:r>
                        <a:rPr lang="en-US" sz="1200" b="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algn="l"/>
                      <a:endPar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312005320"/>
                  </a:ext>
                </a:extLst>
              </a:tr>
              <a:tr h="1342014">
                <a:tc vMerge="1">
                  <a:txBody>
                    <a:bodyPr/>
                    <a:lstStyle/>
                    <a:p>
                      <a:endParaRPr lang="en-US"/>
                    </a:p>
                  </a:txBody>
                  <a:tcPr>
                    <a:lnT w="12700" cap="flat" cmpd="sng" algn="ctr">
                      <a:solidFill>
                        <a:schemeClr val="tx1"/>
                      </a:solidFill>
                      <a:prstDash val="solid"/>
                      <a:round/>
                      <a:headEnd type="none" w="med" len="med"/>
                      <a:tailEnd type="none" w="med" len="med"/>
                    </a:lnT>
                  </a:tcPr>
                </a:tc>
                <a:tc gridSpan="2">
                  <a:txBody>
                    <a:bodyPr/>
                    <a:lstStyle/>
                    <a:p>
                      <a:pPr algn="l"/>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Executive</a:t>
                      </a:r>
                    </a:p>
                    <a:p>
                      <a:pPr algn="l"/>
                      <a:r>
                        <a:rPr lang="en-US" sz="1200" b="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8"/>
                        </a:rPr>
                        <a:t>https://link.gale.com/apps/portal/APRQXL457930776/MSIC</a:t>
                      </a:r>
                      <a:r>
                        <a:rPr lang="en-US" sz="1200" b="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algn="l"/>
                      <a:endPar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gridSpan="2">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355922924"/>
                  </a:ext>
                </a:extLst>
              </a:tr>
              <a:tr h="220978">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1080599"/>
                  </a:ext>
                </a:extLst>
              </a:tr>
              <a:tr h="247141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u="sng"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hlinkClick r:id="rId9"/>
                        </a:rPr>
                        <a:t>https://link.gale.com/apps/doc/XPDWUZ292213706/MSIC</a:t>
                      </a:r>
                      <a:r>
                        <a:rPr lang="en-US" sz="1200" u="sng"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 </a:t>
                      </a:r>
                      <a:endPar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10"/>
                        </a:rPr>
                        <a:t>https://link.gale.com/apps/doc/PXGLVM839816039/MSIC</a:t>
                      </a:r>
                      <a:r>
                        <a:rPr lang="en-US" sz="1200" b="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u="sng"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hlinkClick r:id="rId11"/>
                        </a:rPr>
                        <a:t>https://link.gale.com/apps/doc/GNEHQH292781346/MSIC</a:t>
                      </a:r>
                      <a:r>
                        <a:rPr lang="en-US" sz="12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12"/>
                        </a:rPr>
                        <a:t>https://link.gale.com/apps/doc/KCXRXP314796452/MSIC</a:t>
                      </a:r>
                      <a:r>
                        <a:rPr lang="en-US" sz="1200" b="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45707232"/>
                  </a:ext>
                </a:extLst>
              </a:tr>
            </a:tbl>
          </a:graphicData>
        </a:graphic>
      </p:graphicFrame>
      <p:pic>
        <p:nvPicPr>
          <p:cNvPr id="7" name="Picture 6">
            <a:extLst>
              <a:ext uri="{FF2B5EF4-FFF2-40B4-BE49-F238E27FC236}">
                <a16:creationId xmlns:a16="http://schemas.microsoft.com/office/drawing/2014/main" id="{7423D7FA-638A-4837-BF1A-4BE83350B986}"/>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429358" y="3458352"/>
            <a:ext cx="1213320" cy="1213320"/>
          </a:xfrm>
          <a:prstGeom prst="rect">
            <a:avLst/>
          </a:prstGeom>
        </p:spPr>
      </p:pic>
      <p:pic>
        <p:nvPicPr>
          <p:cNvPr id="15" name="Picture 14">
            <a:extLst>
              <a:ext uri="{FF2B5EF4-FFF2-40B4-BE49-F238E27FC236}">
                <a16:creationId xmlns:a16="http://schemas.microsoft.com/office/drawing/2014/main" id="{5486EE42-AF34-8214-6DC8-150E6646D2CD}"/>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29358" y="7227725"/>
            <a:ext cx="1213320" cy="1213320"/>
          </a:xfrm>
          <a:prstGeom prst="rect">
            <a:avLst/>
          </a:prstGeom>
        </p:spPr>
      </p:pic>
      <p:pic>
        <p:nvPicPr>
          <p:cNvPr id="18" name="Picture 17">
            <a:extLst>
              <a:ext uri="{FF2B5EF4-FFF2-40B4-BE49-F238E27FC236}">
                <a16:creationId xmlns:a16="http://schemas.microsoft.com/office/drawing/2014/main" id="{31624046-DF69-7C70-6779-CDB36B640B2A}"/>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1995200" y="7227725"/>
            <a:ext cx="1213320" cy="1213320"/>
          </a:xfrm>
          <a:prstGeom prst="rect">
            <a:avLst/>
          </a:prstGeom>
        </p:spPr>
      </p:pic>
      <p:pic>
        <p:nvPicPr>
          <p:cNvPr id="20" name="Picture 19">
            <a:extLst>
              <a:ext uri="{FF2B5EF4-FFF2-40B4-BE49-F238E27FC236}">
                <a16:creationId xmlns:a16="http://schemas.microsoft.com/office/drawing/2014/main" id="{8B60874A-6A75-FCD5-89A5-4B8B2FC66DB9}"/>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3587106" y="7227725"/>
            <a:ext cx="1213320" cy="1213320"/>
          </a:xfrm>
          <a:prstGeom prst="rect">
            <a:avLst/>
          </a:prstGeom>
        </p:spPr>
      </p:pic>
      <p:sp>
        <p:nvSpPr>
          <p:cNvPr id="25" name="TextBox 24">
            <a:extLst>
              <a:ext uri="{FF2B5EF4-FFF2-40B4-BE49-F238E27FC236}">
                <a16:creationId xmlns:a16="http://schemas.microsoft.com/office/drawing/2014/main" id="{87084BCB-938F-047B-09EF-A0AE68217B14}"/>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5</a:t>
            </a:r>
          </a:p>
        </p:txBody>
      </p:sp>
      <p:pic>
        <p:nvPicPr>
          <p:cNvPr id="2" name="Picture 1">
            <a:extLst>
              <a:ext uri="{FF2B5EF4-FFF2-40B4-BE49-F238E27FC236}">
                <a16:creationId xmlns:a16="http://schemas.microsoft.com/office/drawing/2014/main" id="{3FDB7646-9816-E69E-8D42-9FB915A34180}"/>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5179012" y="7227725"/>
            <a:ext cx="1213320" cy="1213320"/>
          </a:xfrm>
          <a:prstGeom prst="rect">
            <a:avLst/>
          </a:prstGeom>
        </p:spPr>
      </p:pic>
      <p:pic>
        <p:nvPicPr>
          <p:cNvPr id="14" name="Picture 13" descr="A qr code with a white background&#10;&#10;AI-generated content may be incorrect.">
            <a:extLst>
              <a:ext uri="{FF2B5EF4-FFF2-40B4-BE49-F238E27FC236}">
                <a16:creationId xmlns:a16="http://schemas.microsoft.com/office/drawing/2014/main" id="{81004941-6092-BD85-0003-78AE9B312B1B}"/>
              </a:ext>
            </a:extLst>
          </p:cNvPr>
          <p:cNvPicPr>
            <a:picLocks noChangeAspect="1"/>
          </p:cNvPicPr>
          <p:nvPr/>
        </p:nvPicPr>
        <p:blipFill>
          <a:blip r:embed="rId18"/>
          <a:stretch>
            <a:fillRect/>
          </a:stretch>
        </p:blipFill>
        <p:spPr>
          <a:xfrm>
            <a:off x="4829443" y="1868795"/>
            <a:ext cx="1213320" cy="1213320"/>
          </a:xfrm>
          <a:prstGeom prst="rect">
            <a:avLst/>
          </a:prstGeom>
        </p:spPr>
      </p:pic>
      <p:pic>
        <p:nvPicPr>
          <p:cNvPr id="19" name="Picture 18" descr="A qr code on a white background&#10;&#10;AI-generated content may be incorrect.">
            <a:extLst>
              <a:ext uri="{FF2B5EF4-FFF2-40B4-BE49-F238E27FC236}">
                <a16:creationId xmlns:a16="http://schemas.microsoft.com/office/drawing/2014/main" id="{302CC9D0-801C-71A1-9990-F5738F4BE02B}"/>
              </a:ext>
            </a:extLst>
          </p:cNvPr>
          <p:cNvPicPr>
            <a:picLocks noChangeAspect="1"/>
          </p:cNvPicPr>
          <p:nvPr/>
        </p:nvPicPr>
        <p:blipFill>
          <a:blip r:embed="rId19"/>
          <a:stretch>
            <a:fillRect/>
          </a:stretch>
        </p:blipFill>
        <p:spPr>
          <a:xfrm>
            <a:off x="4829443" y="3207292"/>
            <a:ext cx="1213320" cy="1213320"/>
          </a:xfrm>
          <a:prstGeom prst="rect">
            <a:avLst/>
          </a:prstGeom>
        </p:spPr>
      </p:pic>
      <p:pic>
        <p:nvPicPr>
          <p:cNvPr id="22" name="Picture 21" descr="A qr code with a white background&#10;&#10;AI-generated content may be incorrect.">
            <a:extLst>
              <a:ext uri="{FF2B5EF4-FFF2-40B4-BE49-F238E27FC236}">
                <a16:creationId xmlns:a16="http://schemas.microsoft.com/office/drawing/2014/main" id="{3EA574B5-2F99-FC86-7007-E2572F2011C8}"/>
              </a:ext>
            </a:extLst>
          </p:cNvPr>
          <p:cNvPicPr>
            <a:picLocks noChangeAspect="1"/>
          </p:cNvPicPr>
          <p:nvPr/>
        </p:nvPicPr>
        <p:blipFill>
          <a:blip r:embed="rId20"/>
          <a:stretch>
            <a:fillRect/>
          </a:stretch>
        </p:blipFill>
        <p:spPr>
          <a:xfrm>
            <a:off x="4819370" y="4572000"/>
            <a:ext cx="1213321" cy="1213321"/>
          </a:xfrm>
          <a:prstGeom prst="rect">
            <a:avLst/>
          </a:prstGeom>
        </p:spPr>
      </p:pic>
    </p:spTree>
    <p:extLst>
      <p:ext uri="{BB962C8B-B14F-4D97-AF65-F5344CB8AC3E}">
        <p14:creationId xmlns:p14="http://schemas.microsoft.com/office/powerpoint/2010/main" val="2507514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D0E3F0-313F-80D9-9330-4A2B130C0213}"/>
              </a:ext>
            </a:extLst>
          </p:cNvPr>
          <p:cNvGrpSpPr/>
          <p:nvPr/>
        </p:nvGrpSpPr>
        <p:grpSpPr>
          <a:xfrm>
            <a:off x="224467" y="8778655"/>
            <a:ext cx="6409066" cy="289209"/>
            <a:chOff x="224467" y="8778655"/>
            <a:chExt cx="6409066" cy="289209"/>
          </a:xfrm>
        </p:grpSpPr>
        <p:pic>
          <p:nvPicPr>
            <p:cNvPr id="4" name="Picture 3">
              <a:extLst>
                <a:ext uri="{FF2B5EF4-FFF2-40B4-BE49-F238E27FC236}">
                  <a16:creationId xmlns:a16="http://schemas.microsoft.com/office/drawing/2014/main" id="{0B6DCDB0-D10C-0263-B427-357696295E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5" name="Picture 4" descr="Logo&#10;&#10;Description automatically generated">
              <a:extLst>
                <a:ext uri="{FF2B5EF4-FFF2-40B4-BE49-F238E27FC236}">
                  <a16:creationId xmlns:a16="http://schemas.microsoft.com/office/drawing/2014/main" id="{D768AAB9-27CC-7C82-A918-FA4EF8BE2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pSp>
      <p:sp>
        <p:nvSpPr>
          <p:cNvPr id="10" name="Rectangle 9">
            <a:extLst>
              <a:ext uri="{FF2B5EF4-FFF2-40B4-BE49-F238E27FC236}">
                <a16:creationId xmlns:a16="http://schemas.microsoft.com/office/drawing/2014/main" id="{CCC67249-DC91-4C71-7F6F-59D8F8B404A7}"/>
              </a:ext>
            </a:extLst>
          </p:cNvPr>
          <p:cNvSpPr/>
          <p:nvPr/>
        </p:nvSpPr>
        <p:spPr>
          <a:xfrm>
            <a:off x="0" y="0"/>
            <a:ext cx="6858000" cy="535259"/>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Open Sans" panose="020B0606030504020204" pitchFamily="34" charset="0"/>
                <a:ea typeface="Open Sans" panose="020B0606030504020204" pitchFamily="34" charset="0"/>
                <a:cs typeface="Open Sans" panose="020B0606030504020204" pitchFamily="34" charset="0"/>
              </a:rPr>
              <a:t>PRINTING SUGGESTIONS</a:t>
            </a:r>
          </a:p>
        </p:txBody>
      </p:sp>
      <p:graphicFrame>
        <p:nvGraphicFramePr>
          <p:cNvPr id="18" name="Table 18">
            <a:extLst>
              <a:ext uri="{FF2B5EF4-FFF2-40B4-BE49-F238E27FC236}">
                <a16:creationId xmlns:a16="http://schemas.microsoft.com/office/drawing/2014/main" id="{4FF66F1B-79F6-2EE7-F0EC-B1745F2DBCBA}"/>
              </a:ext>
            </a:extLst>
          </p:cNvPr>
          <p:cNvGraphicFramePr>
            <a:graphicFrameLocks noGrp="1"/>
          </p:cNvGraphicFramePr>
          <p:nvPr>
            <p:extLst>
              <p:ext uri="{D42A27DB-BD31-4B8C-83A1-F6EECF244321}">
                <p14:modId xmlns:p14="http://schemas.microsoft.com/office/powerpoint/2010/main" val="3185888345"/>
              </p:ext>
            </p:extLst>
          </p:nvPr>
        </p:nvGraphicFramePr>
        <p:xfrm>
          <a:off x="224467" y="672122"/>
          <a:ext cx="6409066" cy="6035040"/>
        </p:xfrm>
        <a:graphic>
          <a:graphicData uri="http://schemas.openxmlformats.org/drawingml/2006/table">
            <a:tbl>
              <a:tblPr firstRow="1" bandRow="1">
                <a:tableStyleId>{0505E3EF-67EA-436B-97B2-0124C06EBD24}</a:tableStyleId>
              </a:tblPr>
              <a:tblGrid>
                <a:gridCol w="1520112">
                  <a:extLst>
                    <a:ext uri="{9D8B030D-6E8A-4147-A177-3AD203B41FA5}">
                      <a16:colId xmlns:a16="http://schemas.microsoft.com/office/drawing/2014/main" val="1949674280"/>
                    </a:ext>
                  </a:extLst>
                </a:gridCol>
                <a:gridCol w="4888954">
                  <a:extLst>
                    <a:ext uri="{9D8B030D-6E8A-4147-A177-3AD203B41FA5}">
                      <a16:colId xmlns:a16="http://schemas.microsoft.com/office/drawing/2014/main" val="3625762707"/>
                    </a:ext>
                  </a:extLst>
                </a:gridCol>
              </a:tblGrid>
              <a:tr h="289568">
                <a:tc>
                  <a:txBody>
                    <a:bodyPr/>
                    <a:lstStyle/>
                    <a:p>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Pages 7</a:t>
                      </a:r>
                      <a:endParaRPr lang="en-US" sz="1600" b="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One answer sheet per group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89585578"/>
                  </a:ext>
                </a:extLst>
              </a:tr>
              <a:tr h="289568">
                <a:tc>
                  <a:txBody>
                    <a:bodyPr/>
                    <a:lstStyle/>
                    <a:p>
                      <a:r>
                        <a:rPr lang="en-US" sz="1600" b="0" dirty="0">
                          <a:latin typeface="Open Sans" panose="020B0606030504020204" pitchFamily="34" charset="0"/>
                          <a:ea typeface="Open Sans" panose="020B0606030504020204" pitchFamily="34" charset="0"/>
                          <a:cs typeface="Open Sans" panose="020B0606030504020204" pitchFamily="34" charset="0"/>
                        </a:rPr>
                        <a:t>Pages 8-13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Answer Keys – TEACHER 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34069468"/>
                  </a:ext>
                </a:extLst>
              </a:tr>
              <a:tr h="289568">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Pages 14-16</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Description Cards for Stations or Folders </a:t>
                      </a:r>
                      <a:r>
                        <a:rPr lang="en-US" sz="1400" b="0" dirty="0">
                          <a:solidFill>
                            <a:schemeClr val="tx1"/>
                          </a:solidFill>
                          <a:latin typeface="Open Sans" panose="020B0606030504020204" pitchFamily="34" charset="0"/>
                          <a:ea typeface="Open Sans" panose="020B0606030504020204" pitchFamily="34" charset="0"/>
                          <a:cs typeface="Open Sans" panose="020B0606030504020204" pitchFamily="34" charset="0"/>
                        </a:rPr>
                        <a:t>(optional)</a:t>
                      </a:r>
                      <a:endParaRPr lang="en-US" sz="1050" b="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5212551"/>
                  </a:ext>
                </a:extLst>
              </a:tr>
              <a:tr h="289568">
                <a:tc>
                  <a:txBody>
                    <a:bodyPr/>
                    <a:lstStyle/>
                    <a:p>
                      <a:r>
                        <a:rPr lang="en-US" sz="1600" dirty="0">
                          <a:latin typeface="Open Sans" panose="020B0606030504020204" pitchFamily="34" charset="0"/>
                          <a:ea typeface="Open Sans" panose="020B0606030504020204" pitchFamily="34" charset="0"/>
                          <a:cs typeface="Open Sans" panose="020B0606030504020204" pitchFamily="34" charset="0"/>
                        </a:rPr>
                        <a:t>Page 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1 Direction Cards (2 per page)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91539291"/>
                  </a:ext>
                </a:extLst>
              </a:tr>
              <a:tr h="289568">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Page 18</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1 Matching Activity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81534731"/>
                  </a:ext>
                </a:extLst>
              </a:tr>
              <a:tr h="289568">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Page 19</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2 Directions Cards (2 per page)</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25778961"/>
                  </a:ext>
                </a:extLst>
              </a:tr>
              <a:tr h="289568">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Page 20</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2 Sorting Organizer</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6942852"/>
                  </a:ext>
                </a:extLst>
              </a:tr>
              <a:tr h="289568">
                <a:tc>
                  <a:txBody>
                    <a:bodyPr/>
                    <a:lstStyle/>
                    <a:p>
                      <a:r>
                        <a:rPr lang="en-US" sz="1600" dirty="0">
                          <a:latin typeface="Open Sans" panose="020B0606030504020204" pitchFamily="34" charset="0"/>
                          <a:ea typeface="Open Sans" panose="020B0606030504020204" pitchFamily="34" charset="0"/>
                          <a:cs typeface="Open Sans" panose="020B0606030504020204" pitchFamily="34" charset="0"/>
                        </a:rPr>
                        <a:t>Page 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r>
                        <a:rPr lang="en-US" sz="1600" dirty="0">
                          <a:latin typeface="Open Sans" panose="020B0606030504020204" pitchFamily="34" charset="0"/>
                          <a:ea typeface="Open Sans" panose="020B0606030504020204" pitchFamily="34" charset="0"/>
                          <a:cs typeface="Open Sans" panose="020B0606030504020204" pitchFamily="34" charset="0"/>
                        </a:rPr>
                        <a:t>Task 2 Sorting Cards (</a:t>
                      </a: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cut-and-sort)</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2744654"/>
                  </a:ext>
                </a:extLst>
              </a:tr>
              <a:tr h="289568">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Page 22</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3 Direction Cards (2 per page)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8143769"/>
                  </a:ext>
                </a:extLst>
              </a:tr>
              <a:tr h="289568">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Page 23</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3 Tarsia Puzzle (cut-and-sort)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252235"/>
                  </a:ext>
                </a:extLst>
              </a:tr>
              <a:tr h="289568">
                <a:tc>
                  <a:txBody>
                    <a:bodyPr/>
                    <a:lstStyle/>
                    <a:p>
                      <a:r>
                        <a:rPr lang="en-US" sz="1600" dirty="0">
                          <a:latin typeface="Open Sans" panose="020B0606030504020204" pitchFamily="34" charset="0"/>
                          <a:ea typeface="Open Sans" panose="020B0606030504020204" pitchFamily="34" charset="0"/>
                          <a:cs typeface="Open Sans" panose="020B0606030504020204" pitchFamily="34" charset="0"/>
                        </a:rPr>
                        <a:t>Page 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4 Direction Cards (2 per page)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05983040"/>
                  </a:ext>
                </a:extLst>
              </a:tr>
              <a:tr h="289568">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Page 25</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4 Election Graphic Organizer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0394854"/>
                  </a:ext>
                </a:extLst>
              </a:tr>
              <a:tr h="289568">
                <a:tc>
                  <a:txBody>
                    <a:bodyPr/>
                    <a:lstStyle/>
                    <a:p>
                      <a:r>
                        <a:rPr lang="en-US" sz="1600" dirty="0">
                          <a:latin typeface="Open Sans" panose="020B0606030504020204" pitchFamily="34" charset="0"/>
                          <a:ea typeface="Open Sans" panose="020B0606030504020204" pitchFamily="34" charset="0"/>
                          <a:cs typeface="Open Sans" panose="020B0606030504020204" pitchFamily="34" charset="0"/>
                        </a:rPr>
                        <a:t>Page 26-27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4 Electoral Vote Cards (cut-and-sort)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85526639"/>
                  </a:ext>
                </a:extLst>
              </a:tr>
              <a:tr h="289568">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Page 28</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5 Direction Cards (2 per page)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3021748"/>
                  </a:ext>
                </a:extLst>
              </a:tr>
              <a:tr h="289568">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Page 29</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5 Multiple-Choice Questions (cut-and-sort) </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41379743"/>
                  </a:ext>
                </a:extLst>
              </a:tr>
              <a:tr h="289568">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Page 30</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r>
                        <a:rPr lang="en-US" sz="1600" dirty="0">
                          <a:latin typeface="Open Sans" panose="020B0606030504020204" pitchFamily="34" charset="0"/>
                          <a:ea typeface="Open Sans" panose="020B0606030504020204" pitchFamily="34" charset="0"/>
                          <a:cs typeface="Open Sans" panose="020B0606030504020204" pitchFamily="34" charset="0"/>
                        </a:rPr>
                        <a:t>Task 6 </a:t>
                      </a: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Direction Cards (2 per page)</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8299228"/>
                  </a:ext>
                </a:extLst>
              </a:tr>
              <a:tr h="289568">
                <a:tc>
                  <a:txBody>
                    <a:bodyPr/>
                    <a:lstStyle/>
                    <a:p>
                      <a:r>
                        <a:rPr lang="en-US" sz="1600" dirty="0">
                          <a:latin typeface="Open Sans" panose="020B0606030504020204" pitchFamily="34" charset="0"/>
                          <a:ea typeface="Open Sans" panose="020B0606030504020204" pitchFamily="34" charset="0"/>
                          <a:cs typeface="Open Sans" panose="020B0606030504020204" pitchFamily="34" charset="0"/>
                        </a:rPr>
                        <a:t>Page 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r>
                        <a:rPr lang="en-US" sz="1600" dirty="0">
                          <a:latin typeface="Open Sans" panose="020B0606030504020204" pitchFamily="34" charset="0"/>
                          <a:ea typeface="Open Sans" panose="020B0606030504020204" pitchFamily="34" charset="0"/>
                          <a:cs typeface="Open Sans" panose="020B0606030504020204" pitchFamily="34" charset="0"/>
                        </a:rPr>
                        <a:t>Task 6 Polybius Square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3755594"/>
                  </a:ext>
                </a:extLst>
              </a:tr>
              <a:tr h="289568">
                <a:tc>
                  <a:txBody>
                    <a:bodyPr/>
                    <a:lstStyle/>
                    <a:p>
                      <a:r>
                        <a:rPr lang="en-US" sz="1600" dirty="0">
                          <a:latin typeface="Open Sans" panose="020B0606030504020204" pitchFamily="34" charset="0"/>
                          <a:ea typeface="Open Sans" panose="020B0606030504020204" pitchFamily="34" charset="0"/>
                          <a:cs typeface="Open Sans" panose="020B0606030504020204" pitchFamily="34" charset="0"/>
                        </a:rPr>
                        <a:t>Page 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Task 6 Polybius Cipher Questions</a:t>
                      </a:r>
                      <a:endParaRPr lang="en-US" sz="16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7616005"/>
                  </a:ext>
                </a:extLst>
              </a:tr>
            </a:tbl>
          </a:graphicData>
        </a:graphic>
      </p:graphicFrame>
      <p:sp>
        <p:nvSpPr>
          <p:cNvPr id="11" name="TextBox 10">
            <a:extLst>
              <a:ext uri="{FF2B5EF4-FFF2-40B4-BE49-F238E27FC236}">
                <a16:creationId xmlns:a16="http://schemas.microsoft.com/office/drawing/2014/main" id="{CF012C1C-A525-220F-7598-68F964068D6A}"/>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6</a:t>
            </a:r>
          </a:p>
        </p:txBody>
      </p:sp>
    </p:spTree>
    <p:extLst>
      <p:ext uri="{BB962C8B-B14F-4D97-AF65-F5344CB8AC3E}">
        <p14:creationId xmlns:p14="http://schemas.microsoft.com/office/powerpoint/2010/main" val="1569527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F8C71-6F01-8326-0755-46257401775B}"/>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677C0001-8495-22EB-C189-9EC13FCE6C3D}"/>
              </a:ext>
            </a:extLst>
          </p:cNvPr>
          <p:cNvGrpSpPr/>
          <p:nvPr/>
        </p:nvGrpSpPr>
        <p:grpSpPr>
          <a:xfrm>
            <a:off x="224467" y="8778655"/>
            <a:ext cx="6409066" cy="289209"/>
            <a:chOff x="224467" y="8778655"/>
            <a:chExt cx="6409066" cy="289209"/>
          </a:xfrm>
        </p:grpSpPr>
        <p:pic>
          <p:nvPicPr>
            <p:cNvPr id="4" name="Picture 3">
              <a:extLst>
                <a:ext uri="{FF2B5EF4-FFF2-40B4-BE49-F238E27FC236}">
                  <a16:creationId xmlns:a16="http://schemas.microsoft.com/office/drawing/2014/main" id="{B97CA9A7-66F1-8BF7-BE51-317936DE9F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5" name="Picture 4" descr="Logo&#10;&#10;Description automatically generated">
              <a:extLst>
                <a:ext uri="{FF2B5EF4-FFF2-40B4-BE49-F238E27FC236}">
                  <a16:creationId xmlns:a16="http://schemas.microsoft.com/office/drawing/2014/main" id="{73885717-3E14-B5C2-9A7E-E1F52417C5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pSp>
      <p:sp>
        <p:nvSpPr>
          <p:cNvPr id="6" name="Rectangle 5">
            <a:extLst>
              <a:ext uri="{FF2B5EF4-FFF2-40B4-BE49-F238E27FC236}">
                <a16:creationId xmlns:a16="http://schemas.microsoft.com/office/drawing/2014/main" id="{190D50E2-1FF8-79E7-64B1-C3D491AD87CF}"/>
              </a:ext>
            </a:extLst>
          </p:cNvPr>
          <p:cNvSpPr/>
          <p:nvPr/>
        </p:nvSpPr>
        <p:spPr>
          <a:xfrm>
            <a:off x="136568" y="256477"/>
            <a:ext cx="1512849" cy="1014761"/>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GROUP ANSWER SHEET</a:t>
            </a:r>
          </a:p>
        </p:txBody>
      </p:sp>
      <p:sp>
        <p:nvSpPr>
          <p:cNvPr id="7" name="Rectangle 6">
            <a:extLst>
              <a:ext uri="{FF2B5EF4-FFF2-40B4-BE49-F238E27FC236}">
                <a16:creationId xmlns:a16="http://schemas.microsoft.com/office/drawing/2014/main" id="{10534EA2-9BB7-1A1C-92AC-C268936578E1}"/>
              </a:ext>
            </a:extLst>
          </p:cNvPr>
          <p:cNvSpPr/>
          <p:nvPr/>
        </p:nvSpPr>
        <p:spPr>
          <a:xfrm>
            <a:off x="137531" y="1350665"/>
            <a:ext cx="6611229" cy="535260"/>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Group Members:</a:t>
            </a:r>
          </a:p>
        </p:txBody>
      </p:sp>
      <p:sp>
        <p:nvSpPr>
          <p:cNvPr id="8" name="Rectangle 7">
            <a:extLst>
              <a:ext uri="{FF2B5EF4-FFF2-40B4-BE49-F238E27FC236}">
                <a16:creationId xmlns:a16="http://schemas.microsoft.com/office/drawing/2014/main" id="{EC54CFD3-8E59-9ECA-9F73-420533C2E9EF}"/>
              </a:ext>
            </a:extLst>
          </p:cNvPr>
          <p:cNvSpPr/>
          <p:nvPr/>
        </p:nvSpPr>
        <p:spPr>
          <a:xfrm>
            <a:off x="1737316" y="256477"/>
            <a:ext cx="5011447" cy="1014761"/>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tx1"/>
                </a:solidFill>
                <a:latin typeface="Open Sans" panose="020B0606030504020204" pitchFamily="34" charset="0"/>
                <a:ea typeface="Open Sans" panose="020B0606030504020204" pitchFamily="34" charset="0"/>
                <a:cs typeface="Open Sans" panose="020B0606030504020204" pitchFamily="34" charset="0"/>
              </a:rPr>
              <a:t>Gale In Context: Middle School</a:t>
            </a:r>
          </a:p>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Government &amp; Civics</a:t>
            </a:r>
          </a:p>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Escape Room</a:t>
            </a:r>
          </a:p>
        </p:txBody>
      </p:sp>
      <p:sp>
        <p:nvSpPr>
          <p:cNvPr id="33" name="TextBox 32">
            <a:extLst>
              <a:ext uri="{FF2B5EF4-FFF2-40B4-BE49-F238E27FC236}">
                <a16:creationId xmlns:a16="http://schemas.microsoft.com/office/drawing/2014/main" id="{DA8B9E2D-A2F1-980E-AC49-AE90C2AF9DE0}"/>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7</a:t>
            </a:r>
          </a:p>
        </p:txBody>
      </p:sp>
      <p:grpSp>
        <p:nvGrpSpPr>
          <p:cNvPr id="20" name="Group 19">
            <a:extLst>
              <a:ext uri="{FF2B5EF4-FFF2-40B4-BE49-F238E27FC236}">
                <a16:creationId xmlns:a16="http://schemas.microsoft.com/office/drawing/2014/main" id="{60A804FC-D4CD-B6F8-C6CA-34DF12E3F1A1}"/>
              </a:ext>
            </a:extLst>
          </p:cNvPr>
          <p:cNvGrpSpPr/>
          <p:nvPr/>
        </p:nvGrpSpPr>
        <p:grpSpPr>
          <a:xfrm>
            <a:off x="137531" y="1953261"/>
            <a:ext cx="3719500" cy="689598"/>
            <a:chOff x="136568" y="1979205"/>
            <a:chExt cx="3719500" cy="834187"/>
          </a:xfrm>
        </p:grpSpPr>
        <p:sp>
          <p:nvSpPr>
            <p:cNvPr id="13" name="Rectangle 12">
              <a:extLst>
                <a:ext uri="{FF2B5EF4-FFF2-40B4-BE49-F238E27FC236}">
                  <a16:creationId xmlns:a16="http://schemas.microsoft.com/office/drawing/2014/main" id="{D15E5E11-A37E-D87A-A6AF-34416F203F12}"/>
                </a:ext>
              </a:extLst>
            </p:cNvPr>
            <p:cNvSpPr/>
            <p:nvPr/>
          </p:nvSpPr>
          <p:spPr>
            <a:xfrm>
              <a:off x="136568" y="1979205"/>
              <a:ext cx="970337" cy="832920"/>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1</a:t>
              </a:r>
            </a:p>
          </p:txBody>
        </p:sp>
        <p:sp>
          <p:nvSpPr>
            <p:cNvPr id="15" name="Rectangle 14">
              <a:extLst>
                <a:ext uri="{FF2B5EF4-FFF2-40B4-BE49-F238E27FC236}">
                  <a16:creationId xmlns:a16="http://schemas.microsoft.com/office/drawing/2014/main" id="{3EB1BBEA-155E-399E-B697-173C31C12496}"/>
                </a:ext>
              </a:extLst>
            </p:cNvPr>
            <p:cNvSpPr/>
            <p:nvPr/>
          </p:nvSpPr>
          <p:spPr>
            <a:xfrm>
              <a:off x="1106905" y="1980472"/>
              <a:ext cx="2739999" cy="8329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2">
              <a:extLst>
                <a:ext uri="{FF2B5EF4-FFF2-40B4-BE49-F238E27FC236}">
                  <a16:creationId xmlns:a16="http://schemas.microsoft.com/office/drawing/2014/main" id="{A708C528-2F9E-992B-7BF1-3DBE3F0038B6}"/>
                </a:ext>
              </a:extLst>
            </p:cNvPr>
            <p:cNvSpPr/>
            <p:nvPr/>
          </p:nvSpPr>
          <p:spPr>
            <a:xfrm>
              <a:off x="1116069" y="2049905"/>
              <a:ext cx="2739999" cy="714283"/>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CODE WORD:</a:t>
              </a:r>
            </a:p>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____ ____ ____ ____ ____</a:t>
              </a:r>
            </a:p>
          </p:txBody>
        </p:sp>
      </p:grpSp>
      <p:grpSp>
        <p:nvGrpSpPr>
          <p:cNvPr id="19" name="Group 18">
            <a:extLst>
              <a:ext uri="{FF2B5EF4-FFF2-40B4-BE49-F238E27FC236}">
                <a16:creationId xmlns:a16="http://schemas.microsoft.com/office/drawing/2014/main" id="{10C46DD3-D8F9-EA78-6837-3C7B78B943E9}"/>
              </a:ext>
            </a:extLst>
          </p:cNvPr>
          <p:cNvGrpSpPr/>
          <p:nvPr/>
        </p:nvGrpSpPr>
        <p:grpSpPr>
          <a:xfrm>
            <a:off x="137532" y="2719343"/>
            <a:ext cx="3710335" cy="835306"/>
            <a:chOff x="136568" y="2941820"/>
            <a:chExt cx="3710335" cy="835306"/>
          </a:xfrm>
        </p:grpSpPr>
        <p:sp>
          <p:nvSpPr>
            <p:cNvPr id="16" name="Rectangle 15">
              <a:extLst>
                <a:ext uri="{FF2B5EF4-FFF2-40B4-BE49-F238E27FC236}">
                  <a16:creationId xmlns:a16="http://schemas.microsoft.com/office/drawing/2014/main" id="{F21491D3-0B22-F182-C58B-FDF5957A2E08}"/>
                </a:ext>
              </a:extLst>
            </p:cNvPr>
            <p:cNvSpPr/>
            <p:nvPr/>
          </p:nvSpPr>
          <p:spPr>
            <a:xfrm>
              <a:off x="136568" y="2941820"/>
              <a:ext cx="970337" cy="832920"/>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2</a:t>
              </a:r>
            </a:p>
          </p:txBody>
        </p:sp>
        <p:sp>
          <p:nvSpPr>
            <p:cNvPr id="17" name="Rectangle 16">
              <a:extLst>
                <a:ext uri="{FF2B5EF4-FFF2-40B4-BE49-F238E27FC236}">
                  <a16:creationId xmlns:a16="http://schemas.microsoft.com/office/drawing/2014/main" id="{4031EC0C-79FE-AE5A-161A-72094641D2CA}"/>
                </a:ext>
              </a:extLst>
            </p:cNvPr>
            <p:cNvSpPr/>
            <p:nvPr/>
          </p:nvSpPr>
          <p:spPr>
            <a:xfrm>
              <a:off x="1106904" y="2941820"/>
              <a:ext cx="2739999" cy="83530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Rectangle 17">
              <a:extLst>
                <a:ext uri="{FF2B5EF4-FFF2-40B4-BE49-F238E27FC236}">
                  <a16:creationId xmlns:a16="http://schemas.microsoft.com/office/drawing/2014/main" id="{E8626A9F-7AAC-C15A-F003-E41E6B2B7574}"/>
                </a:ext>
              </a:extLst>
            </p:cNvPr>
            <p:cNvSpPr/>
            <p:nvPr/>
          </p:nvSpPr>
          <p:spPr>
            <a:xfrm>
              <a:off x="1106904" y="3061091"/>
              <a:ext cx="2739999" cy="281006"/>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CODE NUMBERS:</a:t>
              </a:r>
            </a:p>
          </p:txBody>
        </p:sp>
      </p:grpSp>
      <p:grpSp>
        <p:nvGrpSpPr>
          <p:cNvPr id="14" name="Group 13">
            <a:extLst>
              <a:ext uri="{FF2B5EF4-FFF2-40B4-BE49-F238E27FC236}">
                <a16:creationId xmlns:a16="http://schemas.microsoft.com/office/drawing/2014/main" id="{3E7DE854-D400-9D6C-E267-1B8CA0284B32}"/>
              </a:ext>
            </a:extLst>
          </p:cNvPr>
          <p:cNvGrpSpPr/>
          <p:nvPr/>
        </p:nvGrpSpPr>
        <p:grpSpPr>
          <a:xfrm>
            <a:off x="122968" y="3608407"/>
            <a:ext cx="3710335" cy="868627"/>
            <a:chOff x="125578" y="3831605"/>
            <a:chExt cx="3710335" cy="1268240"/>
          </a:xfrm>
        </p:grpSpPr>
        <p:sp>
          <p:nvSpPr>
            <p:cNvPr id="24" name="Rectangle 23">
              <a:extLst>
                <a:ext uri="{FF2B5EF4-FFF2-40B4-BE49-F238E27FC236}">
                  <a16:creationId xmlns:a16="http://schemas.microsoft.com/office/drawing/2014/main" id="{62291913-A327-FD4F-DD8A-382F84AC3F22}"/>
                </a:ext>
              </a:extLst>
            </p:cNvPr>
            <p:cNvSpPr/>
            <p:nvPr/>
          </p:nvSpPr>
          <p:spPr>
            <a:xfrm>
              <a:off x="125578" y="3831605"/>
              <a:ext cx="3710335" cy="435320"/>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4</a:t>
              </a:r>
            </a:p>
          </p:txBody>
        </p:sp>
        <p:sp>
          <p:nvSpPr>
            <p:cNvPr id="25" name="Rectangle 24">
              <a:extLst>
                <a:ext uri="{FF2B5EF4-FFF2-40B4-BE49-F238E27FC236}">
                  <a16:creationId xmlns:a16="http://schemas.microsoft.com/office/drawing/2014/main" id="{5E9E31BE-3F0C-E4AA-1F4A-8477AEB90A19}"/>
                </a:ext>
              </a:extLst>
            </p:cNvPr>
            <p:cNvSpPr/>
            <p:nvPr/>
          </p:nvSpPr>
          <p:spPr>
            <a:xfrm>
              <a:off x="125578" y="4266925"/>
              <a:ext cx="3710335" cy="8329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7" name="Rectangle 26">
            <a:extLst>
              <a:ext uri="{FF2B5EF4-FFF2-40B4-BE49-F238E27FC236}">
                <a16:creationId xmlns:a16="http://schemas.microsoft.com/office/drawing/2014/main" id="{F303C262-1BA0-6A73-175C-8161FEDD4B50}"/>
              </a:ext>
            </a:extLst>
          </p:cNvPr>
          <p:cNvSpPr/>
          <p:nvPr/>
        </p:nvSpPr>
        <p:spPr>
          <a:xfrm>
            <a:off x="139178" y="3876635"/>
            <a:ext cx="3773120" cy="714283"/>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CODE NUMBER</a:t>
            </a: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:_________________</a:t>
            </a:r>
          </a:p>
          <a:p>
            <a:pPr algn="ct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WINNER ELECTORAL COUNT</a:t>
            </a:r>
          </a:p>
        </p:txBody>
      </p:sp>
      <p:sp>
        <p:nvSpPr>
          <p:cNvPr id="28" name="Rectangle 27">
            <a:extLst>
              <a:ext uri="{FF2B5EF4-FFF2-40B4-BE49-F238E27FC236}">
                <a16:creationId xmlns:a16="http://schemas.microsoft.com/office/drawing/2014/main" id="{AA3AF568-7C1B-F63F-6ABB-1AA31FE8D132}"/>
              </a:ext>
            </a:extLst>
          </p:cNvPr>
          <p:cNvSpPr/>
          <p:nvPr/>
        </p:nvSpPr>
        <p:spPr>
          <a:xfrm>
            <a:off x="122968" y="5085081"/>
            <a:ext cx="6625792" cy="435320"/>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6</a:t>
            </a:r>
          </a:p>
        </p:txBody>
      </p:sp>
      <p:graphicFrame>
        <p:nvGraphicFramePr>
          <p:cNvPr id="32" name="Table 31">
            <a:extLst>
              <a:ext uri="{FF2B5EF4-FFF2-40B4-BE49-F238E27FC236}">
                <a16:creationId xmlns:a16="http://schemas.microsoft.com/office/drawing/2014/main" id="{E4F15583-FE8E-55C8-BEAC-4529BD965986}"/>
              </a:ext>
            </a:extLst>
          </p:cNvPr>
          <p:cNvGraphicFramePr>
            <a:graphicFrameLocks noGrp="1"/>
          </p:cNvGraphicFramePr>
          <p:nvPr>
            <p:extLst>
              <p:ext uri="{D42A27DB-BD31-4B8C-83A1-F6EECF244321}">
                <p14:modId xmlns:p14="http://schemas.microsoft.com/office/powerpoint/2010/main" val="3561666077"/>
              </p:ext>
            </p:extLst>
          </p:nvPr>
        </p:nvGraphicFramePr>
        <p:xfrm>
          <a:off x="135466" y="5520401"/>
          <a:ext cx="6599565" cy="1854200"/>
        </p:xfrm>
        <a:graphic>
          <a:graphicData uri="http://schemas.openxmlformats.org/drawingml/2006/table">
            <a:tbl>
              <a:tblPr firstRow="1" bandRow="1">
                <a:tableStyleId>{5C22544A-7EE6-4342-B048-85BDC9FD1C3A}</a:tableStyleId>
              </a:tblPr>
              <a:tblGrid>
                <a:gridCol w="942795">
                  <a:extLst>
                    <a:ext uri="{9D8B030D-6E8A-4147-A177-3AD203B41FA5}">
                      <a16:colId xmlns:a16="http://schemas.microsoft.com/office/drawing/2014/main" val="2859044035"/>
                    </a:ext>
                  </a:extLst>
                </a:gridCol>
                <a:gridCol w="942795">
                  <a:extLst>
                    <a:ext uri="{9D8B030D-6E8A-4147-A177-3AD203B41FA5}">
                      <a16:colId xmlns:a16="http://schemas.microsoft.com/office/drawing/2014/main" val="2726548771"/>
                    </a:ext>
                  </a:extLst>
                </a:gridCol>
                <a:gridCol w="942795">
                  <a:extLst>
                    <a:ext uri="{9D8B030D-6E8A-4147-A177-3AD203B41FA5}">
                      <a16:colId xmlns:a16="http://schemas.microsoft.com/office/drawing/2014/main" val="2490440240"/>
                    </a:ext>
                  </a:extLst>
                </a:gridCol>
                <a:gridCol w="942795">
                  <a:extLst>
                    <a:ext uri="{9D8B030D-6E8A-4147-A177-3AD203B41FA5}">
                      <a16:colId xmlns:a16="http://schemas.microsoft.com/office/drawing/2014/main" val="2989047462"/>
                    </a:ext>
                  </a:extLst>
                </a:gridCol>
                <a:gridCol w="942795">
                  <a:extLst>
                    <a:ext uri="{9D8B030D-6E8A-4147-A177-3AD203B41FA5}">
                      <a16:colId xmlns:a16="http://schemas.microsoft.com/office/drawing/2014/main" val="2978171219"/>
                    </a:ext>
                  </a:extLst>
                </a:gridCol>
                <a:gridCol w="942795">
                  <a:extLst>
                    <a:ext uri="{9D8B030D-6E8A-4147-A177-3AD203B41FA5}">
                      <a16:colId xmlns:a16="http://schemas.microsoft.com/office/drawing/2014/main" val="1915184556"/>
                    </a:ext>
                  </a:extLst>
                </a:gridCol>
                <a:gridCol w="942795">
                  <a:extLst>
                    <a:ext uri="{9D8B030D-6E8A-4147-A177-3AD203B41FA5}">
                      <a16:colId xmlns:a16="http://schemas.microsoft.com/office/drawing/2014/main" val="2837674442"/>
                    </a:ext>
                  </a:extLst>
                </a:gridCol>
              </a:tblGrid>
              <a:tr h="370840">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734817182"/>
                  </a:ext>
                </a:extLst>
              </a:tr>
              <a:tr h="370840">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659990043"/>
                  </a:ext>
                </a:extLst>
              </a:tr>
              <a:tr h="370840">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894319861"/>
                  </a:ext>
                </a:extLst>
              </a:tr>
              <a:tr h="370840">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3394695"/>
                  </a:ext>
                </a:extLst>
              </a:tr>
              <a:tr h="370840">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736757324"/>
                  </a:ext>
                </a:extLst>
              </a:tr>
            </a:tbl>
          </a:graphicData>
        </a:graphic>
      </p:graphicFrame>
      <p:sp>
        <p:nvSpPr>
          <p:cNvPr id="34" name="Rectangle 33">
            <a:extLst>
              <a:ext uri="{FF2B5EF4-FFF2-40B4-BE49-F238E27FC236}">
                <a16:creationId xmlns:a16="http://schemas.microsoft.com/office/drawing/2014/main" id="{C87C1924-2F15-B938-4ED0-62797909A1FA}"/>
              </a:ext>
            </a:extLst>
          </p:cNvPr>
          <p:cNvSpPr/>
          <p:nvPr/>
        </p:nvSpPr>
        <p:spPr>
          <a:xfrm>
            <a:off x="135466" y="7370400"/>
            <a:ext cx="6625788" cy="4353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CODE: _________________ </a:t>
            </a:r>
          </a:p>
        </p:txBody>
      </p:sp>
      <p:grpSp>
        <p:nvGrpSpPr>
          <p:cNvPr id="9" name="Group 8">
            <a:extLst>
              <a:ext uri="{FF2B5EF4-FFF2-40B4-BE49-F238E27FC236}">
                <a16:creationId xmlns:a16="http://schemas.microsoft.com/office/drawing/2014/main" id="{578443A2-AAD6-1556-846B-33C715EF6235}"/>
              </a:ext>
            </a:extLst>
          </p:cNvPr>
          <p:cNvGrpSpPr/>
          <p:nvPr/>
        </p:nvGrpSpPr>
        <p:grpSpPr>
          <a:xfrm>
            <a:off x="122968" y="4567606"/>
            <a:ext cx="6625788" cy="426651"/>
            <a:chOff x="136568" y="1979205"/>
            <a:chExt cx="3726573" cy="834187"/>
          </a:xfrm>
        </p:grpSpPr>
        <p:sp>
          <p:nvSpPr>
            <p:cNvPr id="10" name="Rectangle 9">
              <a:extLst>
                <a:ext uri="{FF2B5EF4-FFF2-40B4-BE49-F238E27FC236}">
                  <a16:creationId xmlns:a16="http://schemas.microsoft.com/office/drawing/2014/main" id="{0DE2BA16-4D8B-651B-FC2F-060B7DECAFF9}"/>
                </a:ext>
              </a:extLst>
            </p:cNvPr>
            <p:cNvSpPr/>
            <p:nvPr/>
          </p:nvSpPr>
          <p:spPr>
            <a:xfrm>
              <a:off x="136568" y="1979205"/>
              <a:ext cx="970337" cy="832920"/>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5</a:t>
              </a:r>
            </a:p>
          </p:txBody>
        </p:sp>
        <p:sp>
          <p:nvSpPr>
            <p:cNvPr id="11" name="Rectangle 10">
              <a:extLst>
                <a:ext uri="{FF2B5EF4-FFF2-40B4-BE49-F238E27FC236}">
                  <a16:creationId xmlns:a16="http://schemas.microsoft.com/office/drawing/2014/main" id="{3AC1B475-DEF5-53C6-811C-91442F28DD9E}"/>
                </a:ext>
              </a:extLst>
            </p:cNvPr>
            <p:cNvSpPr/>
            <p:nvPr/>
          </p:nvSpPr>
          <p:spPr>
            <a:xfrm>
              <a:off x="1106905" y="1980472"/>
              <a:ext cx="2739999" cy="8329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E7AFEABB-5E21-FC2D-5F55-93A266F44B25}"/>
                </a:ext>
              </a:extLst>
            </p:cNvPr>
            <p:cNvSpPr/>
            <p:nvPr/>
          </p:nvSpPr>
          <p:spPr>
            <a:xfrm>
              <a:off x="1123142" y="2048652"/>
              <a:ext cx="2739999" cy="714283"/>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CODE WORD: _________________________________</a:t>
              </a:r>
            </a:p>
          </p:txBody>
        </p:sp>
      </p:grpSp>
      <p:grpSp>
        <p:nvGrpSpPr>
          <p:cNvPr id="46" name="Group 45">
            <a:extLst>
              <a:ext uri="{FF2B5EF4-FFF2-40B4-BE49-F238E27FC236}">
                <a16:creationId xmlns:a16="http://schemas.microsoft.com/office/drawing/2014/main" id="{265DCE57-F19B-324E-13BB-AA8DBE70881A}"/>
              </a:ext>
            </a:extLst>
          </p:cNvPr>
          <p:cNvGrpSpPr/>
          <p:nvPr/>
        </p:nvGrpSpPr>
        <p:grpSpPr>
          <a:xfrm>
            <a:off x="135466" y="7946820"/>
            <a:ext cx="1229541" cy="796196"/>
            <a:chOff x="135466" y="8026020"/>
            <a:chExt cx="1229541" cy="796196"/>
          </a:xfrm>
        </p:grpSpPr>
        <p:grpSp>
          <p:nvGrpSpPr>
            <p:cNvPr id="22" name="Group 21">
              <a:extLst>
                <a:ext uri="{FF2B5EF4-FFF2-40B4-BE49-F238E27FC236}">
                  <a16:creationId xmlns:a16="http://schemas.microsoft.com/office/drawing/2014/main" id="{4366AF8B-1AA7-EEF9-455F-7C7906D8EA3E}"/>
                </a:ext>
              </a:extLst>
            </p:cNvPr>
            <p:cNvGrpSpPr/>
            <p:nvPr/>
          </p:nvGrpSpPr>
          <p:grpSpPr>
            <a:xfrm>
              <a:off x="459846" y="8241217"/>
              <a:ext cx="905161" cy="580999"/>
              <a:chOff x="1016001" y="7501120"/>
              <a:chExt cx="1671241" cy="1072726"/>
            </a:xfrm>
          </p:grpSpPr>
          <p:pic>
            <p:nvPicPr>
              <p:cNvPr id="29" name="Graphic 28" descr="Lock outline">
                <a:extLst>
                  <a:ext uri="{FF2B5EF4-FFF2-40B4-BE49-F238E27FC236}">
                    <a16:creationId xmlns:a16="http://schemas.microsoft.com/office/drawing/2014/main" id="{1EEF8C19-E4FD-1196-84AE-6A361E3F6794}"/>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4066"/>
              <a:stretch/>
            </p:blipFill>
            <p:spPr>
              <a:xfrm>
                <a:off x="1016001" y="7639050"/>
                <a:ext cx="1671241" cy="934796"/>
              </a:xfrm>
              <a:prstGeom prst="rect">
                <a:avLst/>
              </a:prstGeom>
            </p:spPr>
          </p:pic>
          <p:sp>
            <p:nvSpPr>
              <p:cNvPr id="30" name="Rectangle 29">
                <a:extLst>
                  <a:ext uri="{FF2B5EF4-FFF2-40B4-BE49-F238E27FC236}">
                    <a16:creationId xmlns:a16="http://schemas.microsoft.com/office/drawing/2014/main" id="{253ACD68-7789-2F4C-00DA-51514E183C82}"/>
                  </a:ext>
                </a:extLst>
              </p:cNvPr>
              <p:cNvSpPr/>
              <p:nvPr/>
            </p:nvSpPr>
            <p:spPr>
              <a:xfrm rot="21197232">
                <a:off x="1230108" y="7501120"/>
                <a:ext cx="613735" cy="169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1ECCF13-EDE4-D3A6-9A58-B7282BBE9B69}"/>
                  </a:ext>
                </a:extLst>
              </p:cNvPr>
              <p:cNvSpPr/>
              <p:nvPr/>
            </p:nvSpPr>
            <p:spPr>
              <a:xfrm rot="288119">
                <a:off x="1901707" y="7502938"/>
                <a:ext cx="613735" cy="169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6" name="Graphic 35" descr="Lock outline">
              <a:extLst>
                <a:ext uri="{FF2B5EF4-FFF2-40B4-BE49-F238E27FC236}">
                  <a16:creationId xmlns:a16="http://schemas.microsoft.com/office/drawing/2014/main" id="{38631D85-6BD6-A13A-97E2-2C2D10106F5F}"/>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7098" t="11328" r="26547" b="56645"/>
            <a:stretch/>
          </p:blipFill>
          <p:spPr>
            <a:xfrm>
              <a:off x="533682" y="8026020"/>
              <a:ext cx="419585" cy="289901"/>
            </a:xfrm>
            <a:prstGeom prst="rect">
              <a:avLst/>
            </a:prstGeom>
          </p:spPr>
        </p:pic>
        <p:pic>
          <p:nvPicPr>
            <p:cNvPr id="37" name="Graphic 36" descr="Collision outline">
              <a:extLst>
                <a:ext uri="{FF2B5EF4-FFF2-40B4-BE49-F238E27FC236}">
                  <a16:creationId xmlns:a16="http://schemas.microsoft.com/office/drawing/2014/main" id="{3A960E7B-EF72-FD2D-A506-AF9AF3669F6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5466" y="8262954"/>
              <a:ext cx="495248" cy="495248"/>
            </a:xfrm>
            <a:prstGeom prst="rect">
              <a:avLst/>
            </a:prstGeom>
          </p:spPr>
        </p:pic>
      </p:grpSp>
      <p:sp>
        <p:nvSpPr>
          <p:cNvPr id="38" name="Rectangle 37">
            <a:extLst>
              <a:ext uri="{FF2B5EF4-FFF2-40B4-BE49-F238E27FC236}">
                <a16:creationId xmlns:a16="http://schemas.microsoft.com/office/drawing/2014/main" id="{76EAEFF0-6430-D821-B78D-75DB398E6BBE}"/>
              </a:ext>
            </a:extLst>
          </p:cNvPr>
          <p:cNvSpPr/>
          <p:nvPr/>
        </p:nvSpPr>
        <p:spPr>
          <a:xfrm>
            <a:off x="1576359" y="7883386"/>
            <a:ext cx="5172402" cy="779567"/>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YOU </a:t>
            </a:r>
          </a:p>
          <a:p>
            <a:pPr algn="ctr"/>
            <a:r>
              <a:rPr 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ESCAPED!</a:t>
            </a:r>
          </a:p>
        </p:txBody>
      </p:sp>
      <p:pic>
        <p:nvPicPr>
          <p:cNvPr id="31" name="Graphic 30" descr="Scales of justice with solid fill">
            <a:extLst>
              <a:ext uri="{FF2B5EF4-FFF2-40B4-BE49-F238E27FC236}">
                <a16:creationId xmlns:a16="http://schemas.microsoft.com/office/drawing/2014/main" id="{6061FB44-C1FB-3599-4B89-086CCB7BE24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07822" y="3133471"/>
            <a:ext cx="421178" cy="421178"/>
          </a:xfrm>
          <a:prstGeom prst="rect">
            <a:avLst/>
          </a:prstGeom>
        </p:spPr>
      </p:pic>
      <p:pic>
        <p:nvPicPr>
          <p:cNvPr id="39" name="Graphic 38" descr="Court with solid fill">
            <a:extLst>
              <a:ext uri="{FF2B5EF4-FFF2-40B4-BE49-F238E27FC236}">
                <a16:creationId xmlns:a16="http://schemas.microsoft.com/office/drawing/2014/main" id="{A1700641-AEA1-1593-7EE4-21733BA2A17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101134" y="3130487"/>
            <a:ext cx="424953" cy="424953"/>
          </a:xfrm>
          <a:prstGeom prst="rect">
            <a:avLst/>
          </a:prstGeom>
        </p:spPr>
      </p:pic>
      <p:pic>
        <p:nvPicPr>
          <p:cNvPr id="40" name="Graphic 39" descr="Lecturer with solid fill">
            <a:extLst>
              <a:ext uri="{FF2B5EF4-FFF2-40B4-BE49-F238E27FC236}">
                <a16:creationId xmlns:a16="http://schemas.microsoft.com/office/drawing/2014/main" id="{13E06BEF-00BD-F805-918E-3BAB7B196A4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89505" y="3091959"/>
            <a:ext cx="424953" cy="424953"/>
          </a:xfrm>
          <a:prstGeom prst="rect">
            <a:avLst/>
          </a:prstGeom>
        </p:spPr>
      </p:pic>
      <p:cxnSp>
        <p:nvCxnSpPr>
          <p:cNvPr id="42" name="Straight Connector 41">
            <a:extLst>
              <a:ext uri="{FF2B5EF4-FFF2-40B4-BE49-F238E27FC236}">
                <a16:creationId xmlns:a16="http://schemas.microsoft.com/office/drawing/2014/main" id="{2B40080D-F9AF-3772-8E73-66C424FF1829}"/>
              </a:ext>
            </a:extLst>
          </p:cNvPr>
          <p:cNvCxnSpPr/>
          <p:nvPr/>
        </p:nvCxnSpPr>
        <p:spPr>
          <a:xfrm>
            <a:off x="1576358" y="3478812"/>
            <a:ext cx="39214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FC8C2DB-BF9B-00AE-FCE3-62B75BE0FEAB}"/>
              </a:ext>
            </a:extLst>
          </p:cNvPr>
          <p:cNvCxnSpPr/>
          <p:nvPr/>
        </p:nvCxnSpPr>
        <p:spPr>
          <a:xfrm>
            <a:off x="2615680" y="3478812"/>
            <a:ext cx="39214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BC05609-F170-E6FE-2AD7-575261DC5EB5}"/>
              </a:ext>
            </a:extLst>
          </p:cNvPr>
          <p:cNvCxnSpPr>
            <a:cxnSpLocks/>
          </p:cNvCxnSpPr>
          <p:nvPr/>
        </p:nvCxnSpPr>
        <p:spPr>
          <a:xfrm flipV="1">
            <a:off x="3393360" y="3482339"/>
            <a:ext cx="415261" cy="989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E4ECDD29-B340-58CE-7E16-9682619FD862}"/>
              </a:ext>
            </a:extLst>
          </p:cNvPr>
          <p:cNvGrpSpPr/>
          <p:nvPr/>
        </p:nvGrpSpPr>
        <p:grpSpPr>
          <a:xfrm>
            <a:off x="3921462" y="1951335"/>
            <a:ext cx="2822734" cy="2550049"/>
            <a:chOff x="136568" y="2943882"/>
            <a:chExt cx="2822734" cy="1835754"/>
          </a:xfrm>
        </p:grpSpPr>
        <p:sp>
          <p:nvSpPr>
            <p:cNvPr id="50" name="Rectangle 49">
              <a:extLst>
                <a:ext uri="{FF2B5EF4-FFF2-40B4-BE49-F238E27FC236}">
                  <a16:creationId xmlns:a16="http://schemas.microsoft.com/office/drawing/2014/main" id="{2BE1C72C-29CB-9B41-945D-08F25FF134B1}"/>
                </a:ext>
              </a:extLst>
            </p:cNvPr>
            <p:cNvSpPr/>
            <p:nvPr/>
          </p:nvSpPr>
          <p:spPr>
            <a:xfrm>
              <a:off x="136568" y="2943882"/>
              <a:ext cx="2822734" cy="514950"/>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3</a:t>
              </a:r>
              <a:endPar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1" name="TextBox 50">
              <a:extLst>
                <a:ext uri="{FF2B5EF4-FFF2-40B4-BE49-F238E27FC236}">
                  <a16:creationId xmlns:a16="http://schemas.microsoft.com/office/drawing/2014/main" id="{13997A06-3CBE-94E3-D80A-5E54594997A2}"/>
                </a:ext>
              </a:extLst>
            </p:cNvPr>
            <p:cNvSpPr txBox="1"/>
            <p:nvPr/>
          </p:nvSpPr>
          <p:spPr>
            <a:xfrm>
              <a:off x="136568" y="3458832"/>
              <a:ext cx="2822734" cy="1320804"/>
            </a:xfrm>
            <a:prstGeom prst="rect">
              <a:avLst/>
            </a:prstGeom>
            <a:noFill/>
            <a:ln>
              <a:solidFill>
                <a:schemeClr val="tx1"/>
              </a:solidFill>
            </a:ln>
          </p:spPr>
          <p:txBody>
            <a:bodyPr wrap="square" rtlCol="0">
              <a:spAutoFit/>
            </a:bodyPr>
            <a:lstStyle/>
            <a:p>
              <a:pPr>
                <a:lnSpc>
                  <a:spcPct val="150000"/>
                </a:lnSpc>
              </a:pPr>
              <a:r>
                <a:rPr lang="en-US" sz="1400" b="1" dirty="0">
                  <a:latin typeface="Open Sans" panose="020B0606030504020204" pitchFamily="34" charset="0"/>
                  <a:ea typeface="Open Sans" panose="020B0606030504020204" pitchFamily="34" charset="0"/>
                  <a:cs typeface="Open Sans" panose="020B0606030504020204" pitchFamily="34" charset="0"/>
                </a:rPr>
                <a:t>SECRET QUOTE</a:t>
              </a:r>
              <a:r>
                <a:rPr lang="en-US" sz="1400" dirty="0">
                  <a:latin typeface="Open Sans" panose="020B0606030504020204" pitchFamily="34" charset="0"/>
                  <a:ea typeface="Open Sans" panose="020B0606030504020204" pitchFamily="34" charset="0"/>
                  <a:cs typeface="Open Sans" panose="020B0606030504020204" pitchFamily="34" charset="0"/>
                </a:rPr>
                <a:t>: “_________________________________________________________________</a:t>
              </a:r>
            </a:p>
            <a:p>
              <a:pPr>
                <a:lnSpc>
                  <a:spcPct val="150000"/>
                </a:lnSpc>
              </a:pPr>
              <a:r>
                <a:rPr lang="en-US" sz="1400" dirty="0">
                  <a:latin typeface="Open Sans" panose="020B0606030504020204" pitchFamily="34" charset="0"/>
                  <a:ea typeface="Open Sans" panose="020B0606030504020204" pitchFamily="34" charset="0"/>
                  <a:cs typeface="Open Sans" panose="020B0606030504020204" pitchFamily="34" charset="0"/>
                </a:rPr>
                <a:t>________________________________________________________________.”</a:t>
              </a:r>
            </a:p>
          </p:txBody>
        </p:sp>
      </p:grpSp>
    </p:spTree>
    <p:extLst>
      <p:ext uri="{BB962C8B-B14F-4D97-AF65-F5344CB8AC3E}">
        <p14:creationId xmlns:p14="http://schemas.microsoft.com/office/powerpoint/2010/main" val="3554064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3146A-C7E0-36DE-605C-63CB573E8EB2}"/>
            </a:ext>
          </a:extLst>
        </p:cNvPr>
        <p:cNvGrpSpPr/>
        <p:nvPr/>
      </p:nvGrpSpPr>
      <p:grpSpPr>
        <a:xfrm>
          <a:off x="0" y="0"/>
          <a:ext cx="0" cy="0"/>
          <a:chOff x="0" y="0"/>
          <a:chExt cx="0" cy="0"/>
        </a:xfrm>
      </p:grpSpPr>
      <p:sp>
        <p:nvSpPr>
          <p:cNvPr id="89" name="TextBox 88">
            <a:extLst>
              <a:ext uri="{FF2B5EF4-FFF2-40B4-BE49-F238E27FC236}">
                <a16:creationId xmlns:a16="http://schemas.microsoft.com/office/drawing/2014/main" id="{56CB0282-6206-19C3-2EF3-1FB7910BC72A}"/>
              </a:ext>
            </a:extLst>
          </p:cNvPr>
          <p:cNvSpPr txBox="1"/>
          <p:nvPr/>
        </p:nvSpPr>
        <p:spPr>
          <a:xfrm>
            <a:off x="3921462" y="2602184"/>
            <a:ext cx="2813570" cy="1889813"/>
          </a:xfrm>
          <a:prstGeom prst="rect">
            <a:avLst/>
          </a:prstGeom>
          <a:noFill/>
          <a:ln>
            <a:solidFill>
              <a:schemeClr val="tx1"/>
            </a:solidFill>
          </a:ln>
        </p:spPr>
        <p:txBody>
          <a:bodyPr wrap="square" rtlCol="0">
            <a:spAutoFit/>
          </a:bodyPr>
          <a:lstStyle/>
          <a:p>
            <a:pPr>
              <a:lnSpc>
                <a:spcPct val="150000"/>
              </a:lnSpc>
            </a:pPr>
            <a:r>
              <a:rPr lang="en-US" sz="1950" b="1" dirty="0">
                <a:latin typeface="Open Sans" panose="020B0606030504020204" pitchFamily="34" charset="0"/>
                <a:ea typeface="Open Sans" panose="020B0606030504020204" pitchFamily="34" charset="0"/>
                <a:cs typeface="Open Sans" panose="020B0606030504020204" pitchFamily="34" charset="0"/>
              </a:rPr>
              <a:t>SECRET QUOTE</a:t>
            </a:r>
            <a:r>
              <a:rPr lang="en-US" sz="1950" dirty="0">
                <a:latin typeface="Open Sans" panose="020B0606030504020204" pitchFamily="34" charset="0"/>
                <a:ea typeface="Open Sans" panose="020B0606030504020204" pitchFamily="34" charset="0"/>
                <a:cs typeface="Open Sans" panose="020B0606030504020204" pitchFamily="34" charset="0"/>
              </a:rPr>
              <a:t>: </a:t>
            </a:r>
            <a:r>
              <a:rPr lang="en-US" sz="1950" b="1" dirty="0">
                <a:highlight>
                  <a:srgbClr val="FFFF00"/>
                </a:highlight>
                <a:latin typeface="Open Sans" panose="020B0606030504020204" pitchFamily="34" charset="0"/>
                <a:ea typeface="Open Sans" panose="020B0606030504020204" pitchFamily="34" charset="0"/>
                <a:cs typeface="Open Sans" panose="020B0606030504020204" pitchFamily="34" charset="0"/>
              </a:rPr>
              <a:t>“A government of laws, and not of men” – John Adams</a:t>
            </a:r>
          </a:p>
        </p:txBody>
      </p:sp>
      <p:grpSp>
        <p:nvGrpSpPr>
          <p:cNvPr id="2" name="Group 1">
            <a:extLst>
              <a:ext uri="{FF2B5EF4-FFF2-40B4-BE49-F238E27FC236}">
                <a16:creationId xmlns:a16="http://schemas.microsoft.com/office/drawing/2014/main" id="{469184CC-B602-D22D-A2DB-47B5A305C096}"/>
              </a:ext>
            </a:extLst>
          </p:cNvPr>
          <p:cNvGrpSpPr/>
          <p:nvPr/>
        </p:nvGrpSpPr>
        <p:grpSpPr>
          <a:xfrm>
            <a:off x="224467" y="8778655"/>
            <a:ext cx="6409066" cy="289209"/>
            <a:chOff x="224467" y="8778655"/>
            <a:chExt cx="6409066" cy="289209"/>
          </a:xfrm>
        </p:grpSpPr>
        <p:pic>
          <p:nvPicPr>
            <p:cNvPr id="4" name="Picture 3">
              <a:extLst>
                <a:ext uri="{FF2B5EF4-FFF2-40B4-BE49-F238E27FC236}">
                  <a16:creationId xmlns:a16="http://schemas.microsoft.com/office/drawing/2014/main" id="{B5EC9FAC-22B9-F7A6-F374-88EC737873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5" name="Picture 4" descr="Logo&#10;&#10;Description automatically generated">
              <a:extLst>
                <a:ext uri="{FF2B5EF4-FFF2-40B4-BE49-F238E27FC236}">
                  <a16:creationId xmlns:a16="http://schemas.microsoft.com/office/drawing/2014/main" id="{EC180DF1-040D-E0C0-FBB1-CB81BCC82D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pSp>
      <p:sp>
        <p:nvSpPr>
          <p:cNvPr id="6" name="Rectangle 5">
            <a:extLst>
              <a:ext uri="{FF2B5EF4-FFF2-40B4-BE49-F238E27FC236}">
                <a16:creationId xmlns:a16="http://schemas.microsoft.com/office/drawing/2014/main" id="{83091FD1-58A4-8B61-5EAA-440A9A4DA4C1}"/>
              </a:ext>
            </a:extLst>
          </p:cNvPr>
          <p:cNvSpPr/>
          <p:nvPr/>
        </p:nvSpPr>
        <p:spPr>
          <a:xfrm>
            <a:off x="136568" y="256477"/>
            <a:ext cx="1512849" cy="1014761"/>
          </a:xfrm>
          <a:prstGeom prst="rect">
            <a:avLst/>
          </a:prstGeom>
          <a:solidFill>
            <a:srgbClr val="DC44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GROUP ANSWER KEY</a:t>
            </a:r>
          </a:p>
        </p:txBody>
      </p:sp>
      <p:sp>
        <p:nvSpPr>
          <p:cNvPr id="7" name="Rectangle 6">
            <a:extLst>
              <a:ext uri="{FF2B5EF4-FFF2-40B4-BE49-F238E27FC236}">
                <a16:creationId xmlns:a16="http://schemas.microsoft.com/office/drawing/2014/main" id="{57010FF2-714C-C2CC-EDD8-7F91EB29875C}"/>
              </a:ext>
            </a:extLst>
          </p:cNvPr>
          <p:cNvSpPr/>
          <p:nvPr/>
        </p:nvSpPr>
        <p:spPr>
          <a:xfrm>
            <a:off x="137531" y="1350665"/>
            <a:ext cx="6611229" cy="535260"/>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Group Members:</a:t>
            </a:r>
          </a:p>
        </p:txBody>
      </p:sp>
      <p:sp>
        <p:nvSpPr>
          <p:cNvPr id="8" name="Rectangle 7">
            <a:extLst>
              <a:ext uri="{FF2B5EF4-FFF2-40B4-BE49-F238E27FC236}">
                <a16:creationId xmlns:a16="http://schemas.microsoft.com/office/drawing/2014/main" id="{2575C397-84D3-44AF-4D01-5884EDBC1527}"/>
              </a:ext>
            </a:extLst>
          </p:cNvPr>
          <p:cNvSpPr/>
          <p:nvPr/>
        </p:nvSpPr>
        <p:spPr>
          <a:xfrm>
            <a:off x="1737316" y="256477"/>
            <a:ext cx="5011447" cy="1014761"/>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chemeClr val="tx1"/>
                </a:solidFill>
                <a:latin typeface="Open Sans" panose="020B0606030504020204" pitchFamily="34" charset="0"/>
                <a:ea typeface="Open Sans" panose="020B0606030504020204" pitchFamily="34" charset="0"/>
                <a:cs typeface="Open Sans" panose="020B0606030504020204" pitchFamily="34" charset="0"/>
              </a:rPr>
              <a:t>Gale In Context: Middle School</a:t>
            </a:r>
          </a:p>
          <a:p>
            <a:pPr algn="ctr"/>
            <a:r>
              <a:rPr lang="en-US"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Government &amp; Civics</a:t>
            </a:r>
          </a:p>
          <a:p>
            <a:pPr algn="ctr"/>
            <a:r>
              <a:rPr lang="en-US"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Escape Room</a:t>
            </a: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371E2BBA-31D1-680F-E225-8C4212C1B984}"/>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8</a:t>
            </a:r>
          </a:p>
        </p:txBody>
      </p:sp>
      <p:sp>
        <p:nvSpPr>
          <p:cNvPr id="3" name="Rectangle 2">
            <a:extLst>
              <a:ext uri="{FF2B5EF4-FFF2-40B4-BE49-F238E27FC236}">
                <a16:creationId xmlns:a16="http://schemas.microsoft.com/office/drawing/2014/main" id="{39A437D5-B485-CFBA-4E1A-C537A64DDE26}"/>
              </a:ext>
            </a:extLst>
          </p:cNvPr>
          <p:cNvSpPr/>
          <p:nvPr/>
        </p:nvSpPr>
        <p:spPr>
          <a:xfrm>
            <a:off x="137531" y="1350665"/>
            <a:ext cx="6611229" cy="535260"/>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Group Members:</a:t>
            </a:r>
          </a:p>
        </p:txBody>
      </p:sp>
      <p:sp>
        <p:nvSpPr>
          <p:cNvPr id="51" name="Rectangle 50">
            <a:extLst>
              <a:ext uri="{FF2B5EF4-FFF2-40B4-BE49-F238E27FC236}">
                <a16:creationId xmlns:a16="http://schemas.microsoft.com/office/drawing/2014/main" id="{23B41C3F-500F-EC63-D3C1-311FB00B8D6D}"/>
              </a:ext>
            </a:extLst>
          </p:cNvPr>
          <p:cNvSpPr/>
          <p:nvPr/>
        </p:nvSpPr>
        <p:spPr>
          <a:xfrm>
            <a:off x="3921462" y="1962857"/>
            <a:ext cx="2822734" cy="715318"/>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3</a:t>
            </a:r>
            <a:endPar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53" name="Group 52">
            <a:extLst>
              <a:ext uri="{FF2B5EF4-FFF2-40B4-BE49-F238E27FC236}">
                <a16:creationId xmlns:a16="http://schemas.microsoft.com/office/drawing/2014/main" id="{99881964-2768-2511-0584-14E9E8E269CB}"/>
              </a:ext>
            </a:extLst>
          </p:cNvPr>
          <p:cNvGrpSpPr/>
          <p:nvPr/>
        </p:nvGrpSpPr>
        <p:grpSpPr>
          <a:xfrm>
            <a:off x="137531" y="1953261"/>
            <a:ext cx="3719500" cy="689598"/>
            <a:chOff x="136568" y="1979205"/>
            <a:chExt cx="3719500" cy="834187"/>
          </a:xfrm>
        </p:grpSpPr>
        <p:sp>
          <p:nvSpPr>
            <p:cNvPr id="54" name="Rectangle 53">
              <a:extLst>
                <a:ext uri="{FF2B5EF4-FFF2-40B4-BE49-F238E27FC236}">
                  <a16:creationId xmlns:a16="http://schemas.microsoft.com/office/drawing/2014/main" id="{7FEAC4C7-9FE3-217B-7AC3-3BD6CD88F870}"/>
                </a:ext>
              </a:extLst>
            </p:cNvPr>
            <p:cNvSpPr/>
            <p:nvPr/>
          </p:nvSpPr>
          <p:spPr>
            <a:xfrm>
              <a:off x="136568" y="1979205"/>
              <a:ext cx="970337" cy="832920"/>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1</a:t>
              </a:r>
            </a:p>
          </p:txBody>
        </p:sp>
        <p:sp>
          <p:nvSpPr>
            <p:cNvPr id="55" name="Rectangle 54">
              <a:extLst>
                <a:ext uri="{FF2B5EF4-FFF2-40B4-BE49-F238E27FC236}">
                  <a16:creationId xmlns:a16="http://schemas.microsoft.com/office/drawing/2014/main" id="{5B7CFD9C-194E-7FA4-25B8-CD7A4E4AF8C5}"/>
                </a:ext>
              </a:extLst>
            </p:cNvPr>
            <p:cNvSpPr/>
            <p:nvPr/>
          </p:nvSpPr>
          <p:spPr>
            <a:xfrm>
              <a:off x="1106905" y="1980472"/>
              <a:ext cx="2739999" cy="8329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6" name="Rectangle 55">
              <a:extLst>
                <a:ext uri="{FF2B5EF4-FFF2-40B4-BE49-F238E27FC236}">
                  <a16:creationId xmlns:a16="http://schemas.microsoft.com/office/drawing/2014/main" id="{AEB7DA9E-DAA3-E853-A302-30899F8DA1F5}"/>
                </a:ext>
              </a:extLst>
            </p:cNvPr>
            <p:cNvSpPr/>
            <p:nvPr/>
          </p:nvSpPr>
          <p:spPr>
            <a:xfrm>
              <a:off x="1116069" y="2049905"/>
              <a:ext cx="2739999" cy="714283"/>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CODE WORD:</a:t>
              </a:r>
            </a:p>
            <a:p>
              <a:pPr algn="ctr"/>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__</a:t>
              </a:r>
              <a:r>
                <a:rPr lang="en-US" sz="1400" b="1"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C</a:t>
              </a:r>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__ __</a:t>
              </a:r>
              <a:r>
                <a:rPr lang="en-US" sz="1400" b="1"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I</a:t>
              </a:r>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__ __</a:t>
              </a:r>
              <a:r>
                <a:rPr lang="en-US" sz="1400" b="1"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V</a:t>
              </a:r>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__ __</a:t>
              </a:r>
              <a:r>
                <a:rPr lang="en-US" sz="1400" b="1"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I</a:t>
              </a:r>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__ __</a:t>
              </a:r>
              <a:r>
                <a:rPr lang="en-US" sz="1400" b="1"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C</a:t>
              </a:r>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__ __</a:t>
              </a:r>
              <a:r>
                <a:rPr lang="en-US" sz="1400" b="1"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S</a:t>
              </a:r>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__</a:t>
              </a:r>
            </a:p>
          </p:txBody>
        </p:sp>
      </p:grpSp>
      <p:grpSp>
        <p:nvGrpSpPr>
          <p:cNvPr id="57" name="Group 56">
            <a:extLst>
              <a:ext uri="{FF2B5EF4-FFF2-40B4-BE49-F238E27FC236}">
                <a16:creationId xmlns:a16="http://schemas.microsoft.com/office/drawing/2014/main" id="{BEEA34DA-4BD6-304D-8198-1394AEA3B583}"/>
              </a:ext>
            </a:extLst>
          </p:cNvPr>
          <p:cNvGrpSpPr/>
          <p:nvPr/>
        </p:nvGrpSpPr>
        <p:grpSpPr>
          <a:xfrm>
            <a:off x="137532" y="2719343"/>
            <a:ext cx="3710335" cy="835306"/>
            <a:chOff x="136568" y="2941820"/>
            <a:chExt cx="3710335" cy="835306"/>
          </a:xfrm>
        </p:grpSpPr>
        <p:sp>
          <p:nvSpPr>
            <p:cNvPr id="58" name="Rectangle 57">
              <a:extLst>
                <a:ext uri="{FF2B5EF4-FFF2-40B4-BE49-F238E27FC236}">
                  <a16:creationId xmlns:a16="http://schemas.microsoft.com/office/drawing/2014/main" id="{5D772AC9-CD56-F2E5-17EC-A03177330180}"/>
                </a:ext>
              </a:extLst>
            </p:cNvPr>
            <p:cNvSpPr/>
            <p:nvPr/>
          </p:nvSpPr>
          <p:spPr>
            <a:xfrm>
              <a:off x="136568" y="2941820"/>
              <a:ext cx="970337" cy="832920"/>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2</a:t>
              </a:r>
            </a:p>
          </p:txBody>
        </p:sp>
        <p:sp>
          <p:nvSpPr>
            <p:cNvPr id="59" name="Rectangle 58">
              <a:extLst>
                <a:ext uri="{FF2B5EF4-FFF2-40B4-BE49-F238E27FC236}">
                  <a16:creationId xmlns:a16="http://schemas.microsoft.com/office/drawing/2014/main" id="{D0ADFB3E-187A-894E-4BA8-EB1138800928}"/>
                </a:ext>
              </a:extLst>
            </p:cNvPr>
            <p:cNvSpPr/>
            <p:nvPr/>
          </p:nvSpPr>
          <p:spPr>
            <a:xfrm>
              <a:off x="1106904" y="2941820"/>
              <a:ext cx="2739999" cy="83530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0" name="Rectangle 59">
              <a:extLst>
                <a:ext uri="{FF2B5EF4-FFF2-40B4-BE49-F238E27FC236}">
                  <a16:creationId xmlns:a16="http://schemas.microsoft.com/office/drawing/2014/main" id="{EE1BA804-D7FE-EECB-24E6-6C6DE038AC8A}"/>
                </a:ext>
              </a:extLst>
            </p:cNvPr>
            <p:cNvSpPr/>
            <p:nvPr/>
          </p:nvSpPr>
          <p:spPr>
            <a:xfrm>
              <a:off x="1106904" y="3061091"/>
              <a:ext cx="2739999" cy="281006"/>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CODE NUMBERS:</a:t>
              </a:r>
            </a:p>
          </p:txBody>
        </p:sp>
      </p:grpSp>
      <p:grpSp>
        <p:nvGrpSpPr>
          <p:cNvPr id="61" name="Group 60">
            <a:extLst>
              <a:ext uri="{FF2B5EF4-FFF2-40B4-BE49-F238E27FC236}">
                <a16:creationId xmlns:a16="http://schemas.microsoft.com/office/drawing/2014/main" id="{7C1DA3A6-402B-3937-F04B-50BFFC7A0291}"/>
              </a:ext>
            </a:extLst>
          </p:cNvPr>
          <p:cNvGrpSpPr/>
          <p:nvPr/>
        </p:nvGrpSpPr>
        <p:grpSpPr>
          <a:xfrm>
            <a:off x="122968" y="3608407"/>
            <a:ext cx="3710335" cy="868627"/>
            <a:chOff x="125578" y="3831605"/>
            <a:chExt cx="3710335" cy="1268240"/>
          </a:xfrm>
        </p:grpSpPr>
        <p:sp>
          <p:nvSpPr>
            <p:cNvPr id="62" name="Rectangle 61">
              <a:extLst>
                <a:ext uri="{FF2B5EF4-FFF2-40B4-BE49-F238E27FC236}">
                  <a16:creationId xmlns:a16="http://schemas.microsoft.com/office/drawing/2014/main" id="{58C21665-44CC-EED3-2721-FF6AFB642C53}"/>
                </a:ext>
              </a:extLst>
            </p:cNvPr>
            <p:cNvSpPr/>
            <p:nvPr/>
          </p:nvSpPr>
          <p:spPr>
            <a:xfrm>
              <a:off x="125578" y="3831605"/>
              <a:ext cx="3710335" cy="435320"/>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4</a:t>
              </a:r>
            </a:p>
          </p:txBody>
        </p:sp>
        <p:sp>
          <p:nvSpPr>
            <p:cNvPr id="63" name="Rectangle 62">
              <a:extLst>
                <a:ext uri="{FF2B5EF4-FFF2-40B4-BE49-F238E27FC236}">
                  <a16:creationId xmlns:a16="http://schemas.microsoft.com/office/drawing/2014/main" id="{21E3DF4E-C48A-7C14-5C43-6C437849A3ED}"/>
                </a:ext>
              </a:extLst>
            </p:cNvPr>
            <p:cNvSpPr/>
            <p:nvPr/>
          </p:nvSpPr>
          <p:spPr>
            <a:xfrm>
              <a:off x="125578" y="4266925"/>
              <a:ext cx="3710335" cy="8329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64" name="Rectangle 63">
            <a:extLst>
              <a:ext uri="{FF2B5EF4-FFF2-40B4-BE49-F238E27FC236}">
                <a16:creationId xmlns:a16="http://schemas.microsoft.com/office/drawing/2014/main" id="{290C630F-E371-DEE7-822D-68A9D362AB05}"/>
              </a:ext>
            </a:extLst>
          </p:cNvPr>
          <p:cNvSpPr/>
          <p:nvPr/>
        </p:nvSpPr>
        <p:spPr>
          <a:xfrm>
            <a:off x="139178" y="3876635"/>
            <a:ext cx="3773120" cy="714283"/>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CODE NUMBER: </a:t>
            </a:r>
            <a:r>
              <a:rPr lang="en-US" b="1"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271</a:t>
            </a:r>
          </a:p>
          <a:p>
            <a:pPr algn="ct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WINNER ELECTORAL COUNT</a:t>
            </a:r>
          </a:p>
        </p:txBody>
      </p:sp>
      <p:sp>
        <p:nvSpPr>
          <p:cNvPr id="65" name="Rectangle 64">
            <a:extLst>
              <a:ext uri="{FF2B5EF4-FFF2-40B4-BE49-F238E27FC236}">
                <a16:creationId xmlns:a16="http://schemas.microsoft.com/office/drawing/2014/main" id="{CC5CCC05-C920-EBDB-5FC6-EED002DF519D}"/>
              </a:ext>
            </a:extLst>
          </p:cNvPr>
          <p:cNvSpPr/>
          <p:nvPr/>
        </p:nvSpPr>
        <p:spPr>
          <a:xfrm>
            <a:off x="122968" y="5085081"/>
            <a:ext cx="6625792" cy="435320"/>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6</a:t>
            </a:r>
          </a:p>
        </p:txBody>
      </p:sp>
      <p:graphicFrame>
        <p:nvGraphicFramePr>
          <p:cNvPr id="66" name="Table 65">
            <a:extLst>
              <a:ext uri="{FF2B5EF4-FFF2-40B4-BE49-F238E27FC236}">
                <a16:creationId xmlns:a16="http://schemas.microsoft.com/office/drawing/2014/main" id="{DA15CF1A-A3F5-9C57-003F-123E1A90C432}"/>
              </a:ext>
            </a:extLst>
          </p:cNvPr>
          <p:cNvGraphicFramePr>
            <a:graphicFrameLocks noGrp="1"/>
          </p:cNvGraphicFramePr>
          <p:nvPr>
            <p:extLst>
              <p:ext uri="{D42A27DB-BD31-4B8C-83A1-F6EECF244321}">
                <p14:modId xmlns:p14="http://schemas.microsoft.com/office/powerpoint/2010/main" val="3016169537"/>
              </p:ext>
            </p:extLst>
          </p:nvPr>
        </p:nvGraphicFramePr>
        <p:xfrm>
          <a:off x="135466" y="5520401"/>
          <a:ext cx="6599565" cy="1854200"/>
        </p:xfrm>
        <a:graphic>
          <a:graphicData uri="http://schemas.openxmlformats.org/drawingml/2006/table">
            <a:tbl>
              <a:tblPr firstRow="1" bandRow="1">
                <a:tableStyleId>{5C22544A-7EE6-4342-B048-85BDC9FD1C3A}</a:tableStyleId>
              </a:tblPr>
              <a:tblGrid>
                <a:gridCol w="942795">
                  <a:extLst>
                    <a:ext uri="{9D8B030D-6E8A-4147-A177-3AD203B41FA5}">
                      <a16:colId xmlns:a16="http://schemas.microsoft.com/office/drawing/2014/main" val="2859044035"/>
                    </a:ext>
                  </a:extLst>
                </a:gridCol>
                <a:gridCol w="942795">
                  <a:extLst>
                    <a:ext uri="{9D8B030D-6E8A-4147-A177-3AD203B41FA5}">
                      <a16:colId xmlns:a16="http://schemas.microsoft.com/office/drawing/2014/main" val="2726548771"/>
                    </a:ext>
                  </a:extLst>
                </a:gridCol>
                <a:gridCol w="942795">
                  <a:extLst>
                    <a:ext uri="{9D8B030D-6E8A-4147-A177-3AD203B41FA5}">
                      <a16:colId xmlns:a16="http://schemas.microsoft.com/office/drawing/2014/main" val="2490440240"/>
                    </a:ext>
                  </a:extLst>
                </a:gridCol>
                <a:gridCol w="942795">
                  <a:extLst>
                    <a:ext uri="{9D8B030D-6E8A-4147-A177-3AD203B41FA5}">
                      <a16:colId xmlns:a16="http://schemas.microsoft.com/office/drawing/2014/main" val="2989047462"/>
                    </a:ext>
                  </a:extLst>
                </a:gridCol>
                <a:gridCol w="942795">
                  <a:extLst>
                    <a:ext uri="{9D8B030D-6E8A-4147-A177-3AD203B41FA5}">
                      <a16:colId xmlns:a16="http://schemas.microsoft.com/office/drawing/2014/main" val="2978171219"/>
                    </a:ext>
                  </a:extLst>
                </a:gridCol>
                <a:gridCol w="942795">
                  <a:extLst>
                    <a:ext uri="{9D8B030D-6E8A-4147-A177-3AD203B41FA5}">
                      <a16:colId xmlns:a16="http://schemas.microsoft.com/office/drawing/2014/main" val="1915184556"/>
                    </a:ext>
                  </a:extLst>
                </a:gridCol>
                <a:gridCol w="942795">
                  <a:extLst>
                    <a:ext uri="{9D8B030D-6E8A-4147-A177-3AD203B41FA5}">
                      <a16:colId xmlns:a16="http://schemas.microsoft.com/office/drawing/2014/main" val="2837674442"/>
                    </a:ext>
                  </a:extLst>
                </a:gridCol>
              </a:tblGrid>
              <a:tr h="370840">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734817182"/>
                  </a:ext>
                </a:extLst>
              </a:tr>
              <a:tr h="370840">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659990043"/>
                  </a:ext>
                </a:extLst>
              </a:tr>
              <a:tr h="370840">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J</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894319861"/>
                  </a:ext>
                </a:extLst>
              </a:tr>
              <a:tr h="370840">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3394695"/>
                  </a:ext>
                </a:extLst>
              </a:tr>
              <a:tr h="370840">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algn="ct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736757324"/>
                  </a:ext>
                </a:extLst>
              </a:tr>
            </a:tbl>
          </a:graphicData>
        </a:graphic>
      </p:graphicFrame>
      <p:sp>
        <p:nvSpPr>
          <p:cNvPr id="67" name="Rectangle 66">
            <a:extLst>
              <a:ext uri="{FF2B5EF4-FFF2-40B4-BE49-F238E27FC236}">
                <a16:creationId xmlns:a16="http://schemas.microsoft.com/office/drawing/2014/main" id="{2CE1BBF4-82C1-E29A-8FA3-459FB12F72E5}"/>
              </a:ext>
            </a:extLst>
          </p:cNvPr>
          <p:cNvSpPr/>
          <p:nvPr/>
        </p:nvSpPr>
        <p:spPr>
          <a:xfrm>
            <a:off x="135466" y="7370400"/>
            <a:ext cx="6625788" cy="4353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CODE: </a:t>
            </a:r>
            <a:r>
              <a:rPr lang="en-US" b="1"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OAJRT</a:t>
            </a: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p:txBody>
      </p:sp>
      <p:grpSp>
        <p:nvGrpSpPr>
          <p:cNvPr id="68" name="Group 67">
            <a:extLst>
              <a:ext uri="{FF2B5EF4-FFF2-40B4-BE49-F238E27FC236}">
                <a16:creationId xmlns:a16="http://schemas.microsoft.com/office/drawing/2014/main" id="{07981612-759E-FB11-53C6-9E8B4925AD0E}"/>
              </a:ext>
            </a:extLst>
          </p:cNvPr>
          <p:cNvGrpSpPr/>
          <p:nvPr/>
        </p:nvGrpSpPr>
        <p:grpSpPr>
          <a:xfrm>
            <a:off x="122968" y="4567606"/>
            <a:ext cx="6625788" cy="426651"/>
            <a:chOff x="136568" y="1979205"/>
            <a:chExt cx="3726573" cy="834187"/>
          </a:xfrm>
        </p:grpSpPr>
        <p:sp>
          <p:nvSpPr>
            <p:cNvPr id="69" name="Rectangle 68">
              <a:extLst>
                <a:ext uri="{FF2B5EF4-FFF2-40B4-BE49-F238E27FC236}">
                  <a16:creationId xmlns:a16="http://schemas.microsoft.com/office/drawing/2014/main" id="{24D52AC6-3702-BDA9-45BE-C79F4D2C4EA5}"/>
                </a:ext>
              </a:extLst>
            </p:cNvPr>
            <p:cNvSpPr/>
            <p:nvPr/>
          </p:nvSpPr>
          <p:spPr>
            <a:xfrm>
              <a:off x="136568" y="1979205"/>
              <a:ext cx="970337" cy="832920"/>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5</a:t>
              </a:r>
            </a:p>
          </p:txBody>
        </p:sp>
        <p:sp>
          <p:nvSpPr>
            <p:cNvPr id="70" name="Rectangle 69">
              <a:extLst>
                <a:ext uri="{FF2B5EF4-FFF2-40B4-BE49-F238E27FC236}">
                  <a16:creationId xmlns:a16="http://schemas.microsoft.com/office/drawing/2014/main" id="{CDF9F1C4-E31C-90C3-DADC-CEB2A5FA547A}"/>
                </a:ext>
              </a:extLst>
            </p:cNvPr>
            <p:cNvSpPr/>
            <p:nvPr/>
          </p:nvSpPr>
          <p:spPr>
            <a:xfrm>
              <a:off x="1106905" y="1980472"/>
              <a:ext cx="2739999" cy="8329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1" name="Rectangle 70">
              <a:extLst>
                <a:ext uri="{FF2B5EF4-FFF2-40B4-BE49-F238E27FC236}">
                  <a16:creationId xmlns:a16="http://schemas.microsoft.com/office/drawing/2014/main" id="{D1254F41-CDA7-0974-4D0C-03779CB5EB32}"/>
                </a:ext>
              </a:extLst>
            </p:cNvPr>
            <p:cNvSpPr/>
            <p:nvPr/>
          </p:nvSpPr>
          <p:spPr>
            <a:xfrm>
              <a:off x="1123142" y="2048652"/>
              <a:ext cx="2739999" cy="714283"/>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CODE WORD: </a:t>
              </a:r>
              <a:r>
                <a:rPr lang="en-US" b="1"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REPRESENTATION</a:t>
              </a:r>
            </a:p>
          </p:txBody>
        </p:sp>
      </p:grpSp>
      <p:grpSp>
        <p:nvGrpSpPr>
          <p:cNvPr id="72" name="Group 71">
            <a:extLst>
              <a:ext uri="{FF2B5EF4-FFF2-40B4-BE49-F238E27FC236}">
                <a16:creationId xmlns:a16="http://schemas.microsoft.com/office/drawing/2014/main" id="{15556C9F-BB3D-71C4-167A-F8674AC8611B}"/>
              </a:ext>
            </a:extLst>
          </p:cNvPr>
          <p:cNvGrpSpPr/>
          <p:nvPr/>
        </p:nvGrpSpPr>
        <p:grpSpPr>
          <a:xfrm>
            <a:off x="135466" y="7946820"/>
            <a:ext cx="1229541" cy="796196"/>
            <a:chOff x="135466" y="8026020"/>
            <a:chExt cx="1229541" cy="796196"/>
          </a:xfrm>
        </p:grpSpPr>
        <p:grpSp>
          <p:nvGrpSpPr>
            <p:cNvPr id="73" name="Group 72">
              <a:extLst>
                <a:ext uri="{FF2B5EF4-FFF2-40B4-BE49-F238E27FC236}">
                  <a16:creationId xmlns:a16="http://schemas.microsoft.com/office/drawing/2014/main" id="{A52D18EE-D56B-0E20-0855-AEE4314C8C44}"/>
                </a:ext>
              </a:extLst>
            </p:cNvPr>
            <p:cNvGrpSpPr/>
            <p:nvPr/>
          </p:nvGrpSpPr>
          <p:grpSpPr>
            <a:xfrm>
              <a:off x="459846" y="8241217"/>
              <a:ext cx="905161" cy="580999"/>
              <a:chOff x="1016001" y="7501120"/>
              <a:chExt cx="1671241" cy="1072726"/>
            </a:xfrm>
          </p:grpSpPr>
          <p:pic>
            <p:nvPicPr>
              <p:cNvPr id="76" name="Graphic 75" descr="Lock outline">
                <a:extLst>
                  <a:ext uri="{FF2B5EF4-FFF2-40B4-BE49-F238E27FC236}">
                    <a16:creationId xmlns:a16="http://schemas.microsoft.com/office/drawing/2014/main" id="{36309C03-FA92-9B03-B6ED-47480769F96F}"/>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4066"/>
              <a:stretch/>
            </p:blipFill>
            <p:spPr>
              <a:xfrm>
                <a:off x="1016001" y="7639050"/>
                <a:ext cx="1671241" cy="934796"/>
              </a:xfrm>
              <a:prstGeom prst="rect">
                <a:avLst/>
              </a:prstGeom>
            </p:spPr>
          </p:pic>
          <p:sp>
            <p:nvSpPr>
              <p:cNvPr id="77" name="Rectangle 76">
                <a:extLst>
                  <a:ext uri="{FF2B5EF4-FFF2-40B4-BE49-F238E27FC236}">
                    <a16:creationId xmlns:a16="http://schemas.microsoft.com/office/drawing/2014/main" id="{C59659CD-89AD-54AF-5542-BA75E9E57FF5}"/>
                  </a:ext>
                </a:extLst>
              </p:cNvPr>
              <p:cNvSpPr/>
              <p:nvPr/>
            </p:nvSpPr>
            <p:spPr>
              <a:xfrm rot="21197232">
                <a:off x="1230108" y="7501120"/>
                <a:ext cx="613735" cy="169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DBA3057A-E8DD-4A01-D953-4C6C8C82959F}"/>
                  </a:ext>
                </a:extLst>
              </p:cNvPr>
              <p:cNvSpPr/>
              <p:nvPr/>
            </p:nvSpPr>
            <p:spPr>
              <a:xfrm rot="288119">
                <a:off x="1901707" y="7502938"/>
                <a:ext cx="613735" cy="169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4" name="Graphic 73" descr="Lock outline">
              <a:extLst>
                <a:ext uri="{FF2B5EF4-FFF2-40B4-BE49-F238E27FC236}">
                  <a16:creationId xmlns:a16="http://schemas.microsoft.com/office/drawing/2014/main" id="{FB5EBD6E-8775-2C1D-8CBF-B9F32F3EBF90}"/>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7098" t="11328" r="26547" b="56645"/>
            <a:stretch/>
          </p:blipFill>
          <p:spPr>
            <a:xfrm>
              <a:off x="533682" y="8026020"/>
              <a:ext cx="419585" cy="289901"/>
            </a:xfrm>
            <a:prstGeom prst="rect">
              <a:avLst/>
            </a:prstGeom>
          </p:spPr>
        </p:pic>
        <p:pic>
          <p:nvPicPr>
            <p:cNvPr id="75" name="Graphic 74" descr="Collision outline">
              <a:extLst>
                <a:ext uri="{FF2B5EF4-FFF2-40B4-BE49-F238E27FC236}">
                  <a16:creationId xmlns:a16="http://schemas.microsoft.com/office/drawing/2014/main" id="{8D592C0F-0A77-D1C1-3EE7-CB436403AE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5466" y="8262954"/>
              <a:ext cx="495248" cy="495248"/>
            </a:xfrm>
            <a:prstGeom prst="rect">
              <a:avLst/>
            </a:prstGeom>
          </p:spPr>
        </p:pic>
      </p:grpSp>
      <p:sp>
        <p:nvSpPr>
          <p:cNvPr id="79" name="Rectangle 78">
            <a:extLst>
              <a:ext uri="{FF2B5EF4-FFF2-40B4-BE49-F238E27FC236}">
                <a16:creationId xmlns:a16="http://schemas.microsoft.com/office/drawing/2014/main" id="{BC54E715-D2E4-DA79-BFE8-217D795F8344}"/>
              </a:ext>
            </a:extLst>
          </p:cNvPr>
          <p:cNvSpPr/>
          <p:nvPr/>
        </p:nvSpPr>
        <p:spPr>
          <a:xfrm>
            <a:off x="1576359" y="7883386"/>
            <a:ext cx="5172402" cy="779567"/>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YOU </a:t>
            </a:r>
          </a:p>
          <a:p>
            <a:pPr algn="ctr"/>
            <a:r>
              <a:rPr 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ESCAPED!</a:t>
            </a:r>
          </a:p>
        </p:txBody>
      </p:sp>
      <p:pic>
        <p:nvPicPr>
          <p:cNvPr id="80" name="Graphic 79" descr="Scales of justice with solid fill">
            <a:extLst>
              <a:ext uri="{FF2B5EF4-FFF2-40B4-BE49-F238E27FC236}">
                <a16:creationId xmlns:a16="http://schemas.microsoft.com/office/drawing/2014/main" id="{0E85F9DC-10BB-DAE4-8520-71BD97853CA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07822" y="3133471"/>
            <a:ext cx="421178" cy="421178"/>
          </a:xfrm>
          <a:prstGeom prst="rect">
            <a:avLst/>
          </a:prstGeom>
        </p:spPr>
      </p:pic>
      <p:pic>
        <p:nvPicPr>
          <p:cNvPr id="81" name="Graphic 80" descr="Court with solid fill">
            <a:extLst>
              <a:ext uri="{FF2B5EF4-FFF2-40B4-BE49-F238E27FC236}">
                <a16:creationId xmlns:a16="http://schemas.microsoft.com/office/drawing/2014/main" id="{E1156E81-C908-AC58-8B4D-6F67AC2E51A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101134" y="3130487"/>
            <a:ext cx="424953" cy="424953"/>
          </a:xfrm>
          <a:prstGeom prst="rect">
            <a:avLst/>
          </a:prstGeom>
        </p:spPr>
      </p:pic>
      <p:pic>
        <p:nvPicPr>
          <p:cNvPr id="82" name="Graphic 81" descr="Lecturer with solid fill">
            <a:extLst>
              <a:ext uri="{FF2B5EF4-FFF2-40B4-BE49-F238E27FC236}">
                <a16:creationId xmlns:a16="http://schemas.microsoft.com/office/drawing/2014/main" id="{53A13F4F-C6C5-0915-DCCB-CFC30945417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89505" y="3091959"/>
            <a:ext cx="424953" cy="424953"/>
          </a:xfrm>
          <a:prstGeom prst="rect">
            <a:avLst/>
          </a:prstGeom>
        </p:spPr>
      </p:pic>
      <p:cxnSp>
        <p:nvCxnSpPr>
          <p:cNvPr id="83" name="Straight Connector 82">
            <a:extLst>
              <a:ext uri="{FF2B5EF4-FFF2-40B4-BE49-F238E27FC236}">
                <a16:creationId xmlns:a16="http://schemas.microsoft.com/office/drawing/2014/main" id="{DCABE32D-9A46-4BE3-B47C-12B247461BC8}"/>
              </a:ext>
            </a:extLst>
          </p:cNvPr>
          <p:cNvCxnSpPr/>
          <p:nvPr/>
        </p:nvCxnSpPr>
        <p:spPr>
          <a:xfrm>
            <a:off x="1576358" y="3478812"/>
            <a:ext cx="39214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4C4CA13-E421-95D8-56C6-9625C9E7FE99}"/>
              </a:ext>
            </a:extLst>
          </p:cNvPr>
          <p:cNvCxnSpPr/>
          <p:nvPr/>
        </p:nvCxnSpPr>
        <p:spPr>
          <a:xfrm>
            <a:off x="2615680" y="3478812"/>
            <a:ext cx="39214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787F0FF0-C3A5-3757-C373-16C77BC88755}"/>
              </a:ext>
            </a:extLst>
          </p:cNvPr>
          <p:cNvCxnSpPr>
            <a:cxnSpLocks/>
          </p:cNvCxnSpPr>
          <p:nvPr/>
        </p:nvCxnSpPr>
        <p:spPr>
          <a:xfrm flipV="1">
            <a:off x="3393360" y="3482339"/>
            <a:ext cx="415261" cy="989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57305691-8F4D-7050-DEB3-56A0FD54651C}"/>
              </a:ext>
            </a:extLst>
          </p:cNvPr>
          <p:cNvSpPr txBox="1"/>
          <p:nvPr/>
        </p:nvSpPr>
        <p:spPr>
          <a:xfrm>
            <a:off x="1623946" y="3129696"/>
            <a:ext cx="246291" cy="369332"/>
          </a:xfrm>
          <a:prstGeom prst="rect">
            <a:avLst/>
          </a:prstGeom>
          <a:noFill/>
        </p:spPr>
        <p:txBody>
          <a:bodyPr wrap="square" rtlCol="0">
            <a:spAutoFit/>
          </a:bodyPr>
          <a:lstStyle/>
          <a:p>
            <a:r>
              <a:rPr lang="en-US" b="1" dirty="0">
                <a:highlight>
                  <a:srgbClr val="FFFF00"/>
                </a:highlight>
                <a:latin typeface="Open Sans" panose="020B0606030504020204" pitchFamily="34" charset="0"/>
                <a:ea typeface="Open Sans" panose="020B0606030504020204" pitchFamily="34" charset="0"/>
                <a:cs typeface="Open Sans" panose="020B0606030504020204" pitchFamily="34" charset="0"/>
              </a:rPr>
              <a:t>6</a:t>
            </a:r>
          </a:p>
        </p:txBody>
      </p:sp>
      <p:sp>
        <p:nvSpPr>
          <p:cNvPr id="87" name="TextBox 86">
            <a:extLst>
              <a:ext uri="{FF2B5EF4-FFF2-40B4-BE49-F238E27FC236}">
                <a16:creationId xmlns:a16="http://schemas.microsoft.com/office/drawing/2014/main" id="{323095B8-D6EA-0C33-3ED2-D43D74F4872B}"/>
              </a:ext>
            </a:extLst>
          </p:cNvPr>
          <p:cNvSpPr txBox="1"/>
          <p:nvPr/>
        </p:nvSpPr>
        <p:spPr>
          <a:xfrm>
            <a:off x="2638386" y="3137643"/>
            <a:ext cx="246291" cy="369332"/>
          </a:xfrm>
          <a:prstGeom prst="rect">
            <a:avLst/>
          </a:prstGeom>
          <a:noFill/>
        </p:spPr>
        <p:txBody>
          <a:bodyPr wrap="square" rtlCol="0">
            <a:spAutoFit/>
          </a:bodyPr>
          <a:lstStyle/>
          <a:p>
            <a:r>
              <a:rPr lang="en-US" b="1" dirty="0">
                <a:highlight>
                  <a:srgbClr val="FFFF00"/>
                </a:highlight>
                <a:latin typeface="Open Sans" panose="020B0606030504020204" pitchFamily="34" charset="0"/>
                <a:ea typeface="Open Sans" panose="020B0606030504020204" pitchFamily="34" charset="0"/>
                <a:cs typeface="Open Sans" panose="020B0606030504020204" pitchFamily="34" charset="0"/>
              </a:rPr>
              <a:t>7</a:t>
            </a:r>
          </a:p>
        </p:txBody>
      </p:sp>
      <p:sp>
        <p:nvSpPr>
          <p:cNvPr id="88" name="TextBox 87">
            <a:extLst>
              <a:ext uri="{FF2B5EF4-FFF2-40B4-BE49-F238E27FC236}">
                <a16:creationId xmlns:a16="http://schemas.microsoft.com/office/drawing/2014/main" id="{D741FE6D-E705-2350-57F2-A799A6917428}"/>
              </a:ext>
            </a:extLst>
          </p:cNvPr>
          <p:cNvSpPr txBox="1"/>
          <p:nvPr/>
        </p:nvSpPr>
        <p:spPr>
          <a:xfrm>
            <a:off x="3489557" y="3137643"/>
            <a:ext cx="246291" cy="369332"/>
          </a:xfrm>
          <a:prstGeom prst="rect">
            <a:avLst/>
          </a:prstGeom>
          <a:noFill/>
        </p:spPr>
        <p:txBody>
          <a:bodyPr wrap="square" rtlCol="0">
            <a:spAutoFit/>
          </a:bodyPr>
          <a:lstStyle/>
          <a:p>
            <a:r>
              <a:rPr lang="en-US" b="1" dirty="0">
                <a:highlight>
                  <a:srgbClr val="FFFF00"/>
                </a:highlight>
                <a:latin typeface="Open Sans" panose="020B0606030504020204" pitchFamily="34" charset="0"/>
                <a:ea typeface="Open Sans" panose="020B0606030504020204" pitchFamily="34" charset="0"/>
                <a:cs typeface="Open Sans" panose="020B0606030504020204" pitchFamily="34" charset="0"/>
              </a:rPr>
              <a:t>5</a:t>
            </a:r>
          </a:p>
        </p:txBody>
      </p:sp>
    </p:spTree>
    <p:extLst>
      <p:ext uri="{BB962C8B-B14F-4D97-AF65-F5344CB8AC3E}">
        <p14:creationId xmlns:p14="http://schemas.microsoft.com/office/powerpoint/2010/main" val="2095520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7CC6E-288E-75AE-5C61-45B76A54F49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6398652-8792-7DDC-34D3-159D2AF1DC1C}"/>
              </a:ext>
            </a:extLst>
          </p:cNvPr>
          <p:cNvSpPr/>
          <p:nvPr/>
        </p:nvSpPr>
        <p:spPr>
          <a:xfrm>
            <a:off x="0" y="0"/>
            <a:ext cx="1596788" cy="780585"/>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TASK 1</a:t>
            </a:r>
          </a:p>
        </p:txBody>
      </p:sp>
      <p:sp>
        <p:nvSpPr>
          <p:cNvPr id="4" name="Rectangle 3">
            <a:extLst>
              <a:ext uri="{FF2B5EF4-FFF2-40B4-BE49-F238E27FC236}">
                <a16:creationId xmlns:a16="http://schemas.microsoft.com/office/drawing/2014/main" id="{81EB52C2-D9C3-AC3C-7757-A05FE5E4B2FF}"/>
              </a:ext>
            </a:extLst>
          </p:cNvPr>
          <p:cNvSpPr/>
          <p:nvPr/>
        </p:nvSpPr>
        <p:spPr>
          <a:xfrm>
            <a:off x="1596788" y="0"/>
            <a:ext cx="5261212" cy="780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b="1" dirty="0">
                <a:solidFill>
                  <a:schemeClr val="tx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ANSWER KEY</a:t>
            </a:r>
          </a:p>
        </p:txBody>
      </p:sp>
      <p:pic>
        <p:nvPicPr>
          <p:cNvPr id="6" name="Picture 5">
            <a:extLst>
              <a:ext uri="{FF2B5EF4-FFF2-40B4-BE49-F238E27FC236}">
                <a16:creationId xmlns:a16="http://schemas.microsoft.com/office/drawing/2014/main" id="{02A12CD8-5C8C-839F-522A-7600406C38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7" name="Picture 6" descr="Logo&#10;&#10;Description automatically generated">
            <a:extLst>
              <a:ext uri="{FF2B5EF4-FFF2-40B4-BE49-F238E27FC236}">
                <a16:creationId xmlns:a16="http://schemas.microsoft.com/office/drawing/2014/main" id="{5474C575-9C6B-BC1E-0621-CB5AB16E6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sp>
        <p:nvSpPr>
          <p:cNvPr id="15" name="TextBox 14">
            <a:extLst>
              <a:ext uri="{FF2B5EF4-FFF2-40B4-BE49-F238E27FC236}">
                <a16:creationId xmlns:a16="http://schemas.microsoft.com/office/drawing/2014/main" id="{97486325-14F9-7A35-2D6C-D3B31A580842}"/>
              </a:ext>
            </a:extLst>
          </p:cNvPr>
          <p:cNvSpPr txBox="1"/>
          <p:nvPr/>
        </p:nvSpPr>
        <p:spPr>
          <a:xfrm>
            <a:off x="3183341" y="8844600"/>
            <a:ext cx="491319" cy="215444"/>
          </a:xfrm>
          <a:prstGeom prst="rect">
            <a:avLst/>
          </a:prstGeom>
          <a:noFill/>
        </p:spPr>
        <p:txBody>
          <a:bodyPr wrap="square" rtlCol="0">
            <a:spAutoFit/>
          </a:bodyPr>
          <a:lstStyle/>
          <a:p>
            <a:pPr algn="ctr"/>
            <a:r>
              <a:rPr lang="en-US" sz="800" dirty="0">
                <a:latin typeface="Open Sans" panose="020B0606030504020204" pitchFamily="34" charset="0"/>
                <a:ea typeface="Open Sans" panose="020B0606030504020204" pitchFamily="34" charset="0"/>
                <a:cs typeface="Open Sans" panose="020B0606030504020204" pitchFamily="34" charset="0"/>
              </a:rPr>
              <a:t>9</a:t>
            </a:r>
          </a:p>
        </p:txBody>
      </p:sp>
      <p:sp>
        <p:nvSpPr>
          <p:cNvPr id="13" name="TextBox 12">
            <a:extLst>
              <a:ext uri="{FF2B5EF4-FFF2-40B4-BE49-F238E27FC236}">
                <a16:creationId xmlns:a16="http://schemas.microsoft.com/office/drawing/2014/main" id="{368613B3-A09F-2879-1DFB-B32EECDF6921}"/>
              </a:ext>
            </a:extLst>
          </p:cNvPr>
          <p:cNvSpPr txBox="1"/>
          <p:nvPr/>
        </p:nvSpPr>
        <p:spPr>
          <a:xfrm>
            <a:off x="224466" y="881366"/>
            <a:ext cx="6388353" cy="646331"/>
          </a:xfrm>
          <a:prstGeom prst="rect">
            <a:avLst/>
          </a:prstGeom>
          <a:solidFill>
            <a:srgbClr val="E6E7E8"/>
          </a:solidFill>
        </p:spPr>
        <p:txBody>
          <a:bodyPr wrap="square" rtlCol="0">
            <a:spAutoFit/>
          </a:bodyPr>
          <a:lstStyle/>
          <a:p>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Correctly match each question with its answer by drawing a line to connect them (use the dots!). At the end, the letters with </a:t>
            </a:r>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no line through them </a:t>
            </a: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will reveal your code. </a:t>
            </a:r>
          </a:p>
          <a:p>
            <a:r>
              <a:rPr lang="en-US" sz="1200" b="1" i="1" dirty="0">
                <a:solidFill>
                  <a:schemeClr val="tx1"/>
                </a:solidFill>
                <a:latin typeface="Open Sans" panose="020B0606030504020204" pitchFamily="34" charset="0"/>
                <a:ea typeface="Open Sans" panose="020B0606030504020204" pitchFamily="34" charset="0"/>
                <a:cs typeface="Open Sans" panose="020B0606030504020204" pitchFamily="34" charset="0"/>
              </a:rPr>
              <a:t>Tip – use a ruler to get extra straight lines!</a:t>
            </a:r>
            <a:endParaRPr lang="en-US" sz="1200" b="1" i="1"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4" name="Table 13">
            <a:extLst>
              <a:ext uri="{FF2B5EF4-FFF2-40B4-BE49-F238E27FC236}">
                <a16:creationId xmlns:a16="http://schemas.microsoft.com/office/drawing/2014/main" id="{2F5C4816-EBF3-4C77-D0DC-904A974B50AD}"/>
              </a:ext>
            </a:extLst>
          </p:cNvPr>
          <p:cNvGraphicFramePr>
            <a:graphicFrameLocks noGrp="1"/>
          </p:cNvGraphicFramePr>
          <p:nvPr/>
        </p:nvGraphicFramePr>
        <p:xfrm>
          <a:off x="245176" y="1628478"/>
          <a:ext cx="6388357" cy="7010400"/>
        </p:xfrm>
        <a:graphic>
          <a:graphicData uri="http://schemas.openxmlformats.org/drawingml/2006/table">
            <a:tbl>
              <a:tblPr firstRow="1" bandRow="1">
                <a:tableStyleId>{5C22544A-7EE6-4342-B048-85BDC9FD1C3A}</a:tableStyleId>
              </a:tblPr>
              <a:tblGrid>
                <a:gridCol w="1062922">
                  <a:extLst>
                    <a:ext uri="{9D8B030D-6E8A-4147-A177-3AD203B41FA5}">
                      <a16:colId xmlns:a16="http://schemas.microsoft.com/office/drawing/2014/main" val="1175983612"/>
                    </a:ext>
                  </a:extLst>
                </a:gridCol>
                <a:gridCol w="1087967">
                  <a:extLst>
                    <a:ext uri="{9D8B030D-6E8A-4147-A177-3AD203B41FA5}">
                      <a16:colId xmlns:a16="http://schemas.microsoft.com/office/drawing/2014/main" val="463042398"/>
                    </a:ext>
                  </a:extLst>
                </a:gridCol>
                <a:gridCol w="1087967">
                  <a:extLst>
                    <a:ext uri="{9D8B030D-6E8A-4147-A177-3AD203B41FA5}">
                      <a16:colId xmlns:a16="http://schemas.microsoft.com/office/drawing/2014/main" val="2894215391"/>
                    </a:ext>
                  </a:extLst>
                </a:gridCol>
                <a:gridCol w="1087967">
                  <a:extLst>
                    <a:ext uri="{9D8B030D-6E8A-4147-A177-3AD203B41FA5}">
                      <a16:colId xmlns:a16="http://schemas.microsoft.com/office/drawing/2014/main" val="2041405862"/>
                    </a:ext>
                  </a:extLst>
                </a:gridCol>
                <a:gridCol w="2061534">
                  <a:extLst>
                    <a:ext uri="{9D8B030D-6E8A-4147-A177-3AD203B41FA5}">
                      <a16:colId xmlns:a16="http://schemas.microsoft.com/office/drawing/2014/main" val="764217367"/>
                    </a:ext>
                  </a:extLst>
                </a:gridCol>
              </a:tblGrid>
              <a:tr h="68972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Amendment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000" b="0"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Guarantees equal protection under the law and defines citizenship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082879"/>
                  </a:ext>
                </a:extLst>
              </a:tr>
              <a:tr h="68972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Amendment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000" b="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Protects freedom of speech, religion, press, assembly, and petition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7192497"/>
                  </a:ext>
                </a:extLst>
              </a:tr>
              <a:tr h="68972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Amendment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000" b="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Ends slavery in the United States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0211952"/>
                  </a:ext>
                </a:extLst>
              </a:tr>
              <a:tr h="68972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Amendment 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000" b="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Protects against cruel and unusual punishment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31419518"/>
                  </a:ext>
                </a:extLst>
              </a:tr>
              <a:tr h="68972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Amendment 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000" b="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Grants women the right to vote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207333"/>
                  </a:ext>
                </a:extLst>
              </a:tr>
              <a:tr h="68972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Amendment 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000" b="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Ensures the right to a fair and speedy trial with a lawyer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5244844"/>
                  </a:ext>
                </a:extLst>
              </a:tr>
              <a:tr h="68972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Amendment 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000" b="0"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Protects against self-incrimination and guarantees due process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644762"/>
                  </a:ext>
                </a:extLst>
              </a:tr>
              <a:tr h="68972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Amendment 15</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000" b="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Lowers the voting age to 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8285483"/>
                  </a:ext>
                </a:extLst>
              </a:tr>
              <a:tr h="68972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Amendment 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000" b="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Grants voting rights regardless of race or color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15991541"/>
                  </a:ext>
                </a:extLst>
              </a:tr>
              <a:tr h="68972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rPr>
                        <a:t>Amendment 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4000" b="0" dirty="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Protects against unreasonable searches and seizures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8951789"/>
                  </a:ext>
                </a:extLst>
              </a:tr>
            </a:tbl>
          </a:graphicData>
        </a:graphic>
      </p:graphicFrame>
      <p:cxnSp>
        <p:nvCxnSpPr>
          <p:cNvPr id="3" name="Straight Connector 2">
            <a:extLst>
              <a:ext uri="{FF2B5EF4-FFF2-40B4-BE49-F238E27FC236}">
                <a16:creationId xmlns:a16="http://schemas.microsoft.com/office/drawing/2014/main" id="{A2C7EE1F-D91E-44C7-1380-E697474B3ED8}"/>
              </a:ext>
            </a:extLst>
          </p:cNvPr>
          <p:cNvCxnSpPr>
            <a:cxnSpLocks/>
          </p:cNvCxnSpPr>
          <p:nvPr/>
        </p:nvCxnSpPr>
        <p:spPr>
          <a:xfrm>
            <a:off x="1485900" y="1981200"/>
            <a:ext cx="2882900" cy="685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B57AC15-1044-DEF3-8BFA-A6798AD17595}"/>
              </a:ext>
            </a:extLst>
          </p:cNvPr>
          <p:cNvCxnSpPr>
            <a:cxnSpLocks/>
          </p:cNvCxnSpPr>
          <p:nvPr/>
        </p:nvCxnSpPr>
        <p:spPr>
          <a:xfrm>
            <a:off x="1485900" y="2667000"/>
            <a:ext cx="2882900" cy="55956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B99C454-9966-8C9F-F4A0-057B7B9FD509}"/>
              </a:ext>
            </a:extLst>
          </p:cNvPr>
          <p:cNvCxnSpPr>
            <a:cxnSpLocks/>
          </p:cNvCxnSpPr>
          <p:nvPr/>
        </p:nvCxnSpPr>
        <p:spPr>
          <a:xfrm>
            <a:off x="1485900" y="3395966"/>
            <a:ext cx="2882900" cy="27762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80A472A-3F57-0EC8-E2E0-BC8491E5666E}"/>
              </a:ext>
            </a:extLst>
          </p:cNvPr>
          <p:cNvCxnSpPr>
            <a:cxnSpLocks/>
          </p:cNvCxnSpPr>
          <p:nvPr/>
        </p:nvCxnSpPr>
        <p:spPr>
          <a:xfrm>
            <a:off x="1485900" y="4076700"/>
            <a:ext cx="2882900" cy="138811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DD1DE95-C83C-55D8-F428-4472D63E13EF}"/>
              </a:ext>
            </a:extLst>
          </p:cNvPr>
          <p:cNvCxnSpPr>
            <a:cxnSpLocks/>
          </p:cNvCxnSpPr>
          <p:nvPr/>
        </p:nvCxnSpPr>
        <p:spPr>
          <a:xfrm flipV="1">
            <a:off x="1485900" y="4076700"/>
            <a:ext cx="2882900" cy="7073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76B7C55-444A-F471-306A-9B5030BBD62D}"/>
              </a:ext>
            </a:extLst>
          </p:cNvPr>
          <p:cNvCxnSpPr>
            <a:cxnSpLocks/>
          </p:cNvCxnSpPr>
          <p:nvPr/>
        </p:nvCxnSpPr>
        <p:spPr>
          <a:xfrm flipV="1">
            <a:off x="1485900" y="3369317"/>
            <a:ext cx="2882900" cy="20821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493D28-24C7-0023-8BBB-B7A206A3CEF7}"/>
              </a:ext>
            </a:extLst>
          </p:cNvPr>
          <p:cNvCxnSpPr>
            <a:cxnSpLocks/>
          </p:cNvCxnSpPr>
          <p:nvPr/>
        </p:nvCxnSpPr>
        <p:spPr>
          <a:xfrm flipV="1">
            <a:off x="1485900" y="1981200"/>
            <a:ext cx="2882900" cy="42176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75847CB-D7FC-0254-C58F-D80F2A1AC31D}"/>
              </a:ext>
            </a:extLst>
          </p:cNvPr>
          <p:cNvCxnSpPr>
            <a:cxnSpLocks/>
          </p:cNvCxnSpPr>
          <p:nvPr/>
        </p:nvCxnSpPr>
        <p:spPr>
          <a:xfrm>
            <a:off x="1485900" y="6892907"/>
            <a:ext cx="2882900" cy="6690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CD97B6B-A140-EE03-1269-1BC8DA0755A9}"/>
              </a:ext>
            </a:extLst>
          </p:cNvPr>
          <p:cNvCxnSpPr>
            <a:cxnSpLocks/>
          </p:cNvCxnSpPr>
          <p:nvPr/>
        </p:nvCxnSpPr>
        <p:spPr>
          <a:xfrm flipV="1">
            <a:off x="1485900" y="4770758"/>
            <a:ext cx="2882900" cy="28079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56BEFBD-BB7F-A4D6-F24E-4E2D1A5B0270}"/>
              </a:ext>
            </a:extLst>
          </p:cNvPr>
          <p:cNvCxnSpPr>
            <a:cxnSpLocks/>
          </p:cNvCxnSpPr>
          <p:nvPr/>
        </p:nvCxnSpPr>
        <p:spPr>
          <a:xfrm flipV="1">
            <a:off x="1504950" y="6871984"/>
            <a:ext cx="2863850" cy="141729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9BB938C-0F18-368B-4A9F-D81024AE51D9}"/>
              </a:ext>
            </a:extLst>
          </p:cNvPr>
          <p:cNvSpPr txBox="1"/>
          <p:nvPr/>
        </p:nvSpPr>
        <p:spPr>
          <a:xfrm>
            <a:off x="2067381" y="7448541"/>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S</a:t>
            </a:r>
          </a:p>
        </p:txBody>
      </p:sp>
      <p:sp>
        <p:nvSpPr>
          <p:cNvPr id="31" name="TextBox 30">
            <a:extLst>
              <a:ext uri="{FF2B5EF4-FFF2-40B4-BE49-F238E27FC236}">
                <a16:creationId xmlns:a16="http://schemas.microsoft.com/office/drawing/2014/main" id="{982BC3FE-C3A8-A32A-AF43-6E1CE938EDAD}"/>
              </a:ext>
            </a:extLst>
          </p:cNvPr>
          <p:cNvSpPr txBox="1"/>
          <p:nvPr/>
        </p:nvSpPr>
        <p:spPr>
          <a:xfrm>
            <a:off x="2792496" y="6719284"/>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C</a:t>
            </a:r>
          </a:p>
        </p:txBody>
      </p:sp>
      <p:sp>
        <p:nvSpPr>
          <p:cNvPr id="32" name="TextBox 31">
            <a:extLst>
              <a:ext uri="{FF2B5EF4-FFF2-40B4-BE49-F238E27FC236}">
                <a16:creationId xmlns:a16="http://schemas.microsoft.com/office/drawing/2014/main" id="{D9173882-C3A9-54D3-9BAD-CF9727A8B744}"/>
              </a:ext>
            </a:extLst>
          </p:cNvPr>
          <p:cNvSpPr txBox="1"/>
          <p:nvPr/>
        </p:nvSpPr>
        <p:spPr>
          <a:xfrm>
            <a:off x="1923002" y="5924790"/>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a:t>
            </a:r>
          </a:p>
        </p:txBody>
      </p:sp>
      <p:sp>
        <p:nvSpPr>
          <p:cNvPr id="33" name="TextBox 32">
            <a:extLst>
              <a:ext uri="{FF2B5EF4-FFF2-40B4-BE49-F238E27FC236}">
                <a16:creationId xmlns:a16="http://schemas.microsoft.com/office/drawing/2014/main" id="{CA0B4EC5-497C-E5ED-538D-3B56B4540FB6}"/>
              </a:ext>
            </a:extLst>
          </p:cNvPr>
          <p:cNvSpPr txBox="1"/>
          <p:nvPr/>
        </p:nvSpPr>
        <p:spPr>
          <a:xfrm>
            <a:off x="3038962" y="5218343"/>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V</a:t>
            </a:r>
          </a:p>
        </p:txBody>
      </p:sp>
      <p:sp>
        <p:nvSpPr>
          <p:cNvPr id="34" name="TextBox 33">
            <a:extLst>
              <a:ext uri="{FF2B5EF4-FFF2-40B4-BE49-F238E27FC236}">
                <a16:creationId xmlns:a16="http://schemas.microsoft.com/office/drawing/2014/main" id="{66C63FFD-426C-828B-C9F3-11616B9C40BA}"/>
              </a:ext>
            </a:extLst>
          </p:cNvPr>
          <p:cNvSpPr txBox="1"/>
          <p:nvPr/>
        </p:nvSpPr>
        <p:spPr>
          <a:xfrm>
            <a:off x="2782971" y="1793810"/>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C</a:t>
            </a:r>
          </a:p>
        </p:txBody>
      </p:sp>
      <p:sp>
        <p:nvSpPr>
          <p:cNvPr id="35" name="TextBox 34">
            <a:extLst>
              <a:ext uri="{FF2B5EF4-FFF2-40B4-BE49-F238E27FC236}">
                <a16:creationId xmlns:a16="http://schemas.microsoft.com/office/drawing/2014/main" id="{0E642FD8-6902-1338-2FE2-280305010CE1}"/>
              </a:ext>
            </a:extLst>
          </p:cNvPr>
          <p:cNvSpPr txBox="1"/>
          <p:nvPr/>
        </p:nvSpPr>
        <p:spPr>
          <a:xfrm>
            <a:off x="2494213" y="3782950"/>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a:t>
            </a:r>
          </a:p>
        </p:txBody>
      </p:sp>
      <p:sp>
        <p:nvSpPr>
          <p:cNvPr id="36" name="TextBox 35">
            <a:extLst>
              <a:ext uri="{FF2B5EF4-FFF2-40B4-BE49-F238E27FC236}">
                <a16:creationId xmlns:a16="http://schemas.microsoft.com/office/drawing/2014/main" id="{9AF8B5BA-FE3C-09B6-8D97-BC614119E590}"/>
              </a:ext>
            </a:extLst>
          </p:cNvPr>
          <p:cNvSpPr txBox="1"/>
          <p:nvPr/>
        </p:nvSpPr>
        <p:spPr>
          <a:xfrm>
            <a:off x="2067381" y="3946702"/>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A</a:t>
            </a:r>
          </a:p>
        </p:txBody>
      </p:sp>
      <p:sp>
        <p:nvSpPr>
          <p:cNvPr id="37" name="TextBox 36">
            <a:extLst>
              <a:ext uri="{FF2B5EF4-FFF2-40B4-BE49-F238E27FC236}">
                <a16:creationId xmlns:a16="http://schemas.microsoft.com/office/drawing/2014/main" id="{C081AA89-80D1-D292-99AE-028F03209B5D}"/>
              </a:ext>
            </a:extLst>
          </p:cNvPr>
          <p:cNvSpPr txBox="1"/>
          <p:nvPr/>
        </p:nvSpPr>
        <p:spPr>
          <a:xfrm>
            <a:off x="3781881" y="2369751"/>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N</a:t>
            </a:r>
          </a:p>
        </p:txBody>
      </p:sp>
      <p:sp>
        <p:nvSpPr>
          <p:cNvPr id="38" name="TextBox 37">
            <a:extLst>
              <a:ext uri="{FF2B5EF4-FFF2-40B4-BE49-F238E27FC236}">
                <a16:creationId xmlns:a16="http://schemas.microsoft.com/office/drawing/2014/main" id="{B4004A49-CD1D-98CE-24B4-5325BEE5B147}"/>
              </a:ext>
            </a:extLst>
          </p:cNvPr>
          <p:cNvSpPr txBox="1"/>
          <p:nvPr/>
        </p:nvSpPr>
        <p:spPr>
          <a:xfrm>
            <a:off x="3770958" y="3983005"/>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S</a:t>
            </a:r>
          </a:p>
        </p:txBody>
      </p:sp>
      <p:sp>
        <p:nvSpPr>
          <p:cNvPr id="39" name="TextBox 38">
            <a:extLst>
              <a:ext uri="{FF2B5EF4-FFF2-40B4-BE49-F238E27FC236}">
                <a16:creationId xmlns:a16="http://schemas.microsoft.com/office/drawing/2014/main" id="{296B0DA0-E9BE-24B6-B84E-143E67DAA526}"/>
              </a:ext>
            </a:extLst>
          </p:cNvPr>
          <p:cNvSpPr txBox="1"/>
          <p:nvPr/>
        </p:nvSpPr>
        <p:spPr>
          <a:xfrm>
            <a:off x="3737697" y="5049232"/>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a:t>
            </a:r>
          </a:p>
        </p:txBody>
      </p:sp>
      <p:sp>
        <p:nvSpPr>
          <p:cNvPr id="40" name="TextBox 39">
            <a:extLst>
              <a:ext uri="{FF2B5EF4-FFF2-40B4-BE49-F238E27FC236}">
                <a16:creationId xmlns:a16="http://schemas.microsoft.com/office/drawing/2014/main" id="{670B90F3-A21E-4214-BBB9-B73995ECE2B9}"/>
              </a:ext>
            </a:extLst>
          </p:cNvPr>
          <p:cNvSpPr txBox="1"/>
          <p:nvPr/>
        </p:nvSpPr>
        <p:spPr>
          <a:xfrm>
            <a:off x="3593318" y="6979618"/>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L</a:t>
            </a:r>
          </a:p>
        </p:txBody>
      </p:sp>
      <p:sp>
        <p:nvSpPr>
          <p:cNvPr id="41" name="TextBox 40">
            <a:extLst>
              <a:ext uri="{FF2B5EF4-FFF2-40B4-BE49-F238E27FC236}">
                <a16:creationId xmlns:a16="http://schemas.microsoft.com/office/drawing/2014/main" id="{78806D84-E508-957A-E3E8-8B1CF3A8FEF1}"/>
              </a:ext>
            </a:extLst>
          </p:cNvPr>
          <p:cNvSpPr txBox="1"/>
          <p:nvPr/>
        </p:nvSpPr>
        <p:spPr>
          <a:xfrm>
            <a:off x="2174538" y="4770758"/>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E</a:t>
            </a:r>
          </a:p>
        </p:txBody>
      </p:sp>
      <p:sp>
        <p:nvSpPr>
          <p:cNvPr id="42" name="TextBox 41">
            <a:extLst>
              <a:ext uri="{FF2B5EF4-FFF2-40B4-BE49-F238E27FC236}">
                <a16:creationId xmlns:a16="http://schemas.microsoft.com/office/drawing/2014/main" id="{B8AFE344-37CE-84B1-6E3F-89CD4483DED2}"/>
              </a:ext>
            </a:extLst>
          </p:cNvPr>
          <p:cNvSpPr txBox="1"/>
          <p:nvPr/>
        </p:nvSpPr>
        <p:spPr>
          <a:xfrm>
            <a:off x="3001522" y="5737842"/>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D</a:t>
            </a:r>
          </a:p>
        </p:txBody>
      </p:sp>
      <p:sp>
        <p:nvSpPr>
          <p:cNvPr id="43" name="TextBox 42">
            <a:extLst>
              <a:ext uri="{FF2B5EF4-FFF2-40B4-BE49-F238E27FC236}">
                <a16:creationId xmlns:a16="http://schemas.microsoft.com/office/drawing/2014/main" id="{F6024ECF-509F-319B-9C3C-773BB5A77911}"/>
              </a:ext>
            </a:extLst>
          </p:cNvPr>
          <p:cNvSpPr txBox="1"/>
          <p:nvPr/>
        </p:nvSpPr>
        <p:spPr>
          <a:xfrm>
            <a:off x="3328275" y="2992663"/>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H</a:t>
            </a:r>
          </a:p>
        </p:txBody>
      </p:sp>
      <p:sp>
        <p:nvSpPr>
          <p:cNvPr id="44" name="TextBox 43">
            <a:extLst>
              <a:ext uri="{FF2B5EF4-FFF2-40B4-BE49-F238E27FC236}">
                <a16:creationId xmlns:a16="http://schemas.microsoft.com/office/drawing/2014/main" id="{7D48ADED-F0AA-320E-A50A-744925AD10EB}"/>
              </a:ext>
            </a:extLst>
          </p:cNvPr>
          <p:cNvSpPr txBox="1"/>
          <p:nvPr/>
        </p:nvSpPr>
        <p:spPr>
          <a:xfrm>
            <a:off x="2481583" y="4353887"/>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G</a:t>
            </a:r>
          </a:p>
        </p:txBody>
      </p:sp>
      <p:sp>
        <p:nvSpPr>
          <p:cNvPr id="45" name="TextBox 44">
            <a:extLst>
              <a:ext uri="{FF2B5EF4-FFF2-40B4-BE49-F238E27FC236}">
                <a16:creationId xmlns:a16="http://schemas.microsoft.com/office/drawing/2014/main" id="{E33485D4-CCF3-349F-2CE9-EE1DD05EEECE}"/>
              </a:ext>
            </a:extLst>
          </p:cNvPr>
          <p:cNvSpPr txBox="1"/>
          <p:nvPr/>
        </p:nvSpPr>
        <p:spPr>
          <a:xfrm>
            <a:off x="1850440" y="6810645"/>
            <a:ext cx="288758"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P</a:t>
            </a:r>
          </a:p>
        </p:txBody>
      </p:sp>
    </p:spTree>
    <p:extLst>
      <p:ext uri="{BB962C8B-B14F-4D97-AF65-F5344CB8AC3E}">
        <p14:creationId xmlns:p14="http://schemas.microsoft.com/office/powerpoint/2010/main" val="91481712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raining_x0020_Session_x0020_Date xmlns="fd25ad10-4d75-4b5d-b861-be05ab14ab2e" xsi:nil="true"/>
    <lcf76f155ced4ddcb4097134ff3c332f xmlns="fd25ad10-4d75-4b5d-b861-be05ab14ab2e">
      <Terms xmlns="http://schemas.microsoft.com/office/infopath/2007/PartnerControls"/>
    </lcf76f155ced4ddcb4097134ff3c332f>
    <TaxCatchAll xmlns="13c60460-1e03-49e3-accf-61ea2ea2480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3FDBBEB869ECD42B1DB5DA93C524422" ma:contentTypeVersion="33" ma:contentTypeDescription="Create a new document." ma:contentTypeScope="" ma:versionID="5cd0a6e56da23e1900ce622dc7084511">
  <xsd:schema xmlns:xsd="http://www.w3.org/2001/XMLSchema" xmlns:xs="http://www.w3.org/2001/XMLSchema" xmlns:p="http://schemas.microsoft.com/office/2006/metadata/properties" xmlns:ns2="13c60460-1e03-49e3-accf-61ea2ea24807" xmlns:ns3="fd25ad10-4d75-4b5d-b861-be05ab14ab2e" targetNamespace="http://schemas.microsoft.com/office/2006/metadata/properties" ma:root="true" ma:fieldsID="2943fed0e498ceaa1deab920e244f1d9" ns2:_="" ns3:_="">
    <xsd:import namespace="13c60460-1e03-49e3-accf-61ea2ea24807"/>
    <xsd:import namespace="fd25ad10-4d75-4b5d-b861-be05ab14ab2e"/>
    <xsd:element name="properties">
      <xsd:complexType>
        <xsd:sequence>
          <xsd:element name="documentManagement">
            <xsd:complexType>
              <xsd:all>
                <xsd:element ref="ns2:SharedWithUsers" minOccurs="0"/>
                <xsd:element ref="ns3:MediaServiceMetadata" minOccurs="0"/>
                <xsd:element ref="ns3:MediaServiceFastMetadata" minOccurs="0"/>
                <xsd:element ref="ns2:SharedWithDetails" minOccurs="0"/>
                <xsd:element ref="ns3:MediaServiceAutoTags" minOccurs="0"/>
                <xsd:element ref="ns3:MediaServiceDateTaken"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Training_x0020_Session_x0020_Date" minOccurs="0"/>
                <xsd:element ref="ns3:MediaLengthInSeconds" minOccurs="0"/>
                <xsd:element ref="ns2:TaxCatchAll" minOccurs="0"/>
                <xsd:element ref="ns3:lcf76f155ced4ddcb4097134ff3c332f"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c60460-1e03-49e3-accf-61ea2ea2480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TaxCatchAll" ma:index="22" nillable="true" ma:displayName="Taxonomy Catch All Column" ma:hidden="true" ma:list="{8ae85e08-5aa3-4635-b4f7-50a807cde89b}" ma:internalName="TaxCatchAll" ma:showField="CatchAllData" ma:web="13c60460-1e03-49e3-accf-61ea2ea2480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d25ad10-4d75-4b5d-b861-be05ab14ab2e" elementFormDefault="qualified">
    <xsd:import namespace="http://schemas.microsoft.com/office/2006/documentManagement/types"/>
    <xsd:import namespace="http://schemas.microsoft.com/office/infopath/2007/PartnerControls"/>
    <xsd:element name="MediaServiceMetadata" ma:index="9" nillable="true" ma:displayName="MediaServiceMetadata" ma:description="" ma:hidden="true" ma:internalName="MediaServiceMetadata" ma:readOnly="true">
      <xsd:simpleType>
        <xsd:restriction base="dms:Note"/>
      </xsd:simpleType>
    </xsd:element>
    <xsd:element name="MediaServiceFastMetadata" ma:index="10"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Training_x0020_Session_x0020_Date" ma:index="20" nillable="true" ma:displayName="Training Session Date" ma:format="DateOnly" ma:internalName="Training_x0020_Session_x0020_Date">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9813c7c6-b368-4d0a-9b29-2e74b134ed1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F7A53D4-DD2A-482E-A199-6C1DBEE3BEC6}">
  <ds:schemaRefs>
    <ds:schemaRef ds:uri="http://schemas.microsoft.com/sharepoint/v3/contenttype/forms"/>
  </ds:schemaRefs>
</ds:datastoreItem>
</file>

<file path=customXml/itemProps2.xml><?xml version="1.0" encoding="utf-8"?>
<ds:datastoreItem xmlns:ds="http://schemas.openxmlformats.org/officeDocument/2006/customXml" ds:itemID="{D3DB021F-85ED-44A8-ABF5-CAB8B4BB467A}">
  <ds:schemaRefs>
    <ds:schemaRef ds:uri="http://purl.org/dc/dcmitype/"/>
    <ds:schemaRef ds:uri="http://purl.org/dc/terms/"/>
    <ds:schemaRef ds:uri="http://schemas.openxmlformats.org/package/2006/metadata/core-properties"/>
    <ds:schemaRef ds:uri="http://schemas.microsoft.com/office/2006/documentManagement/types"/>
    <ds:schemaRef ds:uri="http://purl.org/dc/elements/1.1/"/>
    <ds:schemaRef ds:uri="http://www.w3.org/XML/1998/namespace"/>
    <ds:schemaRef ds:uri="http://schemas.microsoft.com/office/2006/metadata/properties"/>
    <ds:schemaRef ds:uri="13c60460-1e03-49e3-accf-61ea2ea24807"/>
    <ds:schemaRef ds:uri="http://schemas.microsoft.com/office/infopath/2007/PartnerControls"/>
    <ds:schemaRef ds:uri="fd25ad10-4d75-4b5d-b861-be05ab14ab2e"/>
  </ds:schemaRefs>
</ds:datastoreItem>
</file>

<file path=customXml/itemProps3.xml><?xml version="1.0" encoding="utf-8"?>
<ds:datastoreItem xmlns:ds="http://schemas.openxmlformats.org/officeDocument/2006/customXml" ds:itemID="{88C87395-D029-42F2-B93C-E2FDB1161D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c60460-1e03-49e3-accf-61ea2ea24807"/>
    <ds:schemaRef ds:uri="fd25ad10-4d75-4b5d-b861-be05ab14ab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11738</TotalTime>
  <Words>7302</Words>
  <Application>Microsoft Office PowerPoint</Application>
  <PresentationFormat>Letter Paper (8.5x11 in)</PresentationFormat>
  <Paragraphs>1050</Paragraphs>
  <Slides>33</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Aptos</vt:lpstr>
      <vt:lpstr>Arial</vt:lpstr>
      <vt:lpstr>Calibri</vt:lpstr>
      <vt:lpstr>Calibri Light</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Cengage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Roudebush, Hannah</dc:creator>
  <cp:lastModifiedBy>Roudebush, Hannah</cp:lastModifiedBy>
  <cp:revision>7</cp:revision>
  <cp:lastPrinted>2023-02-03T17:53:48Z</cp:lastPrinted>
  <dcterms:created xsi:type="dcterms:W3CDTF">2022-12-22T18:35:04Z</dcterms:created>
  <dcterms:modified xsi:type="dcterms:W3CDTF">2025-11-21T21:07:07Z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0x01010053FDBBEB869ECD42B1DB5DA93C524422</vt:lpwstr>
  </property>
  <property fmtid="{D5CDD505-2E9C-101B-9397-08002B2CF9AE}" pid="3" name="MediaServiceImageTags">
    <vt:lpwstr/>
  </property>
</Properties>
</file>