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5"/>
  </p:notesMasterIdLst>
  <p:handoutMasterIdLst>
    <p:handoutMasterId r:id="rId56"/>
  </p:handoutMasterIdLst>
  <p:sldIdLst>
    <p:sldId id="1268" r:id="rId5"/>
    <p:sldId id="2304" r:id="rId6"/>
    <p:sldId id="2302" r:id="rId7"/>
    <p:sldId id="299" r:id="rId8"/>
    <p:sldId id="300" r:id="rId9"/>
    <p:sldId id="301" r:id="rId10"/>
    <p:sldId id="302" r:id="rId11"/>
    <p:sldId id="2313" r:id="rId12"/>
    <p:sldId id="2310" r:id="rId13"/>
    <p:sldId id="2312" r:id="rId14"/>
    <p:sldId id="2314" r:id="rId15"/>
    <p:sldId id="2315" r:id="rId16"/>
    <p:sldId id="2303" r:id="rId17"/>
    <p:sldId id="2306" r:id="rId18"/>
    <p:sldId id="2318" r:id="rId19"/>
    <p:sldId id="1259" r:id="rId20"/>
    <p:sldId id="1263" r:id="rId21"/>
    <p:sldId id="1265" r:id="rId22"/>
    <p:sldId id="281" r:id="rId23"/>
    <p:sldId id="335" r:id="rId24"/>
    <p:sldId id="284" r:id="rId25"/>
    <p:sldId id="285" r:id="rId26"/>
    <p:sldId id="287" r:id="rId27"/>
    <p:sldId id="288" r:id="rId28"/>
    <p:sldId id="289" r:id="rId29"/>
    <p:sldId id="290" r:id="rId30"/>
    <p:sldId id="298" r:id="rId31"/>
    <p:sldId id="304" r:id="rId32"/>
    <p:sldId id="305" r:id="rId33"/>
    <p:sldId id="888" r:id="rId34"/>
    <p:sldId id="890" r:id="rId35"/>
    <p:sldId id="313" r:id="rId36"/>
    <p:sldId id="315" r:id="rId37"/>
    <p:sldId id="316" r:id="rId38"/>
    <p:sldId id="939" r:id="rId39"/>
    <p:sldId id="940" r:id="rId40"/>
    <p:sldId id="893" r:id="rId41"/>
    <p:sldId id="894" r:id="rId42"/>
    <p:sldId id="895" r:id="rId43"/>
    <p:sldId id="323" r:id="rId44"/>
    <p:sldId id="324" r:id="rId45"/>
    <p:sldId id="325" r:id="rId46"/>
    <p:sldId id="326" r:id="rId47"/>
    <p:sldId id="327" r:id="rId48"/>
    <p:sldId id="2317" r:id="rId49"/>
    <p:sldId id="328" r:id="rId50"/>
    <p:sldId id="329" r:id="rId51"/>
    <p:sldId id="332" r:id="rId52"/>
    <p:sldId id="333" r:id="rId53"/>
    <p:sldId id="941" r:id="rId54"/>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E8"/>
    <a:srgbClr val="00AEEF"/>
    <a:srgbClr val="18324D"/>
    <a:srgbClr val="DC4405"/>
    <a:srgbClr val="00B093"/>
    <a:srgbClr val="009ECD"/>
    <a:srgbClr val="99CC00"/>
    <a:srgbClr val="F2A902"/>
    <a:srgbClr val="669933"/>
    <a:srgbClr val="84B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3305" autoAdjust="0"/>
  </p:normalViewPr>
  <p:slideViewPr>
    <p:cSldViewPr snapToGrid="0">
      <p:cViewPr varScale="1">
        <p:scale>
          <a:sx n="116" d="100"/>
          <a:sy n="116" d="100"/>
        </p:scale>
        <p:origin x="696" y="184"/>
      </p:cViewPr>
      <p:guideLst>
        <p:guide orient="horz" pos="2160"/>
        <p:guide pos="3840"/>
      </p:guideLst>
    </p:cSldViewPr>
  </p:slideViewPr>
  <p:notesTextViewPr>
    <p:cViewPr>
      <p:scale>
        <a:sx n="1" d="1"/>
        <a:sy n="1" d="1"/>
      </p:scale>
      <p:origin x="0" y="0"/>
    </p:cViewPr>
  </p:notesTextViewPr>
  <p:sorterViewPr>
    <p:cViewPr>
      <p:scale>
        <a:sx n="52" d="100"/>
        <a:sy n="52"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4021294" y="0"/>
            <a:ext cx="3076363" cy="470894"/>
          </a:xfrm>
          <a:prstGeom prst="rect">
            <a:avLst/>
          </a:prstGeom>
        </p:spPr>
        <p:txBody>
          <a:bodyPr vert="horz" lIns="94193" tIns="47097" rIns="94193" bIns="47097" rtlCol="0"/>
          <a:lstStyle>
            <a:lvl1pPr algn="r">
              <a:defRPr sz="1200"/>
            </a:lvl1pPr>
          </a:lstStyle>
          <a:p>
            <a:fld id="{0DBF883E-4252-AC4C-B209-6F2FF5C3E470}" type="datetimeFigureOut">
              <a:rPr lang="en-US" smtClean="0">
                <a:latin typeface="Open Sans" panose="020B0606030504020204" pitchFamily="34" charset="0"/>
              </a:rPr>
              <a:t>5/24/24</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914407"/>
            <a:ext cx="3076363" cy="470893"/>
          </a:xfrm>
          <a:prstGeom prst="rect">
            <a:avLst/>
          </a:prstGeom>
        </p:spPr>
        <p:txBody>
          <a:bodyPr vert="horz" lIns="94193" tIns="47097" rIns="94193" bIns="47097"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4021294" y="8914407"/>
            <a:ext cx="3076363" cy="470893"/>
          </a:xfrm>
          <a:prstGeom prst="rect">
            <a:avLst/>
          </a:prstGeom>
        </p:spPr>
        <p:txBody>
          <a:bodyPr vert="horz" lIns="94193" tIns="47097" rIns="94193" bIns="47097" rtlCol="0" anchor="b"/>
          <a:lstStyle>
            <a:lvl1pPr algn="r">
              <a:defRPr sz="1200"/>
            </a:lvl1pPr>
          </a:lstStyle>
          <a:p>
            <a:fld id="{F9168675-61CE-7447-84C8-BC719C6CEC39}"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4021294" y="0"/>
            <a:ext cx="3076363" cy="470894"/>
          </a:xfrm>
          <a:prstGeom prst="rect">
            <a:avLst/>
          </a:prstGeom>
        </p:spPr>
        <p:txBody>
          <a:bodyPr vert="horz" lIns="94193" tIns="47097" rIns="94193" bIns="47097" rtlCol="0"/>
          <a:lstStyle>
            <a:lvl1pPr algn="r">
              <a:defRPr sz="1200">
                <a:latin typeface="Open Sans" panose="020B0606030504020204" pitchFamily="34" charset="0"/>
              </a:defRPr>
            </a:lvl1pPr>
          </a:lstStyle>
          <a:p>
            <a:fld id="{BCDDAFEC-EF18-0045-B8D4-C55251355E3D}" type="datetimeFigureOut">
              <a:rPr lang="en-US" smtClean="0"/>
              <a:pPr/>
              <a:t>5/24/24</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3" tIns="47097" rIns="94193" bIns="47097" rtlCol="0" anchor="ctr"/>
          <a:lstStyle/>
          <a:p>
            <a:endParaRPr lang="en-US" dirty="0"/>
          </a:p>
        </p:txBody>
      </p:sp>
      <p:sp>
        <p:nvSpPr>
          <p:cNvPr id="5" name="Notes Placeholder 4"/>
          <p:cNvSpPr>
            <a:spLocks noGrp="1"/>
          </p:cNvSpPr>
          <p:nvPr>
            <p:ph type="body" sz="quarter" idx="3"/>
          </p:nvPr>
        </p:nvSpPr>
        <p:spPr>
          <a:xfrm>
            <a:off x="709930" y="4516675"/>
            <a:ext cx="5679440" cy="3695462"/>
          </a:xfrm>
          <a:prstGeom prst="rect">
            <a:avLst/>
          </a:prstGeom>
        </p:spPr>
        <p:txBody>
          <a:bodyPr vert="horz" lIns="94193" tIns="47097" rIns="94193" bIns="4709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14407"/>
            <a:ext cx="3076363" cy="470893"/>
          </a:xfrm>
          <a:prstGeom prst="rect">
            <a:avLst/>
          </a:prstGeom>
        </p:spPr>
        <p:txBody>
          <a:bodyPr vert="horz" lIns="94193" tIns="47097" rIns="94193" bIns="47097" rtlCol="0" anchor="b"/>
          <a:lstStyle>
            <a:lvl1pPr algn="l">
              <a:defRPr sz="12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4021294" y="8914407"/>
            <a:ext cx="3076363" cy="470893"/>
          </a:xfrm>
          <a:prstGeom prst="rect">
            <a:avLst/>
          </a:prstGeom>
        </p:spPr>
        <p:txBody>
          <a:bodyPr vert="horz" lIns="94193" tIns="47097" rIns="94193" bIns="47097" rtlCol="0" anchor="b"/>
          <a:lstStyle>
            <a:lvl1pPr algn="r">
              <a:defRPr sz="1200">
                <a:latin typeface="Open Sans" panose="020B0606030504020204" pitchFamily="34" charset="0"/>
              </a:defRPr>
            </a:lvl1pPr>
          </a:lstStyle>
          <a:p>
            <a:fld id="{F3A9CC68-86F6-4C41-BB68-563FFE5D02C1}" type="slidenum">
              <a:rPr lang="en-US" smtClean="0"/>
              <a:pPr/>
              <a:t>‹#›</a:t>
            </a:fld>
            <a:endParaRPr lang="en-US" dirty="0"/>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these slides may need to modified based on your institution’s Gale subscriptions.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a:t>
            </a:fld>
            <a:endParaRPr lang="en-US" dirty="0"/>
          </a:p>
        </p:txBody>
      </p:sp>
    </p:spTree>
    <p:extLst>
      <p:ext uri="{BB962C8B-B14F-4D97-AF65-F5344CB8AC3E}">
        <p14:creationId xmlns:p14="http://schemas.microsoft.com/office/powerpoint/2010/main" val="368721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4A03E76-86E7-A518-38C5-A02008EE5585}"/>
              </a:ext>
            </a:extLst>
          </p:cNvPr>
          <p:cNvSpPr>
            <a:spLocks noGrp="1"/>
          </p:cNvSpPr>
          <p:nvPr>
            <p:ph type="body" idx="1"/>
          </p:nvPr>
        </p:nvSpPr>
        <p:spPr/>
        <p:txBody>
          <a:bodyPr/>
          <a:lstStyle/>
          <a:p>
            <a:r>
              <a:rPr lang="en-US" dirty="0"/>
              <a:t>In </a:t>
            </a:r>
            <a:r>
              <a:rPr lang="en-US" i="1" dirty="0"/>
              <a:t>Gale Academic OneFile </a:t>
            </a:r>
            <a:r>
              <a:rPr lang="en-US" dirty="0"/>
              <a:t>the topics cover a smaller range of subjects, focusing on the academic fields of liberal arts and science &amp; health.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C6FCB4-A218-A11B-035F-5C5DBB77B319}"/>
              </a:ext>
            </a:extLst>
          </p:cNvPr>
          <p:cNvSpPr>
            <a:spLocks noGrp="1"/>
          </p:cNvSpPr>
          <p:nvPr>
            <p:ph type="body" idx="1"/>
          </p:nvPr>
        </p:nvSpPr>
        <p:spPr/>
        <p:txBody>
          <a:bodyPr/>
          <a:lstStyle/>
          <a:p>
            <a:r>
              <a:rPr lang="en-US" dirty="0"/>
              <a:t>Here are just a few of the many examples of topics covered within the liberal arts.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31BBD-4470-3151-05E8-DCCA388608B3}"/>
              </a:ext>
            </a:extLst>
          </p:cNvPr>
          <p:cNvSpPr>
            <a:spLocks noGrp="1"/>
          </p:cNvSpPr>
          <p:nvPr>
            <p:ph type="body" idx="1"/>
          </p:nvPr>
        </p:nvSpPr>
        <p:spPr/>
        <p:txBody>
          <a:bodyPr/>
          <a:lstStyle/>
          <a:p>
            <a:r>
              <a:rPr lang="en-US" dirty="0"/>
              <a:t>Here are just a few of the many examples of topics covered within science &amp; 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Aft>
                <a:spcPts val="600"/>
              </a:spcAft>
              <a:buNone/>
            </a:pPr>
            <a:r>
              <a:rPr lang="en-US" sz="1200" b="0" i="1" dirty="0">
                <a:solidFill>
                  <a:srgbClr val="DC4405"/>
                </a:solidFill>
              </a:rPr>
              <a:t>Gale OneFile: News </a:t>
            </a:r>
            <a:r>
              <a:rPr lang="en-US" sz="1200" b="0" dirty="0">
                <a:solidFill>
                  <a:srgbClr val="DC4405"/>
                </a:solidFill>
              </a:rPr>
              <a:t>provides access to more than 2,300 major U.S. regional, national, and local newspapers, as well as leading titles from around the world. It also includes thousands of images, radio and TV broadcasts and transcripts. Users can search articles instantly by title, headline, date, author, newspaper section, or other fields.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pPr/>
              <a:t>13</a:t>
            </a:fld>
            <a:endParaRPr lang="en-US" dirty="0"/>
          </a:p>
        </p:txBody>
      </p:sp>
    </p:spTree>
    <p:extLst>
      <p:ext uri="{BB962C8B-B14F-4D97-AF65-F5344CB8AC3E}">
        <p14:creationId xmlns:p14="http://schemas.microsoft.com/office/powerpoint/2010/main" val="2583218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Gale OneFile Subject Collections </a:t>
            </a:r>
            <a:r>
              <a:rPr lang="en-US" dirty="0"/>
              <a:t>pull content from General, News, and Academic sources to target special interests. In these Subject Collections, you will find content and publications relevant to your topic area. This makes it easy to search and explore content only related to your field of interest.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14</a:t>
            </a:fld>
            <a:endParaRPr lang="en-US" dirty="0"/>
          </a:p>
        </p:txBody>
      </p:sp>
    </p:spTree>
    <p:extLst>
      <p:ext uri="{BB962C8B-B14F-4D97-AF65-F5344CB8AC3E}">
        <p14:creationId xmlns:p14="http://schemas.microsoft.com/office/powerpoint/2010/main" val="1772361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4A2462-3100-2206-F930-0CE3B44EFD92}"/>
              </a:ext>
            </a:extLst>
          </p:cNvPr>
          <p:cNvSpPr>
            <a:spLocks noGrp="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Customize the library access URL on this slide before presenting.</a:t>
            </a:r>
          </a:p>
          <a:p>
            <a:endParaRPr lang="en-US" i="1" dirty="0"/>
          </a:p>
          <a:p>
            <a:r>
              <a:rPr lang="en-US" i="0" dirty="0"/>
              <a:t>All the content in </a:t>
            </a:r>
            <a:r>
              <a:rPr lang="en-US" i="1" dirty="0"/>
              <a:t>Gale OneFile </a:t>
            </a:r>
            <a:r>
              <a:rPr lang="en-US" i="0" dirty="0"/>
              <a:t>can be accessed by your learners 24/7 on any device, no matter where you are. There are no limits to the amount of content you can access. </a:t>
            </a:r>
          </a:p>
          <a:p>
            <a:endParaRPr lang="en-US" i="0" dirty="0"/>
          </a:p>
          <a:p>
            <a:r>
              <a:rPr lang="en-US" i="0" dirty="0"/>
              <a:t>Additionally, </a:t>
            </a:r>
            <a:r>
              <a:rPr lang="en-US" i="1" dirty="0"/>
              <a:t>Gale OneFile </a:t>
            </a:r>
            <a:r>
              <a:rPr lang="en-US" i="0" dirty="0"/>
              <a:t>is an ad-free environment that provides full-text access without paywalls.</a:t>
            </a:r>
          </a:p>
          <a:p>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19</a:t>
            </a:fld>
            <a:endParaRPr lang="en-US" dirty="0"/>
          </a:p>
        </p:txBody>
      </p:sp>
    </p:spTree>
    <p:extLst>
      <p:ext uri="{BB962C8B-B14F-4D97-AF65-F5344CB8AC3E}">
        <p14:creationId xmlns:p14="http://schemas.microsoft.com/office/powerpoint/2010/main" val="770969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screenshots on the following slides are shown from one Gale OneFile resource but apply to all.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20</a:t>
            </a:fld>
            <a:endParaRPr lang="en-US" dirty="0"/>
          </a:p>
        </p:txBody>
      </p:sp>
    </p:spTree>
    <p:extLst>
      <p:ext uri="{BB962C8B-B14F-4D97-AF65-F5344CB8AC3E}">
        <p14:creationId xmlns:p14="http://schemas.microsoft.com/office/powerpoint/2010/main" val="2782595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a basic search, just enter key terms related to topics of interest in the search box on the homepage or at the top of every page throughout the resource</a:t>
            </a:r>
            <a:r>
              <a:rPr lang="en-US" i="1" dirty="0"/>
              <a:t>.</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21</a:t>
            </a:fld>
            <a:endParaRPr lang="en-US" dirty="0"/>
          </a:p>
        </p:txBody>
      </p:sp>
    </p:spTree>
    <p:extLst>
      <p:ext uri="{BB962C8B-B14F-4D97-AF65-F5344CB8AC3E}">
        <p14:creationId xmlns:p14="http://schemas.microsoft.com/office/powerpoint/2010/main" val="2075459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dirty="0"/>
              <a:t>The New </a:t>
            </a:r>
            <a:r>
              <a:rPr lang="en-US" i="0" dirty="0"/>
              <a:t>York </a:t>
            </a:r>
            <a:r>
              <a:rPr lang="en-US" i="1" dirty="0"/>
              <a:t>Times</a:t>
            </a:r>
            <a:r>
              <a:rPr lang="en-US" i="0" dirty="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dirty="0"/>
              <a:t>by document type, date, content level, and more.</a:t>
            </a:r>
          </a:p>
        </p:txBody>
      </p:sp>
      <p:sp>
        <p:nvSpPr>
          <p:cNvPr id="4" name="Slide Number Placeholder 3"/>
          <p:cNvSpPr>
            <a:spLocks noGrp="1"/>
          </p:cNvSpPr>
          <p:nvPr>
            <p:ph type="sldNum" sz="quarter" idx="5"/>
          </p:nvPr>
        </p:nvSpPr>
        <p:spPr/>
        <p:txBody>
          <a:bodyPr/>
          <a:lstStyle/>
          <a:p>
            <a:fld id="{F3A9CC68-86F6-4C41-BB68-563FFE5D02C1}" type="slidenum">
              <a:rPr lang="en-US" smtClean="0"/>
              <a:t>22</a:t>
            </a:fld>
            <a:endParaRPr lang="en-US" dirty="0"/>
          </a:p>
        </p:txBody>
      </p:sp>
    </p:spTree>
    <p:extLst>
      <p:ext uri="{BB962C8B-B14F-4D97-AF65-F5344CB8AC3E}">
        <p14:creationId xmlns:p14="http://schemas.microsoft.com/office/powerpoint/2010/main" val="2453242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major Gale OneFile collections. Gale General OneFile caters to more general interest researchers and is popular with public library patrons and high school users; Gale OneFile News has news content from local, national, and international newspapers and newswires, and Gale Academic OneFile is geared towards academic researchers, focusing on content from scholarly publications.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a:t>
            </a:fld>
            <a:endParaRPr lang="en-US" dirty="0"/>
          </a:p>
        </p:txBody>
      </p:sp>
    </p:spTree>
    <p:extLst>
      <p:ext uri="{BB962C8B-B14F-4D97-AF65-F5344CB8AC3E}">
        <p14:creationId xmlns:p14="http://schemas.microsoft.com/office/powerpoint/2010/main" val="3176582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run a search or click a content type header on a topic page, you’ll find options to further pinpoint results of interest. At the top of the page, you can click to view results of specific types (videos, reference, etc.) depending on what’s available for your search.</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23</a:t>
            </a:fld>
            <a:endParaRPr lang="en-US" dirty="0"/>
          </a:p>
        </p:txBody>
      </p:sp>
    </p:spTree>
    <p:extLst>
      <p:ext uri="{BB962C8B-B14F-4D97-AF65-F5344CB8AC3E}">
        <p14:creationId xmlns:p14="http://schemas.microsoft.com/office/powerpoint/2010/main" val="946623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Filter Your Results portion on the right-hand side of the results, you’ll find options to limit your search results further based on publication date, subjects, Lexile measure, etc. Simply click one of the filtering options, check the box next to specific filters of interest, and then click to Apply the filter. </a:t>
            </a:r>
          </a:p>
          <a:p>
            <a:endParaRPr lang="en-US" dirty="0"/>
          </a:p>
          <a:p>
            <a:r>
              <a:rPr lang="en-US" dirty="0"/>
              <a:t>Note that these are also great options to point out to users who are in the habit of running very broad searches. Many of these options directly align to the options available in the Advanced Search, so they can begin to train students to think of more targeted search strategies.</a:t>
            </a:r>
          </a:p>
        </p:txBody>
      </p:sp>
      <p:sp>
        <p:nvSpPr>
          <p:cNvPr id="4" name="Slide Number Placeholder 3"/>
          <p:cNvSpPr>
            <a:spLocks noGrp="1"/>
          </p:cNvSpPr>
          <p:nvPr>
            <p:ph type="sldNum" sz="quarter" idx="5"/>
          </p:nvPr>
        </p:nvSpPr>
        <p:spPr/>
        <p:txBody>
          <a:bodyPr/>
          <a:lstStyle/>
          <a:p>
            <a:fld id="{F3A9CC68-86F6-4C41-BB68-563FFE5D02C1}" type="slidenum">
              <a:rPr lang="en-US" smtClean="0"/>
              <a:t>24</a:t>
            </a:fld>
            <a:endParaRPr lang="en-US" dirty="0"/>
          </a:p>
        </p:txBody>
      </p:sp>
    </p:spTree>
    <p:extLst>
      <p:ext uri="{BB962C8B-B14F-4D97-AF65-F5344CB8AC3E}">
        <p14:creationId xmlns:p14="http://schemas.microsoft.com/office/powerpoint/2010/main" val="3475303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find an item that you’d like to view, simply click the title of the result to access the document, video, image, etc. From there, you’ll find an array of tools that you can use to incorporate the content into research. We’ll cover these tools and strategies a bit later.</a:t>
            </a:r>
          </a:p>
        </p:txBody>
      </p:sp>
      <p:sp>
        <p:nvSpPr>
          <p:cNvPr id="4" name="Slide Number Placeholder 3"/>
          <p:cNvSpPr>
            <a:spLocks noGrp="1"/>
          </p:cNvSpPr>
          <p:nvPr>
            <p:ph type="sldNum" sz="quarter" idx="5"/>
          </p:nvPr>
        </p:nvSpPr>
        <p:spPr/>
        <p:txBody>
          <a:bodyPr/>
          <a:lstStyle/>
          <a:p>
            <a:fld id="{F3A9CC68-86F6-4C41-BB68-563FFE5D02C1}" type="slidenum">
              <a:rPr lang="en-US" smtClean="0"/>
              <a:t>25</a:t>
            </a:fld>
            <a:endParaRPr lang="en-US" dirty="0"/>
          </a:p>
        </p:txBody>
      </p:sp>
    </p:spTree>
    <p:extLst>
      <p:ext uri="{BB962C8B-B14F-4D97-AF65-F5344CB8AC3E}">
        <p14:creationId xmlns:p14="http://schemas.microsoft.com/office/powerpoint/2010/main" val="258535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topic you search or browse, you will find a wide variety of content types.</a:t>
            </a:r>
          </a:p>
          <a:p>
            <a:r>
              <a:rPr lang="en-US" dirty="0"/>
              <a:t>Academic Journals: Peer-reviewed content for high-level researchers.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Magazines and New: Updated on a regular basis to ensure the most relevant content is available.</a:t>
            </a:r>
          </a:p>
          <a:p>
            <a:r>
              <a:rPr lang="en-US" dirty="0"/>
              <a:t>Images, Videos and other multimedia: Provide an additional layer of learning support for users who prefer to learn visually or aurally instead of through text.</a:t>
            </a:r>
          </a:p>
          <a:p>
            <a:r>
              <a:rPr lang="en-US" dirty="0"/>
              <a:t>Books and other non-periodical sources: Give background knowledge and facts on a variety of topics and subjects.</a:t>
            </a:r>
          </a:p>
        </p:txBody>
      </p:sp>
      <p:sp>
        <p:nvSpPr>
          <p:cNvPr id="4" name="Slide Number Placeholder 3"/>
          <p:cNvSpPr>
            <a:spLocks noGrp="1"/>
          </p:cNvSpPr>
          <p:nvPr>
            <p:ph type="sldNum" sz="quarter" idx="5"/>
          </p:nvPr>
        </p:nvSpPr>
        <p:spPr/>
        <p:txBody>
          <a:bodyPr/>
          <a:lstStyle/>
          <a:p>
            <a:fld id="{F3A9CC68-86F6-4C41-BB68-563FFE5D02C1}" type="slidenum">
              <a:rPr lang="en-US" smtClean="0"/>
              <a:t>26</a:t>
            </a:fld>
            <a:endParaRPr lang="en-US" dirty="0"/>
          </a:p>
        </p:txBody>
      </p:sp>
    </p:spTree>
    <p:extLst>
      <p:ext uri="{BB962C8B-B14F-4D97-AF65-F5344CB8AC3E}">
        <p14:creationId xmlns:p14="http://schemas.microsoft.com/office/powerpoint/2010/main" val="2981265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Gale includes many tools and features to support organized research and learning.</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27</a:t>
            </a:fld>
            <a:endParaRPr lang="en-US" dirty="0"/>
          </a:p>
        </p:txBody>
      </p:sp>
    </p:spTree>
    <p:extLst>
      <p:ext uri="{BB962C8B-B14F-4D97-AF65-F5344CB8AC3E}">
        <p14:creationId xmlns:p14="http://schemas.microsoft.com/office/powerpoint/2010/main" val="160448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tools include options to easily share or save content, features to make content accessible to learners with a variety of needs,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screenshots on the following slides are shown from one Gale OneFile resource but apply to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28</a:t>
            </a:fld>
            <a:endParaRPr lang="en-US" dirty="0"/>
          </a:p>
        </p:txBody>
      </p:sp>
    </p:spTree>
    <p:extLst>
      <p:ext uri="{BB962C8B-B14F-4D97-AF65-F5344CB8AC3E}">
        <p14:creationId xmlns:p14="http://schemas.microsoft.com/office/powerpoint/2010/main" val="159407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all content in Gale resources are accessible 24/7 on any device in any location. Additionally, every item within the resource provides several options to export or share the content for later use.  Get Link creates a persistent URL that will direct someone right back to the page you were on when you used the Get Link tool.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p:txBody>
      </p:sp>
      <p:sp>
        <p:nvSpPr>
          <p:cNvPr id="4" name="Slide Number Placeholder 3"/>
          <p:cNvSpPr>
            <a:spLocks noGrp="1"/>
          </p:cNvSpPr>
          <p:nvPr>
            <p:ph type="sldNum" sz="quarter" idx="5"/>
          </p:nvPr>
        </p:nvSpPr>
        <p:spPr/>
        <p:txBody>
          <a:bodyPr/>
          <a:lstStyle/>
          <a:p>
            <a:fld id="{F3A9CC68-86F6-4C41-BB68-563FFE5D02C1}" type="slidenum">
              <a:rPr lang="en-US" smtClean="0"/>
              <a:t>29</a:t>
            </a:fld>
            <a:endParaRPr lang="en-US" dirty="0"/>
          </a:p>
        </p:txBody>
      </p:sp>
    </p:spTree>
    <p:extLst>
      <p:ext uri="{BB962C8B-B14F-4D97-AF65-F5344CB8AC3E}">
        <p14:creationId xmlns:p14="http://schemas.microsoft.com/office/powerpoint/2010/main" val="2022237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push content to users by clicking Get Link to create a persistent URL that you can copy and paste anywhere.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30</a:t>
            </a:fld>
            <a:endParaRPr lang="en-US" dirty="0"/>
          </a:p>
        </p:txBody>
      </p:sp>
    </p:spTree>
    <p:extLst>
      <p:ext uri="{BB962C8B-B14F-4D97-AF65-F5344CB8AC3E}">
        <p14:creationId xmlns:p14="http://schemas.microsoft.com/office/powerpoint/2010/main" val="3440966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dirty="0"/>
          </a:p>
          <a:p>
            <a:r>
              <a:rPr lang="en-US" dirty="0"/>
              <a:t>If you are sending to Google Drive or Microsoft OneDrive, you will be asked to log in if you are not already logged into a Google or Microsoft account within your browser. If you are already logged in, the system will automatically send it to the Google or Microsoft account active in your browser (so do note which account you’re using for the purpose of locating the content later).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31</a:t>
            </a:fld>
            <a:endParaRPr lang="en-US" dirty="0"/>
          </a:p>
        </p:txBody>
      </p:sp>
    </p:spTree>
    <p:extLst>
      <p:ext uri="{BB962C8B-B14F-4D97-AF65-F5344CB8AC3E}">
        <p14:creationId xmlns:p14="http://schemas.microsoft.com/office/powerpoint/2010/main" val="1404333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Gale content sent to Google Drive or Microsoft OneDrive can be opened as editable documents in .docx format. </a:t>
            </a:r>
          </a:p>
          <a:p>
            <a:endParaRPr lang="en-US" dirty="0"/>
          </a:p>
          <a:p>
            <a:r>
              <a:rPr lang="en-US" dirty="0"/>
              <a:t>These tools can help users stay organized when they perform research, and provide easy options for sharing, commenting, and collaborating with others.</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32</a:t>
            </a:fld>
            <a:endParaRPr lang="en-US" dirty="0"/>
          </a:p>
        </p:txBody>
      </p:sp>
    </p:spTree>
    <p:extLst>
      <p:ext uri="{BB962C8B-B14F-4D97-AF65-F5344CB8AC3E}">
        <p14:creationId xmlns:p14="http://schemas.microsoft.com/office/powerpoint/2010/main" val="37376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C4405"/>
                </a:solidFill>
                <a:effectLst/>
                <a:uLnTx/>
                <a:uFillTx/>
                <a:latin typeface="+mj-lt"/>
                <a:ea typeface="+mn-ea"/>
                <a:cs typeface="+mn-cs"/>
              </a:rPr>
              <a:t>Thousands of full-text magazines </a:t>
            </a:r>
            <a:r>
              <a:rPr lang="en-US" sz="1200" b="0" dirty="0">
                <a:solidFill>
                  <a:srgbClr val="DC4405"/>
                </a:solidFill>
                <a:latin typeface="+mj-lt"/>
              </a:rPr>
              <a:t>and </a:t>
            </a:r>
            <a:r>
              <a:rPr kumimoji="0" lang="en-US" sz="1200" b="0" i="0" u="none" strike="noStrike" kern="1200" cap="none" spc="0" normalizeH="0" baseline="0" noProof="0" dirty="0">
                <a:ln>
                  <a:noFill/>
                </a:ln>
                <a:solidFill>
                  <a:srgbClr val="DC4405"/>
                </a:solidFill>
                <a:effectLst/>
                <a:uLnTx/>
                <a:uFillTx/>
                <a:latin typeface="+mj-lt"/>
                <a:ea typeface="+mn-ea"/>
                <a:cs typeface="+mn-cs"/>
              </a:rPr>
              <a:t>journals recommended by </a:t>
            </a:r>
            <a:r>
              <a:rPr kumimoji="0" lang="en-US" sz="1200" b="0" i="1" u="none" strike="noStrike" kern="1200" cap="none" spc="0" normalizeH="0" baseline="0" noProof="0" dirty="0">
                <a:ln>
                  <a:noFill/>
                </a:ln>
                <a:solidFill>
                  <a:srgbClr val="DC4405"/>
                </a:solidFill>
                <a:effectLst/>
                <a:uLnTx/>
                <a:uFillTx/>
                <a:latin typeface="+mj-lt"/>
                <a:ea typeface="+mn-ea"/>
                <a:cs typeface="+mn-cs"/>
              </a:rPr>
              <a:t>Bowker's Magazines for Libraries </a:t>
            </a:r>
            <a:r>
              <a:rPr kumimoji="0" lang="en-US" sz="1200" b="0" i="0" u="none" strike="noStrike" kern="1200" cap="none" spc="0" normalizeH="0" baseline="0" noProof="0" dirty="0">
                <a:ln>
                  <a:noFill/>
                </a:ln>
                <a:solidFill>
                  <a:srgbClr val="DC4405"/>
                </a:solidFill>
                <a:effectLst/>
                <a:uLnTx/>
                <a:uFillTx/>
                <a:latin typeface="+mj-lt"/>
                <a:ea typeface="+mn-ea"/>
                <a:cs typeface="+mn-cs"/>
              </a:rPr>
              <a:t>are available also including reference, newspaper, and audio content that complements the resource's robust collection of magazines and journals. With millions of articles available, this resource serves a wide audience of readers.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pPr/>
              <a:t>3</a:t>
            </a:fld>
            <a:endParaRPr lang="en-US" dirty="0"/>
          </a:p>
        </p:txBody>
      </p:sp>
    </p:spTree>
    <p:extLst>
      <p:ext uri="{BB962C8B-B14F-4D97-AF65-F5344CB8AC3E}">
        <p14:creationId xmlns:p14="http://schemas.microsoft.com/office/powerpoint/2010/main" val="2093108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to support the varied needs of your learners, every result includes simple point (or tap) and click tools to machine translate the text (helpful for those who need to compare portions of the English language version to a different language to aide understanding) into over 40 languages, </a:t>
            </a:r>
          </a:p>
        </p:txBody>
      </p:sp>
      <p:sp>
        <p:nvSpPr>
          <p:cNvPr id="4" name="Slide Number Placeholder 3"/>
          <p:cNvSpPr>
            <a:spLocks noGrp="1"/>
          </p:cNvSpPr>
          <p:nvPr>
            <p:ph type="sldNum" sz="quarter" idx="5"/>
          </p:nvPr>
        </p:nvSpPr>
        <p:spPr/>
        <p:txBody>
          <a:bodyPr/>
          <a:lstStyle/>
          <a:p>
            <a:fld id="{F3A9CC68-86F6-4C41-BB68-563FFE5D02C1}" type="slidenum">
              <a:rPr lang="en-US" smtClean="0"/>
              <a:t>33</a:t>
            </a:fld>
            <a:endParaRPr lang="en-US" dirty="0"/>
          </a:p>
        </p:txBody>
      </p:sp>
    </p:spTree>
    <p:extLst>
      <p:ext uri="{BB962C8B-B14F-4D97-AF65-F5344CB8AC3E}">
        <p14:creationId xmlns:p14="http://schemas.microsoft.com/office/powerpoint/2010/main" val="2498324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or decrease font size to aide readability, </a:t>
            </a:r>
          </a:p>
        </p:txBody>
      </p:sp>
      <p:sp>
        <p:nvSpPr>
          <p:cNvPr id="4" name="Slide Number Placeholder 3"/>
          <p:cNvSpPr>
            <a:spLocks noGrp="1"/>
          </p:cNvSpPr>
          <p:nvPr>
            <p:ph type="sldNum" sz="quarter" idx="5"/>
          </p:nvPr>
        </p:nvSpPr>
        <p:spPr/>
        <p:txBody>
          <a:bodyPr/>
          <a:lstStyle/>
          <a:p>
            <a:fld id="{F3A9CC68-86F6-4C41-BB68-563FFE5D02C1}" type="slidenum">
              <a:rPr lang="en-US" smtClean="0"/>
              <a:t>34</a:t>
            </a:fld>
            <a:endParaRPr lang="en-US" dirty="0"/>
          </a:p>
        </p:txBody>
      </p:sp>
    </p:spTree>
    <p:extLst>
      <p:ext uri="{BB962C8B-B14F-4D97-AF65-F5344CB8AC3E}">
        <p14:creationId xmlns:p14="http://schemas.microsoft.com/office/powerpoint/2010/main" val="518491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font, text and background color, and line, letter, and word spacing to enhance readability.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4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 article with settings to highlight words and sentences being read, change the speed, and enhance the visibility.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653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sharing features we just discussed, all text results include the option to add highlights and notes. The Highlights and Notes tool allows your users to annotate while on the platform to ensure they get the most from the content.</a:t>
            </a:r>
          </a:p>
          <a:p>
            <a:endParaRPr lang="en-US" dirty="0"/>
          </a:p>
          <a:p>
            <a:r>
              <a:rPr lang="en-US" dirty="0"/>
              <a:t>To get started, users can simply select text within the document as you normally would to copy or paste text (click and drag on your computer or tap the first and last word on mobile devices).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37</a:t>
            </a:fld>
            <a:endParaRPr lang="en-US" dirty="0"/>
          </a:p>
        </p:txBody>
      </p:sp>
    </p:spTree>
    <p:extLst>
      <p:ext uri="{BB962C8B-B14F-4D97-AF65-F5344CB8AC3E}">
        <p14:creationId xmlns:p14="http://schemas.microsoft.com/office/powerpoint/2010/main" val="877770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see a pop-out menu that provides color options and the ability to add notes. Note that if a user selects one word within the text, the define option will allow that student to view a dictionary definition without leaving the Gale resource.</a:t>
            </a:r>
          </a:p>
          <a:p>
            <a:endParaRPr lang="en-US" dirty="0"/>
          </a:p>
          <a:p>
            <a:r>
              <a:rPr lang="en-US" dirty="0"/>
              <a:t>Choose the desired color for the highlight and add your thoughts or response to the notes field.</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38</a:t>
            </a:fld>
            <a:endParaRPr lang="en-US" dirty="0"/>
          </a:p>
        </p:txBody>
      </p:sp>
    </p:spTree>
    <p:extLst>
      <p:ext uri="{BB962C8B-B14F-4D97-AF65-F5344CB8AC3E}">
        <p14:creationId xmlns:p14="http://schemas.microsoft.com/office/powerpoint/2010/main" val="2199793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dirty="0"/>
          </a:p>
          <a:p>
            <a:r>
              <a:rPr lang="en-US" dirty="0"/>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39</a:t>
            </a:fld>
            <a:endParaRPr lang="en-US" dirty="0"/>
          </a:p>
        </p:txBody>
      </p:sp>
    </p:spTree>
    <p:extLst>
      <p:ext uri="{BB962C8B-B14F-4D97-AF65-F5344CB8AC3E}">
        <p14:creationId xmlns:p14="http://schemas.microsoft.com/office/powerpoint/2010/main" val="247749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users have a topic in mind and begin searching the resource, Topic Finder provides a visual tool for them to better understand the divisions and connections within their larger topics to begin defining a more narrow, unique research direction.</a:t>
            </a:r>
          </a:p>
        </p:txBody>
      </p:sp>
      <p:sp>
        <p:nvSpPr>
          <p:cNvPr id="4" name="Slide Number Placeholder 3"/>
          <p:cNvSpPr>
            <a:spLocks noGrp="1"/>
          </p:cNvSpPr>
          <p:nvPr>
            <p:ph type="sldNum" sz="quarter" idx="5"/>
          </p:nvPr>
        </p:nvSpPr>
        <p:spPr/>
        <p:txBody>
          <a:bodyPr/>
          <a:lstStyle/>
          <a:p>
            <a:fld id="{F3A9CC68-86F6-4C41-BB68-563FFE5D02C1}" type="slidenum">
              <a:rPr lang="en-US" smtClean="0"/>
              <a:t>40</a:t>
            </a:fld>
            <a:endParaRPr lang="en-US" dirty="0"/>
          </a:p>
        </p:txBody>
      </p:sp>
    </p:spTree>
    <p:extLst>
      <p:ext uri="{BB962C8B-B14F-4D97-AF65-F5344CB8AC3E}">
        <p14:creationId xmlns:p14="http://schemas.microsoft.com/office/powerpoint/2010/main" val="2890494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Finder can be accessed after running a search within the Gale resource. </a:t>
            </a:r>
          </a:p>
        </p:txBody>
      </p:sp>
      <p:sp>
        <p:nvSpPr>
          <p:cNvPr id="4" name="Slide Number Placeholder 3"/>
          <p:cNvSpPr>
            <a:spLocks noGrp="1"/>
          </p:cNvSpPr>
          <p:nvPr>
            <p:ph type="sldNum" sz="quarter" idx="5"/>
          </p:nvPr>
        </p:nvSpPr>
        <p:spPr/>
        <p:txBody>
          <a:bodyPr/>
          <a:lstStyle/>
          <a:p>
            <a:fld id="{F3A9CC68-86F6-4C41-BB68-563FFE5D02C1}" type="slidenum">
              <a:rPr lang="en-US" smtClean="0"/>
              <a:t>41</a:t>
            </a:fld>
            <a:endParaRPr lang="en-US" dirty="0"/>
          </a:p>
        </p:txBody>
      </p:sp>
    </p:spTree>
    <p:extLst>
      <p:ext uri="{BB962C8B-B14F-4D97-AF65-F5344CB8AC3E}">
        <p14:creationId xmlns:p14="http://schemas.microsoft.com/office/powerpoint/2010/main" val="4054272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right-hand side of the page, under the filters, simply click Start the Topic Finder.</a:t>
            </a:r>
          </a:p>
        </p:txBody>
      </p:sp>
      <p:sp>
        <p:nvSpPr>
          <p:cNvPr id="4" name="Slide Number Placeholder 3"/>
          <p:cNvSpPr>
            <a:spLocks noGrp="1"/>
          </p:cNvSpPr>
          <p:nvPr>
            <p:ph type="sldNum" sz="quarter" idx="5"/>
          </p:nvPr>
        </p:nvSpPr>
        <p:spPr/>
        <p:txBody>
          <a:bodyPr/>
          <a:lstStyle/>
          <a:p>
            <a:fld id="{F3A9CC68-86F6-4C41-BB68-563FFE5D02C1}" type="slidenum">
              <a:rPr lang="en-US" smtClean="0"/>
              <a:t>42</a:t>
            </a:fld>
            <a:endParaRPr lang="en-US" dirty="0"/>
          </a:p>
        </p:txBody>
      </p:sp>
    </p:spTree>
    <p:extLst>
      <p:ext uri="{BB962C8B-B14F-4D97-AF65-F5344CB8AC3E}">
        <p14:creationId xmlns:p14="http://schemas.microsoft.com/office/powerpoint/2010/main" val="128090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a:t>General OneFile</a:t>
            </a:r>
            <a:r>
              <a:rPr lang="en-US" dirty="0"/>
              <a:t>, this Includes social studies, science &amp; health, careers &amp; education, and personal interest</a:t>
            </a:r>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dirty="0"/>
          </a:p>
        </p:txBody>
      </p:sp>
    </p:spTree>
    <p:extLst>
      <p:ext uri="{BB962C8B-B14F-4D97-AF65-F5344CB8AC3E}">
        <p14:creationId xmlns:p14="http://schemas.microsoft.com/office/powerpoint/2010/main" val="3122157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then interact with either a tile (shown in this screenshot) or wheel visualization that maps out and breaks down major themes within the larger topic. </a:t>
            </a:r>
          </a:p>
        </p:txBody>
      </p:sp>
      <p:sp>
        <p:nvSpPr>
          <p:cNvPr id="4" name="Slide Number Placeholder 3"/>
          <p:cNvSpPr>
            <a:spLocks noGrp="1"/>
          </p:cNvSpPr>
          <p:nvPr>
            <p:ph type="sldNum" sz="quarter" idx="5"/>
          </p:nvPr>
        </p:nvSpPr>
        <p:spPr/>
        <p:txBody>
          <a:bodyPr/>
          <a:lstStyle/>
          <a:p>
            <a:fld id="{F3A9CC68-86F6-4C41-BB68-563FFE5D02C1}" type="slidenum">
              <a:rPr lang="en-US" smtClean="0"/>
              <a:t>43</a:t>
            </a:fld>
            <a:endParaRPr lang="en-US" dirty="0"/>
          </a:p>
        </p:txBody>
      </p:sp>
    </p:spTree>
    <p:extLst>
      <p:ext uri="{BB962C8B-B14F-4D97-AF65-F5344CB8AC3E}">
        <p14:creationId xmlns:p14="http://schemas.microsoft.com/office/powerpoint/2010/main" val="2140898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see further divisions of the topic. As you do, a list of results will be presented and updated on the right-hand side of the tool so that you or your students can quickly click into relevant articles within the refined topic.</a:t>
            </a:r>
          </a:p>
        </p:txBody>
      </p:sp>
      <p:sp>
        <p:nvSpPr>
          <p:cNvPr id="4" name="Slide Number Placeholder 3"/>
          <p:cNvSpPr>
            <a:spLocks noGrp="1"/>
          </p:cNvSpPr>
          <p:nvPr>
            <p:ph type="sldNum" sz="quarter" idx="5"/>
          </p:nvPr>
        </p:nvSpPr>
        <p:spPr/>
        <p:txBody>
          <a:bodyPr/>
          <a:lstStyle/>
          <a:p>
            <a:fld id="{F3A9CC68-86F6-4C41-BB68-563FFE5D02C1}" type="slidenum">
              <a:rPr lang="en-US" smtClean="0"/>
              <a:t>44</a:t>
            </a:fld>
            <a:endParaRPr lang="en-US" dirty="0"/>
          </a:p>
        </p:txBody>
      </p:sp>
    </p:spTree>
    <p:extLst>
      <p:ext uri="{BB962C8B-B14F-4D97-AF65-F5344CB8AC3E}">
        <p14:creationId xmlns:p14="http://schemas.microsoft.com/office/powerpoint/2010/main" val="1877565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128C33C-8F91-08B8-BD2F-DA0F85369103}"/>
              </a:ext>
            </a:extLst>
          </p:cNvPr>
          <p:cNvSpPr>
            <a:spLocks noGrp="1"/>
          </p:cNvSpPr>
          <p:nvPr>
            <p:ph type="body" idx="1"/>
          </p:nvPr>
        </p:nvSpPr>
        <p:spPr/>
        <p:txBody>
          <a:bodyPr/>
          <a:lstStyle/>
          <a:p>
            <a:r>
              <a:rPr lang="en-US" dirty="0"/>
              <a:t>Within the Gale OneFile resources, users have the ability to create Search Alerts and choose how they would like to be alerted when new results for the search become available, by Email (daily, weekly, or monthly) and the Format (Plain text or HTML) or by RSS Feed.  The same alerts are available once a Journal Alert is created by selecting the publication title in search results or using Publication Search to find a journal title.</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seamless Cite tool is built into every item within the Gale resource to ensure that users have support in using and citing resources responsibly.</a:t>
            </a:r>
          </a:p>
          <a:p>
            <a:endParaRPr lang="en-US" dirty="0"/>
          </a:p>
          <a:p>
            <a:r>
              <a:rPr lang="en-US" dirty="0"/>
              <a:t>Simply click Cite to provide machine-generated MLA, APA (7</a:t>
            </a:r>
            <a:r>
              <a:rPr lang="en-US" baseline="30000" dirty="0"/>
              <a:t>th</a:t>
            </a:r>
            <a:r>
              <a:rPr lang="en-US" dirty="0"/>
              <a:t> edition is now available within the tool), and/or Chicago style citations. Use the Select button to select, then copy and paste the citation into a document, or Export the citation to services like EasyBib and NoodleTools.</a:t>
            </a:r>
          </a:p>
        </p:txBody>
      </p:sp>
      <p:sp>
        <p:nvSpPr>
          <p:cNvPr id="4" name="Slide Number Placeholder 3"/>
          <p:cNvSpPr>
            <a:spLocks noGrp="1"/>
          </p:cNvSpPr>
          <p:nvPr>
            <p:ph type="sldNum" sz="quarter" idx="5"/>
          </p:nvPr>
        </p:nvSpPr>
        <p:spPr/>
        <p:txBody>
          <a:bodyPr/>
          <a:lstStyle/>
          <a:p>
            <a:fld id="{F3A9CC68-86F6-4C41-BB68-563FFE5D02C1}" type="slidenum">
              <a:rPr lang="en-US" smtClean="0"/>
              <a:t>46</a:t>
            </a:fld>
            <a:endParaRPr lang="en-US" dirty="0"/>
          </a:p>
        </p:txBody>
      </p:sp>
    </p:spTree>
    <p:extLst>
      <p:ext uri="{BB962C8B-B14F-4D97-AF65-F5344CB8AC3E}">
        <p14:creationId xmlns:p14="http://schemas.microsoft.com/office/powerpoint/2010/main" val="401694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Alternately, scroll to the bottom of the document and use the Source Citation area to select the desired citation. Whichever citation is active in this area (for example, in this screenshot, APA is the active selection)</a:t>
            </a:r>
          </a:p>
        </p:txBody>
      </p:sp>
      <p:sp>
        <p:nvSpPr>
          <p:cNvPr id="4" name="Slide Number Placeholder 3"/>
          <p:cNvSpPr>
            <a:spLocks noGrp="1"/>
          </p:cNvSpPr>
          <p:nvPr>
            <p:ph type="sldNum" sz="quarter" idx="5"/>
          </p:nvPr>
        </p:nvSpPr>
        <p:spPr/>
        <p:txBody>
          <a:bodyPr/>
          <a:lstStyle/>
          <a:p>
            <a:fld id="{F3A9CC68-86F6-4C41-BB68-563FFE5D02C1}" type="slidenum">
              <a:rPr lang="en-US" smtClean="0"/>
              <a:t>47</a:t>
            </a:fld>
            <a:endParaRPr lang="en-US" dirty="0"/>
          </a:p>
        </p:txBody>
      </p:sp>
    </p:spTree>
    <p:extLst>
      <p:ext uri="{BB962C8B-B14F-4D97-AF65-F5344CB8AC3E}">
        <p14:creationId xmlns:p14="http://schemas.microsoft.com/office/powerpoint/2010/main" val="3532430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A9CC68-86F6-4C41-BB68-563FFE5D02C1}" type="slidenum">
              <a:rPr lang="en-US" smtClean="0"/>
              <a:t>48</a:t>
            </a:fld>
            <a:endParaRPr lang="en-US" dirty="0"/>
          </a:p>
        </p:txBody>
      </p:sp>
    </p:spTree>
    <p:extLst>
      <p:ext uri="{BB962C8B-B14F-4D97-AF65-F5344CB8AC3E}">
        <p14:creationId xmlns:p14="http://schemas.microsoft.com/office/powerpoint/2010/main" val="1427286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fld id="{F3A9CC68-86F6-4C41-BB68-563FFE5D02C1}" type="slidenum">
              <a:rPr lang="en-US" smtClean="0"/>
              <a:t>49</a:t>
            </a:fld>
            <a:endParaRPr lang="en-US" dirty="0"/>
          </a:p>
        </p:txBody>
      </p:sp>
    </p:spTree>
    <p:extLst>
      <p:ext uri="{BB962C8B-B14F-4D97-AF65-F5344CB8AC3E}">
        <p14:creationId xmlns:p14="http://schemas.microsoft.com/office/powerpoint/2010/main" val="3753147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Customize this concluding slide with your contact and site/access information.</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50</a:t>
            </a:fld>
            <a:endParaRPr lang="en-US" dirty="0"/>
          </a:p>
        </p:txBody>
      </p:sp>
    </p:spTree>
    <p:extLst>
      <p:ext uri="{BB962C8B-B14F-4D97-AF65-F5344CB8AC3E}">
        <p14:creationId xmlns:p14="http://schemas.microsoft.com/office/powerpoint/2010/main" val="48559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social studies.</a:t>
            </a:r>
          </a:p>
          <a:p>
            <a:endParaRPr lang="en-US" dirty="0"/>
          </a:p>
          <a:p>
            <a:r>
              <a:rPr lang="en-US" i="1" dirty="0"/>
              <a:t>Feel free to hide slides, or feature different topic page subjects depending on the audience you present to.</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dirty="0"/>
          </a:p>
        </p:txBody>
      </p:sp>
    </p:spTree>
    <p:extLst>
      <p:ext uri="{BB962C8B-B14F-4D97-AF65-F5344CB8AC3E}">
        <p14:creationId xmlns:p14="http://schemas.microsoft.com/office/powerpoint/2010/main" val="144172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science &amp; 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6</a:t>
            </a:fld>
            <a:endParaRPr lang="en-US" dirty="0"/>
          </a:p>
        </p:txBody>
      </p:sp>
    </p:spTree>
    <p:extLst>
      <p:ext uri="{BB962C8B-B14F-4D97-AF65-F5344CB8AC3E}">
        <p14:creationId xmlns:p14="http://schemas.microsoft.com/office/powerpoint/2010/main" val="4146147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literature and the arts.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7</a:t>
            </a:fld>
            <a:endParaRPr lang="en-US" dirty="0"/>
          </a:p>
        </p:txBody>
      </p:sp>
    </p:spTree>
    <p:extLst>
      <p:ext uri="{BB962C8B-B14F-4D97-AF65-F5344CB8AC3E}">
        <p14:creationId xmlns:p14="http://schemas.microsoft.com/office/powerpoint/2010/main" val="930744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55F5E1-AEC1-F3B9-344D-03C2C7E41266}"/>
              </a:ext>
            </a:extLst>
          </p:cNvPr>
          <p:cNvSpPr>
            <a:spLocks noGrp="1"/>
          </p:cNvSpPr>
          <p:nvPr>
            <p:ph type="body" idx="1"/>
          </p:nvPr>
        </p:nvSpPr>
        <p:spPr/>
        <p:txBody>
          <a:bodyPr/>
          <a:lstStyle/>
          <a:p>
            <a:r>
              <a:rPr lang="en-US" dirty="0"/>
              <a:t>Here are just a few of the many examples of topics covered within personal interest.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rgbClr val="DC4405"/>
                </a:solidFill>
              </a:rPr>
              <a:t>Gale’s premier periodical resource, </a:t>
            </a:r>
            <a:r>
              <a:rPr lang="en-US" sz="1200" b="0" i="1" dirty="0">
                <a:solidFill>
                  <a:srgbClr val="DC4405"/>
                </a:solidFill>
              </a:rPr>
              <a:t>Gale Academic OneFile</a:t>
            </a:r>
            <a:r>
              <a:rPr lang="en-US" sz="1200" b="0" dirty="0">
                <a:solidFill>
                  <a:srgbClr val="DC4405"/>
                </a:solidFill>
              </a:rPr>
              <a:t>, provides millions of articles from over 17,000 scholarly journals and other authoritative sources—including thousands of podcasts and transcripts from NPR and CNN as well as videos from BBC Worldwide Learning.</a:t>
            </a:r>
          </a:p>
          <a:p>
            <a:endParaRPr lang="en-US" sz="1200" b="0" dirty="0">
              <a:solidFill>
                <a:srgbClr val="DC4405"/>
              </a:solidFill>
            </a:endParaRPr>
          </a:p>
          <a:p>
            <a:pPr marL="0" indent="0">
              <a:buNone/>
            </a:pPr>
            <a:r>
              <a:rPr lang="en-US" sz="1200" b="0" dirty="0">
                <a:solidFill>
                  <a:srgbClr val="DC4405"/>
                </a:solidFill>
              </a:rPr>
              <a:t>With extensive coverage in key subject areas such as, biology, chemistry, criminal justice, economics, environmental science, history, marketing, political science, and psychology, researchers can find accurate information and articles.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pPr/>
              <a:t>9</a:t>
            </a:fld>
            <a:endParaRPr lang="en-US" dirty="0"/>
          </a:p>
        </p:txBody>
      </p:sp>
    </p:spTree>
    <p:extLst>
      <p:ext uri="{BB962C8B-B14F-4D97-AF65-F5344CB8AC3E}">
        <p14:creationId xmlns:p14="http://schemas.microsoft.com/office/powerpoint/2010/main" val="1883843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Academic_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t="7827" b="7827"/>
          <a:stretch/>
        </p:blipFill>
        <p:spPr>
          <a:xfrm>
            <a:off x="-2" y="0"/>
            <a:ext cx="12188952" cy="6853967"/>
          </a:xfrm>
          <a:prstGeom prst="rect">
            <a:avLst/>
          </a:prstGeom>
        </p:spPr>
      </p:pic>
      <p:sp>
        <p:nvSpPr>
          <p:cNvPr id="5" name="Text Placeholder 7"/>
          <p:cNvSpPr>
            <a:spLocks noGrp="1"/>
          </p:cNvSpPr>
          <p:nvPr>
            <p:ph type="body" sz="quarter" idx="10" hasCustomPrompt="1"/>
          </p:nvPr>
        </p:nvSpPr>
        <p:spPr>
          <a:xfrm>
            <a:off x="-3" y="838573"/>
            <a:ext cx="7084294" cy="2802401"/>
          </a:xfrm>
          <a:prstGeom prst="rect">
            <a:avLst/>
          </a:prstGeom>
          <a:solidFill>
            <a:schemeClr val="bg1">
              <a:alpha val="69000"/>
            </a:schemeClr>
          </a:solidFill>
        </p:spPr>
        <p:txBody>
          <a:bodyPr lIns="640080" tIns="365760"/>
          <a:lstStyle>
            <a:lvl1pPr marL="0" indent="0">
              <a:buNone/>
              <a:defRPr sz="3600" b="1"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pPr lvl="0"/>
            <a:br>
              <a:rPr lang="en-US" dirty="0"/>
            </a:br>
            <a:endParaRPr lang="en-US" dirty="0"/>
          </a:p>
        </p:txBody>
      </p:sp>
      <p:sp>
        <p:nvSpPr>
          <p:cNvPr id="9" name="Rectangle 8">
            <a:extLst>
              <a:ext uri="{FF2B5EF4-FFF2-40B4-BE49-F238E27FC236}">
                <a16:creationId xmlns:a16="http://schemas.microsoft.com/office/drawing/2014/main" id="{8D45A978-6A88-ADA4-6283-27248E392D6F}"/>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1" name="Graphic 10">
            <a:extLst>
              <a:ext uri="{FF2B5EF4-FFF2-40B4-BE49-F238E27FC236}">
                <a16:creationId xmlns:a16="http://schemas.microsoft.com/office/drawing/2014/main" id="{AB33760A-A317-9DC0-D7F6-3E71086A13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Title 3">
            <a:extLst>
              <a:ext uri="{FF2B5EF4-FFF2-40B4-BE49-F238E27FC236}">
                <a16:creationId xmlns:a16="http://schemas.microsoft.com/office/drawing/2014/main" id="{E32CAB31-23EB-1541-1EAA-C10CE160421C}"/>
              </a:ext>
            </a:extLst>
          </p:cNvPr>
          <p:cNvSpPr>
            <a:spLocks noGrp="1"/>
          </p:cNvSpPr>
          <p:nvPr>
            <p:ph type="title" hasCustomPrompt="1"/>
          </p:nvPr>
        </p:nvSpPr>
        <p:spPr>
          <a:xfrm>
            <a:off x="560053" y="1409096"/>
            <a:ext cx="5905402" cy="1532698"/>
          </a:xfrm>
        </p:spPr>
        <p:txBody>
          <a:bodyPr>
            <a:normAutofit/>
          </a:bodyPr>
          <a:lstStyle>
            <a:lvl1pPr>
              <a:lnSpc>
                <a:spcPct val="100000"/>
              </a:lnSpc>
              <a:defRPr sz="3600">
                <a:solidFill>
                  <a:srgbClr val="18324D"/>
                </a:solidFill>
              </a:defRPr>
            </a:lvl1pPr>
          </a:lstStyle>
          <a:p>
            <a:pPr lvl="0"/>
            <a:r>
              <a:rPr lang="en-US" dirty="0"/>
              <a:t>PRESENTATION TITLE</a:t>
            </a:r>
            <a:br>
              <a:rPr lang="en-US" dirty="0"/>
            </a:br>
            <a:r>
              <a:rPr lang="en-US" dirty="0"/>
              <a:t>OPEN SANS 36 BOLD</a:t>
            </a:r>
          </a:p>
        </p:txBody>
      </p:sp>
      <p:sp>
        <p:nvSpPr>
          <p:cNvPr id="15" name="Text Placeholder 14">
            <a:extLst>
              <a:ext uri="{FF2B5EF4-FFF2-40B4-BE49-F238E27FC236}">
                <a16:creationId xmlns:a16="http://schemas.microsoft.com/office/drawing/2014/main" id="{7E9424B0-F051-FB8C-3D2D-992DCC0121E4}"/>
              </a:ext>
            </a:extLst>
          </p:cNvPr>
          <p:cNvSpPr>
            <a:spLocks noGrp="1"/>
          </p:cNvSpPr>
          <p:nvPr>
            <p:ph type="body" sz="quarter" idx="11" hasCustomPrompt="1"/>
          </p:nvPr>
        </p:nvSpPr>
        <p:spPr>
          <a:xfrm>
            <a:off x="557003" y="2941794"/>
            <a:ext cx="5905402" cy="369332"/>
          </a:xfrm>
        </p:spPr>
        <p:txBody>
          <a:bodyPr/>
          <a:lstStyle>
            <a:lvl1pPr marL="0" indent="0">
              <a:buNone/>
              <a:defRPr>
                <a:solidFill>
                  <a:srgbClr val="18324D"/>
                </a:solidFill>
              </a:defRPr>
            </a:lvl1pPr>
          </a:lstStyle>
          <a:p>
            <a:pPr lvl="0"/>
            <a:r>
              <a:rPr lang="en-US" dirty="0"/>
              <a:t>SUBHEAD OPEN SANS 18 REGULAR</a:t>
            </a:r>
          </a:p>
        </p:txBody>
      </p:sp>
    </p:spTree>
    <p:extLst>
      <p:ext uri="{BB962C8B-B14F-4D97-AF65-F5344CB8AC3E}">
        <p14:creationId xmlns:p14="http://schemas.microsoft.com/office/powerpoint/2010/main" val="3766668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98950" cy="5439612"/>
          </a:xfrm>
          <a:prstGeom prst="rect">
            <a:avLst/>
          </a:prstGeom>
        </p:spPr>
        <p:txBody>
          <a:bodyPr anchor="ctr" anchorCtr="0"/>
          <a:lstStyle>
            <a:lvl1pPr marL="0" indent="0" algn="ctr">
              <a:buFontTx/>
              <a:buNone/>
              <a:defRPr sz="1600" baseline="0">
                <a:solidFill>
                  <a:srgbClr val="DC4405"/>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PICTURE HERE</a:t>
            </a:r>
          </a:p>
        </p:txBody>
      </p:sp>
      <p:sp>
        <p:nvSpPr>
          <p:cNvPr id="2" name="Slide Number Placeholder 1">
            <a:extLst>
              <a:ext uri="{FF2B5EF4-FFF2-40B4-BE49-F238E27FC236}">
                <a16:creationId xmlns:a16="http://schemas.microsoft.com/office/drawing/2014/main" id="{D5AD72F4-C307-20D4-A4A3-EF0D28149011}"/>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69624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opy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B0F880-7D48-EDDA-3C63-55156D54EA5E}"/>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dirty="0"/>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008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eader onl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normAutofit/>
          </a:bodyPr>
          <a:lstStyle>
            <a:lvl1pPr>
              <a:defRPr lang="en-US" sz="2600" b="1" kern="1200" dirty="0">
                <a:solidFill>
                  <a:schemeClr val="tx2"/>
                </a:solidFill>
                <a:latin typeface="+mj-lt"/>
                <a:ea typeface="+mj-ea"/>
                <a:cs typeface="+mj-cs"/>
              </a:defRPr>
            </a:lvl1pPr>
          </a:lstStyle>
          <a:p>
            <a:r>
              <a:rPr lang="en-US" dirty="0"/>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2268150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380669757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dirty="0"/>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1198940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Open Sans" panose="020B0606030504020204" pitchFamily="34" charset="0"/>
                <a:cs typeface="Open Sans" panose="020B0606030504020204" pitchFamily="34" charset="0"/>
              </a:defRPr>
            </a:lvl1pPr>
          </a:lstStyle>
          <a:p>
            <a:fld id="{282A3021-2E9D-4A45-A228-088E67FB350E}" type="slidenum">
              <a:rPr lang="en-US" smtClean="0"/>
              <a:pPr/>
              <a:t>‹#›</a:t>
            </a:fld>
            <a:endParaRPr lang="en-US" dirty="0"/>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807" r:id="rId1"/>
    <p:sldLayoutId id="2147483666" r:id="rId2"/>
    <p:sldLayoutId id="2147483832" r:id="rId3"/>
    <p:sldLayoutId id="2147483838" r:id="rId4"/>
    <p:sldLayoutId id="2147483833" r:id="rId5"/>
    <p:sldLayoutId id="2147483834" r:id="rId6"/>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6.xml"/><Relationship Id="rId16"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svg"/><Relationship Id="rId9" Type="http://schemas.openxmlformats.org/officeDocument/2006/relationships/image" Target="../media/image6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1.tif"/><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3.tif"/><Relationship Id="rId5" Type="http://schemas.openxmlformats.org/officeDocument/2006/relationships/image" Target="../media/image81.tif"/><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1.tif"/><Relationship Id="rId7"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84.tif"/><Relationship Id="rId4" Type="http://schemas.openxmlformats.org/officeDocument/2006/relationships/image" Target="../media/image83.tif"/></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1.tif"/><Relationship Id="rId7"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5.tif"/><Relationship Id="rId5" Type="http://schemas.openxmlformats.org/officeDocument/2006/relationships/image" Target="../media/image84.tif"/><Relationship Id="rId4" Type="http://schemas.openxmlformats.org/officeDocument/2006/relationships/image" Target="../media/image83.tif"/></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svg"/><Relationship Id="rId9"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41CCA1-D894-67AA-3528-2714C92AE06E}"/>
              </a:ext>
            </a:extLst>
          </p:cNvPr>
          <p:cNvSpPr>
            <a:spLocks noGrp="1"/>
          </p:cNvSpPr>
          <p:nvPr>
            <p:ph type="body" sz="quarter" idx="10"/>
          </p:nvPr>
        </p:nvSpPr>
        <p:spPr>
          <a:xfrm>
            <a:off x="275657" y="993911"/>
            <a:ext cx="5687821" cy="2166731"/>
          </a:xfrm>
          <a:solidFill>
            <a:srgbClr val="009ECD">
              <a:alpha val="69000"/>
            </a:srgbClr>
          </a:solidFill>
        </p:spPr>
        <p:txBody>
          <a:bodyPr/>
          <a:lstStyle/>
          <a:p>
            <a:endParaRPr lang="en-US" dirty="0"/>
          </a:p>
        </p:txBody>
      </p:sp>
      <p:sp>
        <p:nvSpPr>
          <p:cNvPr id="3" name="Title 2">
            <a:extLst>
              <a:ext uri="{FF2B5EF4-FFF2-40B4-BE49-F238E27FC236}">
                <a16:creationId xmlns:a16="http://schemas.microsoft.com/office/drawing/2014/main" id="{1AC57110-F56C-AB95-EDE9-2EC650B5F10E}"/>
              </a:ext>
            </a:extLst>
          </p:cNvPr>
          <p:cNvSpPr>
            <a:spLocks noGrp="1"/>
          </p:cNvSpPr>
          <p:nvPr>
            <p:ph type="title"/>
          </p:nvPr>
        </p:nvSpPr>
        <p:spPr>
          <a:xfrm>
            <a:off x="386380" y="1289826"/>
            <a:ext cx="5466373" cy="1532698"/>
          </a:xfrm>
        </p:spPr>
        <p:txBody>
          <a:bodyPr>
            <a:normAutofit fontScale="90000"/>
          </a:bodyPr>
          <a:lstStyle/>
          <a:p>
            <a:r>
              <a:rPr lang="en-US" dirty="0">
                <a:solidFill>
                  <a:schemeClr val="bg1"/>
                </a:solidFill>
              </a:rPr>
              <a:t>GALE ONEFILE PERIODICAL COLLECTIONS</a:t>
            </a:r>
          </a:p>
        </p:txBody>
      </p:sp>
    </p:spTree>
    <p:extLst>
      <p:ext uri="{BB962C8B-B14F-4D97-AF65-F5344CB8AC3E}">
        <p14:creationId xmlns:p14="http://schemas.microsoft.com/office/powerpoint/2010/main" val="829999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BD3F7D6-339E-FF2F-0F00-148968813816}"/>
              </a:ext>
            </a:extLst>
          </p:cNvPr>
          <p:cNvPicPr>
            <a:picLocks noChangeAspect="1"/>
          </p:cNvPicPr>
          <p:nvPr/>
        </p:nvPicPr>
        <p:blipFill>
          <a:blip r:embed="rId3"/>
          <a:stretch>
            <a:fillRect/>
          </a:stretch>
        </p:blipFill>
        <p:spPr>
          <a:xfrm>
            <a:off x="856166" y="1012979"/>
            <a:ext cx="10479667" cy="4997147"/>
          </a:xfrm>
          <a:prstGeom prst="rect">
            <a:avLst/>
          </a:prstGeom>
          <a:ln w="19050">
            <a:solidFill>
              <a:srgbClr val="E6E7E8"/>
            </a:solidFill>
          </a:ln>
        </p:spPr>
      </p:pic>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normAutofit/>
          </a:bodyPr>
          <a:lstStyle/>
          <a:p>
            <a:r>
              <a:rPr lang="en-US" sz="3200" dirty="0"/>
              <a:t>GALE ACADEMIC ONEFILE: KEY SUBJECTS AND TOPICS</a:t>
            </a:r>
          </a:p>
        </p:txBody>
      </p:sp>
      <p:pic>
        <p:nvPicPr>
          <p:cNvPr id="8" name="Picture 7">
            <a:extLst>
              <a:ext uri="{FF2B5EF4-FFF2-40B4-BE49-F238E27FC236}">
                <a16:creationId xmlns:a16="http://schemas.microsoft.com/office/drawing/2014/main" id="{7F921A72-5825-F735-D403-EFE114921AD8}"/>
              </a:ext>
            </a:extLst>
          </p:cNvPr>
          <p:cNvPicPr>
            <a:picLocks noChangeAspect="1"/>
          </p:cNvPicPr>
          <p:nvPr/>
        </p:nvPicPr>
        <p:blipFill>
          <a:blip r:embed="rId4"/>
          <a:stretch>
            <a:fillRect/>
          </a:stretch>
        </p:blipFill>
        <p:spPr>
          <a:xfrm>
            <a:off x="980620" y="3429000"/>
            <a:ext cx="10570993" cy="1302026"/>
          </a:xfrm>
          <a:prstGeom prst="rect">
            <a:avLst/>
          </a:prstGeom>
          <a:ln w="19050">
            <a:solidFill>
              <a:schemeClr val="accent6"/>
            </a:solidFill>
          </a:ln>
        </p:spPr>
      </p:pic>
    </p:spTree>
    <p:extLst>
      <p:ext uri="{BB962C8B-B14F-4D97-AF65-F5344CB8AC3E}">
        <p14:creationId xmlns:p14="http://schemas.microsoft.com/office/powerpoint/2010/main" val="95239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0" y="503143"/>
            <a:ext cx="11708296"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3200" b="1" dirty="0">
                <a:latin typeface="+mj-lt"/>
              </a:rPr>
              <a:t>LIBERAL ARTS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218661" y="1621220"/>
            <a:ext cx="4938914" cy="2215991"/>
            <a:chOff x="685800" y="1621220"/>
            <a:chExt cx="4495800" cy="2215991"/>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2215991"/>
            </a:xfrm>
            <a:prstGeom prst="rect">
              <a:avLst/>
            </a:prstGeom>
          </p:spPr>
          <p:txBody>
            <a:bodyPr wrap="square">
              <a:spAutoFit/>
            </a:bodyPr>
            <a:lstStyle/>
            <a:p>
              <a:pPr marL="182880">
                <a:spcAft>
                  <a:spcPts val="1200"/>
                </a:spcAft>
              </a:pPr>
              <a:r>
                <a:rPr lang="en-US" sz="2000" b="1" dirty="0">
                  <a:solidFill>
                    <a:srgbClr val="036198"/>
                  </a:solidFill>
                  <a:latin typeface="+mj-lt"/>
                </a:rPr>
                <a:t>Criminal Justice</a:t>
              </a:r>
            </a:p>
            <a:p>
              <a:pPr marL="365760">
                <a:spcAft>
                  <a:spcPts val="600"/>
                </a:spcAft>
              </a:pPr>
              <a:r>
                <a:rPr lang="en-US" dirty="0">
                  <a:solidFill>
                    <a:schemeClr val="bg2">
                      <a:lumMod val="25000"/>
                    </a:schemeClr>
                  </a:solidFill>
                  <a:latin typeface="+mj-lt"/>
                </a:rPr>
                <a:t>Appeals, Arrests, Court system, Crime prevention, Due process, Evidence, Felonies and misdemeanors, Grand jury, Jury selection, Miranda rights, Prison life, Prosecution and defense attorneys, Search, seizures, &amp; warrants, and more.</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346482" y="3847931"/>
            <a:ext cx="4938913" cy="2215991"/>
            <a:chOff x="685800" y="1621220"/>
            <a:chExt cx="4711700" cy="2215991"/>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711700" cy="2215991"/>
            </a:xfrm>
            <a:prstGeom prst="rect">
              <a:avLst/>
            </a:prstGeom>
          </p:spPr>
          <p:txBody>
            <a:bodyPr wrap="square">
              <a:spAutoFit/>
            </a:bodyPr>
            <a:lstStyle/>
            <a:p>
              <a:pPr marL="182880">
                <a:spcAft>
                  <a:spcPts val="1200"/>
                </a:spcAft>
              </a:pPr>
              <a:r>
                <a:rPr lang="en-US" sz="2000" b="1" dirty="0">
                  <a:solidFill>
                    <a:srgbClr val="036198"/>
                  </a:solidFill>
                  <a:latin typeface="+mj-lt"/>
                </a:rPr>
                <a:t>Economics</a:t>
              </a:r>
            </a:p>
            <a:p>
              <a:pPr marL="365760">
                <a:spcAft>
                  <a:spcPts val="600"/>
                </a:spcAft>
              </a:pPr>
              <a:r>
                <a:rPr lang="en-US" dirty="0">
                  <a:solidFill>
                    <a:schemeClr val="bg2">
                      <a:lumMod val="25000"/>
                    </a:schemeClr>
                  </a:solidFill>
                  <a:latin typeface="+mj-lt"/>
                </a:rPr>
                <a:t>Banking industry, Capital investments, Credit cards, Demand, Economic development, Entrepreneurship, Game theory, Interest rates, Labor unions, national debt, Risk, Stocks, Taxation, Unemployment, Wage gap, and more. </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3327692B-B582-5827-43AB-03C042D31162}"/>
              </a:ext>
            </a:extLst>
          </p:cNvPr>
          <p:cNvGrpSpPr/>
          <p:nvPr/>
        </p:nvGrpSpPr>
        <p:grpSpPr>
          <a:xfrm>
            <a:off x="6818526" y="1621219"/>
            <a:ext cx="4711700" cy="2215991"/>
            <a:chOff x="685800" y="1621220"/>
            <a:chExt cx="4495800" cy="2215991"/>
          </a:xfrm>
        </p:grpSpPr>
        <p:sp>
          <p:nvSpPr>
            <p:cNvPr id="3" name="Rectangle 2">
              <a:extLst>
                <a:ext uri="{FF2B5EF4-FFF2-40B4-BE49-F238E27FC236}">
                  <a16:creationId xmlns:a16="http://schemas.microsoft.com/office/drawing/2014/main" id="{7E028021-710F-3283-8FF8-73B76BB60B07}"/>
                </a:ext>
              </a:extLst>
            </p:cNvPr>
            <p:cNvSpPr/>
            <p:nvPr/>
          </p:nvSpPr>
          <p:spPr>
            <a:xfrm>
              <a:off x="685800" y="1621220"/>
              <a:ext cx="4495800" cy="2215991"/>
            </a:xfrm>
            <a:prstGeom prst="rect">
              <a:avLst/>
            </a:prstGeom>
          </p:spPr>
          <p:txBody>
            <a:bodyPr wrap="square">
              <a:spAutoFit/>
            </a:bodyPr>
            <a:lstStyle/>
            <a:p>
              <a:pPr marL="182880">
                <a:spcAft>
                  <a:spcPts val="1200"/>
                </a:spcAft>
              </a:pPr>
              <a:r>
                <a:rPr lang="en-US" sz="2000" b="1" dirty="0">
                  <a:solidFill>
                    <a:srgbClr val="036198"/>
                  </a:solidFill>
                  <a:latin typeface="+mj-lt"/>
                </a:rPr>
                <a:t>History and Political Science</a:t>
              </a:r>
            </a:p>
            <a:p>
              <a:pPr marL="365760">
                <a:spcAft>
                  <a:spcPts val="600"/>
                </a:spcAft>
              </a:pPr>
              <a:r>
                <a:rPr lang="en-US" dirty="0">
                  <a:solidFill>
                    <a:schemeClr val="bg2">
                      <a:lumMod val="25000"/>
                    </a:schemeClr>
                  </a:solidFill>
                  <a:latin typeface="+mj-lt"/>
                </a:rPr>
                <a:t>African culture, history, and religion, American Reconstruction, Black history, capitalism, Globalization, Multiculturalism, Common Law, Lobbying, Political participation, Primaries, States rights, and more.</a:t>
              </a:r>
            </a:p>
          </p:txBody>
        </p:sp>
        <p:cxnSp>
          <p:nvCxnSpPr>
            <p:cNvPr id="4" name="Straight Connector 3">
              <a:extLst>
                <a:ext uri="{FF2B5EF4-FFF2-40B4-BE49-F238E27FC236}">
                  <a16:creationId xmlns:a16="http://schemas.microsoft.com/office/drawing/2014/main" id="{60A51214-C670-782D-323B-3626D06C914C}"/>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3AF3E10-EFAA-D9CD-0A8D-B5250BDCB514}"/>
              </a:ext>
            </a:extLst>
          </p:cNvPr>
          <p:cNvGrpSpPr/>
          <p:nvPr/>
        </p:nvGrpSpPr>
        <p:grpSpPr>
          <a:xfrm>
            <a:off x="6769383" y="3847931"/>
            <a:ext cx="4938913" cy="2215991"/>
            <a:chOff x="685800" y="1621220"/>
            <a:chExt cx="4711700" cy="2215991"/>
          </a:xfrm>
        </p:grpSpPr>
        <p:sp>
          <p:nvSpPr>
            <p:cNvPr id="8" name="Rectangle 7">
              <a:extLst>
                <a:ext uri="{FF2B5EF4-FFF2-40B4-BE49-F238E27FC236}">
                  <a16:creationId xmlns:a16="http://schemas.microsoft.com/office/drawing/2014/main" id="{51A9F0D4-3EFE-6905-71EF-427349307DA9}"/>
                </a:ext>
              </a:extLst>
            </p:cNvPr>
            <p:cNvSpPr/>
            <p:nvPr/>
          </p:nvSpPr>
          <p:spPr>
            <a:xfrm>
              <a:off x="685800" y="1621220"/>
              <a:ext cx="4711700" cy="2215991"/>
            </a:xfrm>
            <a:prstGeom prst="rect">
              <a:avLst/>
            </a:prstGeom>
          </p:spPr>
          <p:txBody>
            <a:bodyPr wrap="square">
              <a:spAutoFit/>
            </a:bodyPr>
            <a:lstStyle/>
            <a:p>
              <a:pPr marL="182880">
                <a:spcAft>
                  <a:spcPts val="1200"/>
                </a:spcAft>
              </a:pPr>
              <a:r>
                <a:rPr lang="en-US" sz="2000" b="1" dirty="0">
                  <a:solidFill>
                    <a:srgbClr val="036198"/>
                  </a:solidFill>
                  <a:latin typeface="+mj-lt"/>
                </a:rPr>
                <a:t>Psychology</a:t>
              </a:r>
            </a:p>
            <a:p>
              <a:pPr marL="365760">
                <a:spcAft>
                  <a:spcPts val="600"/>
                </a:spcAft>
              </a:pPr>
              <a:r>
                <a:rPr lang="en-US" dirty="0">
                  <a:solidFill>
                    <a:schemeClr val="bg2">
                      <a:lumMod val="25000"/>
                    </a:schemeClr>
                  </a:solidFill>
                  <a:latin typeface="+mj-lt"/>
                </a:rPr>
                <a:t>Anxiety disorders, Classical conditioning, Critical thinking, Drug use, Endocrine system and hormones, Group therapy, Long-term memory, Mood disorders, Nervous system, Psychologists, and more.</a:t>
              </a:r>
            </a:p>
          </p:txBody>
        </p:sp>
        <p:cxnSp>
          <p:nvCxnSpPr>
            <p:cNvPr id="10" name="Straight Connector 9">
              <a:extLst>
                <a:ext uri="{FF2B5EF4-FFF2-40B4-BE49-F238E27FC236}">
                  <a16:creationId xmlns:a16="http://schemas.microsoft.com/office/drawing/2014/main" id="{D06821DE-7AA7-2031-417A-86F91699846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083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0" y="503143"/>
            <a:ext cx="11708296"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3200" b="1" dirty="0">
                <a:latin typeface="+mj-lt"/>
              </a:rPr>
              <a:t>SCIENCE AND HEALTH</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308111" y="1779606"/>
            <a:ext cx="4762501" cy="1938992"/>
            <a:chOff x="685800" y="1621220"/>
            <a:chExt cx="4495800" cy="1938992"/>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938992"/>
            </a:xfrm>
            <a:prstGeom prst="rect">
              <a:avLst/>
            </a:prstGeom>
          </p:spPr>
          <p:txBody>
            <a:bodyPr wrap="square">
              <a:spAutoFit/>
            </a:bodyPr>
            <a:lstStyle/>
            <a:p>
              <a:pPr marL="182880">
                <a:spcAft>
                  <a:spcPts val="1200"/>
                </a:spcAft>
              </a:pPr>
              <a:r>
                <a:rPr lang="en-US" sz="2000" b="1" dirty="0">
                  <a:solidFill>
                    <a:srgbClr val="659933"/>
                  </a:solidFill>
                  <a:latin typeface="+mj-lt"/>
                </a:rPr>
                <a:t>Chemistry</a:t>
              </a:r>
            </a:p>
            <a:p>
              <a:pPr marL="365760">
                <a:spcAft>
                  <a:spcPts val="600"/>
                </a:spcAft>
              </a:pPr>
              <a:r>
                <a:rPr lang="en-US" dirty="0">
                  <a:solidFill>
                    <a:schemeClr val="bg2">
                      <a:lumMod val="25000"/>
                    </a:schemeClr>
                  </a:solidFill>
                  <a:latin typeface="+mj-lt"/>
                </a:rPr>
                <a:t>Acids and Bases, Catalysis, Combustion, Covalent Bonds, Entropy, Ions, Metals, Molecules, Organic Chemistry, Proteins, Semiconductors, and more. </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3848100" y="3887705"/>
            <a:ext cx="4495800" cy="1938992"/>
            <a:chOff x="685800" y="1621220"/>
            <a:chExt cx="4495800" cy="1938992"/>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938992"/>
            </a:xfrm>
            <a:prstGeom prst="rect">
              <a:avLst/>
            </a:prstGeom>
          </p:spPr>
          <p:txBody>
            <a:bodyPr wrap="square">
              <a:spAutoFit/>
            </a:bodyPr>
            <a:lstStyle/>
            <a:p>
              <a:pPr marL="182880">
                <a:spcAft>
                  <a:spcPts val="1200"/>
                </a:spcAft>
              </a:pPr>
              <a:r>
                <a:rPr lang="en-US" sz="2000" b="1" dirty="0">
                  <a:solidFill>
                    <a:srgbClr val="659933"/>
                  </a:solidFill>
                  <a:latin typeface="+mj-lt"/>
                </a:rPr>
                <a:t>Biology</a:t>
              </a:r>
            </a:p>
            <a:p>
              <a:pPr marL="365760">
                <a:spcAft>
                  <a:spcPts val="600"/>
                </a:spcAft>
              </a:pPr>
              <a:r>
                <a:rPr lang="en-US" dirty="0">
                  <a:solidFill>
                    <a:schemeClr val="bg2">
                      <a:lumMod val="25000"/>
                    </a:schemeClr>
                  </a:solidFill>
                  <a:latin typeface="+mj-lt"/>
                </a:rPr>
                <a:t>Animal behavior, Bacteria, Brain, Cells, DNA, Ecology, Evolution, Genes, Metabolism, Mutation, Natural selection, Photosynthesis, RNA, Symbiosis, and more. </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83E2F1C-A7BC-61C8-0DE7-77D919BEF328}"/>
              </a:ext>
            </a:extLst>
          </p:cNvPr>
          <p:cNvGrpSpPr/>
          <p:nvPr/>
        </p:nvGrpSpPr>
        <p:grpSpPr>
          <a:xfrm>
            <a:off x="6937513" y="1728518"/>
            <a:ext cx="4679675" cy="2215991"/>
            <a:chOff x="501925" y="1621220"/>
            <a:chExt cx="4679675" cy="2215991"/>
          </a:xfrm>
        </p:grpSpPr>
        <p:sp>
          <p:nvSpPr>
            <p:cNvPr id="3" name="Rectangle 2">
              <a:extLst>
                <a:ext uri="{FF2B5EF4-FFF2-40B4-BE49-F238E27FC236}">
                  <a16:creationId xmlns:a16="http://schemas.microsoft.com/office/drawing/2014/main" id="{B3A7B697-8029-BE61-ED0C-F9589F976374}"/>
                </a:ext>
              </a:extLst>
            </p:cNvPr>
            <p:cNvSpPr/>
            <p:nvPr/>
          </p:nvSpPr>
          <p:spPr>
            <a:xfrm>
              <a:off x="501925" y="1621220"/>
              <a:ext cx="4679675" cy="2215991"/>
            </a:xfrm>
            <a:prstGeom prst="rect">
              <a:avLst/>
            </a:prstGeom>
          </p:spPr>
          <p:txBody>
            <a:bodyPr wrap="square">
              <a:spAutoFit/>
            </a:bodyPr>
            <a:lstStyle/>
            <a:p>
              <a:pPr marL="182880">
                <a:spcAft>
                  <a:spcPts val="1200"/>
                </a:spcAft>
              </a:pPr>
              <a:r>
                <a:rPr lang="en-US" sz="2000" b="1" dirty="0">
                  <a:solidFill>
                    <a:srgbClr val="659933"/>
                  </a:solidFill>
                  <a:latin typeface="+mj-lt"/>
                </a:rPr>
                <a:t>Environmental Science</a:t>
              </a:r>
            </a:p>
            <a:p>
              <a:pPr marL="365760">
                <a:spcAft>
                  <a:spcPts val="600"/>
                </a:spcAft>
              </a:pPr>
              <a:r>
                <a:rPr lang="en-US" dirty="0">
                  <a:solidFill>
                    <a:schemeClr val="bg2">
                      <a:lumMod val="25000"/>
                    </a:schemeClr>
                  </a:solidFill>
                  <a:latin typeface="+mj-lt"/>
                </a:rPr>
                <a:t>Agriculture, Biodiversity, Climate change, Coal, Ecosystems, Floods, Global warming, Hydrologic cycle, Natural gas, Maps and mapping, Natural gas, Oceans, Solar energy, Population growth, and more. </a:t>
              </a:r>
            </a:p>
          </p:txBody>
        </p:sp>
        <p:cxnSp>
          <p:nvCxnSpPr>
            <p:cNvPr id="4" name="Straight Connector 3">
              <a:extLst>
                <a:ext uri="{FF2B5EF4-FFF2-40B4-BE49-F238E27FC236}">
                  <a16:creationId xmlns:a16="http://schemas.microsoft.com/office/drawing/2014/main" id="{8549208B-B869-15F2-E7C9-A4EBE669F326}"/>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530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FFB7A6B-987E-4773-AACA-231202023DB1}"/>
              </a:ext>
            </a:extLst>
          </p:cNvPr>
          <p:cNvSpPr>
            <a:spLocks noGrp="1"/>
          </p:cNvSpPr>
          <p:nvPr>
            <p:ph type="body" sz="quarter" idx="14"/>
          </p:nvPr>
        </p:nvSpPr>
        <p:spPr>
          <a:xfrm>
            <a:off x="603504" y="1140923"/>
            <a:ext cx="4702010" cy="396771"/>
          </a:xfrm>
        </p:spPr>
        <p:txBody>
          <a:bodyPr>
            <a:normAutofit/>
          </a:bodyPr>
          <a:lstStyle/>
          <a:p>
            <a:r>
              <a:rPr lang="en-US" sz="1800" dirty="0"/>
              <a:t>U.S. and World Newspapers &amp; Media</a:t>
            </a:r>
          </a:p>
        </p:txBody>
      </p:sp>
      <p:sp>
        <p:nvSpPr>
          <p:cNvPr id="2" name="Title 1">
            <a:extLst>
              <a:ext uri="{FF2B5EF4-FFF2-40B4-BE49-F238E27FC236}">
                <a16:creationId xmlns:a16="http://schemas.microsoft.com/office/drawing/2014/main" id="{A499C3E2-6098-4783-93CC-5ADC21053A12}"/>
              </a:ext>
            </a:extLst>
          </p:cNvPr>
          <p:cNvSpPr>
            <a:spLocks noGrp="1"/>
          </p:cNvSpPr>
          <p:nvPr>
            <p:ph type="title"/>
          </p:nvPr>
        </p:nvSpPr>
        <p:spPr>
          <a:xfrm>
            <a:off x="603504" y="347956"/>
            <a:ext cx="11457432" cy="694944"/>
          </a:xfrm>
        </p:spPr>
        <p:txBody>
          <a:bodyPr>
            <a:normAutofit/>
          </a:bodyPr>
          <a:lstStyle/>
          <a:p>
            <a:r>
              <a:rPr lang="en-US" sz="3200" dirty="0"/>
              <a:t>GALE ONEFILE: NEWS</a:t>
            </a:r>
          </a:p>
        </p:txBody>
      </p:sp>
      <p:pic>
        <p:nvPicPr>
          <p:cNvPr id="3" name="Picture 2">
            <a:extLst>
              <a:ext uri="{FF2B5EF4-FFF2-40B4-BE49-F238E27FC236}">
                <a16:creationId xmlns:a16="http://schemas.microsoft.com/office/drawing/2014/main" id="{30485431-0B32-4FBE-A0B3-4F226AC5ECEE}"/>
              </a:ext>
            </a:extLst>
          </p:cNvPr>
          <p:cNvPicPr>
            <a:picLocks noChangeAspect="1"/>
          </p:cNvPicPr>
          <p:nvPr/>
        </p:nvPicPr>
        <p:blipFill rotWithShape="1">
          <a:blip r:embed="rId3"/>
          <a:srcRect t="2502"/>
          <a:stretch/>
        </p:blipFill>
        <p:spPr>
          <a:xfrm>
            <a:off x="6410031" y="844826"/>
            <a:ext cx="5530766" cy="5112930"/>
          </a:xfrm>
          <a:prstGeom prst="rect">
            <a:avLst/>
          </a:prstGeom>
          <a:ln w="19050">
            <a:solidFill>
              <a:srgbClr val="E6E7E8"/>
            </a:solidFill>
          </a:ln>
          <a:effectLst/>
        </p:spPr>
      </p:pic>
      <p:pic>
        <p:nvPicPr>
          <p:cNvPr id="6" name="Picture 5">
            <a:extLst>
              <a:ext uri="{FF2B5EF4-FFF2-40B4-BE49-F238E27FC236}">
                <a16:creationId xmlns:a16="http://schemas.microsoft.com/office/drawing/2014/main" id="{190F256C-E459-C586-6220-D3BCA2178B81}"/>
              </a:ext>
            </a:extLst>
          </p:cNvPr>
          <p:cNvPicPr>
            <a:picLocks noChangeAspect="1"/>
          </p:cNvPicPr>
          <p:nvPr/>
        </p:nvPicPr>
        <p:blipFill rotWithShape="1">
          <a:blip r:embed="rId4"/>
          <a:srcRect t="26115" b="21286"/>
          <a:stretch/>
        </p:blipFill>
        <p:spPr>
          <a:xfrm>
            <a:off x="2826143" y="3183131"/>
            <a:ext cx="2938896" cy="487903"/>
          </a:xfrm>
          <a:prstGeom prst="rect">
            <a:avLst/>
          </a:prstGeom>
        </p:spPr>
      </p:pic>
      <p:pic>
        <p:nvPicPr>
          <p:cNvPr id="7" name="Picture 6">
            <a:extLst>
              <a:ext uri="{FF2B5EF4-FFF2-40B4-BE49-F238E27FC236}">
                <a16:creationId xmlns:a16="http://schemas.microsoft.com/office/drawing/2014/main" id="{A0ECB916-D1B5-4D7E-CE3E-0F08DF5ED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072" y="1949296"/>
            <a:ext cx="1640621" cy="642576"/>
          </a:xfrm>
          <a:prstGeom prst="rect">
            <a:avLst/>
          </a:prstGeom>
        </p:spPr>
      </p:pic>
      <p:pic>
        <p:nvPicPr>
          <p:cNvPr id="10" name="Picture 9">
            <a:extLst>
              <a:ext uri="{FF2B5EF4-FFF2-40B4-BE49-F238E27FC236}">
                <a16:creationId xmlns:a16="http://schemas.microsoft.com/office/drawing/2014/main" id="{23471ED2-FBF1-C8BE-0451-922B7794EC63}"/>
              </a:ext>
            </a:extLst>
          </p:cNvPr>
          <p:cNvPicPr>
            <a:picLocks noChangeAspect="1"/>
          </p:cNvPicPr>
          <p:nvPr/>
        </p:nvPicPr>
        <p:blipFill rotWithShape="1">
          <a:blip r:embed="rId6"/>
          <a:srcRect t="37660" b="38218"/>
          <a:stretch/>
        </p:blipFill>
        <p:spPr>
          <a:xfrm>
            <a:off x="384612" y="4266128"/>
            <a:ext cx="2667975" cy="416872"/>
          </a:xfrm>
          <a:prstGeom prst="rect">
            <a:avLst/>
          </a:prstGeom>
        </p:spPr>
      </p:pic>
      <p:pic>
        <p:nvPicPr>
          <p:cNvPr id="11" name="Picture 10">
            <a:extLst>
              <a:ext uri="{FF2B5EF4-FFF2-40B4-BE49-F238E27FC236}">
                <a16:creationId xmlns:a16="http://schemas.microsoft.com/office/drawing/2014/main" id="{60BD9060-43EF-7F45-9520-D2AC160171FE}"/>
              </a:ext>
            </a:extLst>
          </p:cNvPr>
          <p:cNvPicPr>
            <a:picLocks noChangeAspect="1"/>
          </p:cNvPicPr>
          <p:nvPr/>
        </p:nvPicPr>
        <p:blipFill>
          <a:blip r:embed="rId7">
            <a:biLevel thresh="75000"/>
          </a:blip>
          <a:stretch>
            <a:fillRect/>
          </a:stretch>
        </p:blipFill>
        <p:spPr>
          <a:xfrm>
            <a:off x="2733411" y="5276342"/>
            <a:ext cx="3124361" cy="533427"/>
          </a:xfrm>
          <a:prstGeom prst="rect">
            <a:avLst/>
          </a:prstGeom>
        </p:spPr>
      </p:pic>
    </p:spTree>
    <p:extLst>
      <p:ext uri="{BB962C8B-B14F-4D97-AF65-F5344CB8AC3E}">
        <p14:creationId xmlns:p14="http://schemas.microsoft.com/office/powerpoint/2010/main" val="247772946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FF9760D-91FB-F074-6E01-76FC215BBEA7}"/>
              </a:ext>
            </a:extLst>
          </p:cNvPr>
          <p:cNvSpPr txBox="1"/>
          <p:nvPr/>
        </p:nvSpPr>
        <p:spPr>
          <a:xfrm>
            <a:off x="582133" y="1997838"/>
            <a:ext cx="2894714" cy="2862322"/>
          </a:xfrm>
          <a:prstGeom prst="rect">
            <a:avLst/>
          </a:prstGeom>
          <a:noFill/>
        </p:spPr>
        <p:txBody>
          <a:bodyPr wrap="square">
            <a:spAutoFit/>
          </a:bodyPr>
          <a:lstStyle/>
          <a:p>
            <a:pPr algn="ctr"/>
            <a:r>
              <a:rPr lang="en-US" sz="2400" b="1" cap="none" dirty="0">
                <a:solidFill>
                  <a:srgbClr val="DC4405"/>
                </a:solidFill>
                <a:latin typeface="+mj-lt"/>
              </a:rPr>
              <a:t>Subject-specific Content for a Variety of Interests</a:t>
            </a:r>
          </a:p>
          <a:p>
            <a:endParaRPr lang="en-US" sz="2400" dirty="0">
              <a:latin typeface="+mj-lt"/>
            </a:endParaRPr>
          </a:p>
          <a:p>
            <a:pPr algn="ctr"/>
            <a:r>
              <a:rPr lang="en-US" sz="2000" dirty="0">
                <a:solidFill>
                  <a:srgbClr val="18324D"/>
                </a:solidFill>
                <a:latin typeface="+mj-lt"/>
              </a:rPr>
              <a:t>Content sourced from </a:t>
            </a:r>
            <a:r>
              <a:rPr lang="en-US" sz="2000" b="1" dirty="0">
                <a:solidFill>
                  <a:srgbClr val="18324D"/>
                </a:solidFill>
                <a:latin typeface="+mj-lt"/>
              </a:rPr>
              <a:t>General</a:t>
            </a:r>
            <a:r>
              <a:rPr lang="en-US" sz="2000" dirty="0">
                <a:solidFill>
                  <a:srgbClr val="18324D"/>
                </a:solidFill>
                <a:latin typeface="+mj-lt"/>
              </a:rPr>
              <a:t>, </a:t>
            </a:r>
            <a:r>
              <a:rPr lang="en-US" sz="2000" b="1" dirty="0">
                <a:solidFill>
                  <a:srgbClr val="18324D"/>
                </a:solidFill>
                <a:latin typeface="+mj-lt"/>
              </a:rPr>
              <a:t>News</a:t>
            </a:r>
            <a:r>
              <a:rPr lang="en-US" sz="2000" dirty="0">
                <a:solidFill>
                  <a:srgbClr val="18324D"/>
                </a:solidFill>
                <a:latin typeface="+mj-lt"/>
              </a:rPr>
              <a:t>, and </a:t>
            </a:r>
            <a:r>
              <a:rPr lang="en-US" sz="2000" b="1" dirty="0">
                <a:solidFill>
                  <a:srgbClr val="18324D"/>
                </a:solidFill>
                <a:latin typeface="+mj-lt"/>
              </a:rPr>
              <a:t>Academic</a:t>
            </a:r>
            <a:r>
              <a:rPr lang="en-US" sz="2000" dirty="0">
                <a:solidFill>
                  <a:srgbClr val="18324D"/>
                </a:solidFill>
                <a:latin typeface="+mj-lt"/>
              </a:rPr>
              <a:t> </a:t>
            </a:r>
            <a:r>
              <a:rPr lang="en-US" sz="2000" b="1" dirty="0">
                <a:solidFill>
                  <a:srgbClr val="18324D"/>
                </a:solidFill>
                <a:latin typeface="+mj-lt"/>
              </a:rPr>
              <a:t>OneFile</a:t>
            </a:r>
            <a:endParaRPr lang="en-US" sz="2000" dirty="0">
              <a:solidFill>
                <a:srgbClr val="18324D"/>
              </a:solidFill>
              <a:latin typeface="+mj-lt"/>
            </a:endParaRPr>
          </a:p>
        </p:txBody>
      </p:sp>
      <p:pic>
        <p:nvPicPr>
          <p:cNvPr id="5" name="Picture 4" descr="A screenshot of a cell phone&#10;&#10;Description automatically generated">
            <a:extLst>
              <a:ext uri="{FF2B5EF4-FFF2-40B4-BE49-F238E27FC236}">
                <a16:creationId xmlns:a16="http://schemas.microsoft.com/office/drawing/2014/main" id="{67CF5F73-60AA-A6BF-E815-533A2F495585}"/>
              </a:ext>
            </a:extLst>
          </p:cNvPr>
          <p:cNvPicPr>
            <a:picLocks noChangeAspect="1"/>
          </p:cNvPicPr>
          <p:nvPr/>
        </p:nvPicPr>
        <p:blipFill>
          <a:blip r:embed="rId3"/>
          <a:stretch>
            <a:fillRect/>
          </a:stretch>
        </p:blipFill>
        <p:spPr>
          <a:xfrm>
            <a:off x="3856382" y="1523650"/>
            <a:ext cx="7965916" cy="3810699"/>
          </a:xfrm>
          <a:prstGeom prst="rect">
            <a:avLst/>
          </a:prstGeom>
          <a:ln w="19050">
            <a:solidFill>
              <a:srgbClr val="E6E7E8"/>
            </a:solidFill>
          </a:ln>
        </p:spPr>
      </p:pic>
      <p:sp>
        <p:nvSpPr>
          <p:cNvPr id="2" name="Title 1">
            <a:extLst>
              <a:ext uri="{FF2B5EF4-FFF2-40B4-BE49-F238E27FC236}">
                <a16:creationId xmlns:a16="http://schemas.microsoft.com/office/drawing/2014/main" id="{E4FA77A1-2087-FE49-6DAD-CD7BD398B936}"/>
              </a:ext>
            </a:extLst>
          </p:cNvPr>
          <p:cNvSpPr>
            <a:spLocks noGrp="1"/>
          </p:cNvSpPr>
          <p:nvPr>
            <p:ph type="title"/>
          </p:nvPr>
        </p:nvSpPr>
        <p:spPr>
          <a:xfrm>
            <a:off x="603504" y="292608"/>
            <a:ext cx="11457432" cy="694944"/>
          </a:xfrm>
        </p:spPr>
        <p:txBody>
          <a:bodyPr>
            <a:normAutofit/>
          </a:bodyPr>
          <a:lstStyle/>
          <a:p>
            <a:r>
              <a:rPr lang="en-US" sz="3200" dirty="0"/>
              <a:t>GALE ONEFILE: SUBJECT COLLECTIONS</a:t>
            </a:r>
          </a:p>
        </p:txBody>
      </p:sp>
    </p:spTree>
    <p:extLst>
      <p:ext uri="{BB962C8B-B14F-4D97-AF65-F5344CB8AC3E}">
        <p14:creationId xmlns:p14="http://schemas.microsoft.com/office/powerpoint/2010/main" val="143845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E323-F7D3-ECE2-2B56-1E37C23BB6EA}"/>
              </a:ext>
            </a:extLst>
          </p:cNvPr>
          <p:cNvSpPr>
            <a:spLocks noGrp="1"/>
          </p:cNvSpPr>
          <p:nvPr>
            <p:ph type="title"/>
          </p:nvPr>
        </p:nvSpPr>
        <p:spPr/>
        <p:txBody>
          <a:bodyPr/>
          <a:lstStyle/>
          <a:p>
            <a:r>
              <a:rPr lang="en-US" dirty="0">
                <a:latin typeface="+mj-lt"/>
              </a:rPr>
              <a:t>POPULAR COLLECTIONS INCLUDE</a:t>
            </a:r>
          </a:p>
        </p:txBody>
      </p:sp>
    </p:spTree>
    <p:extLst>
      <p:ext uri="{BB962C8B-B14F-4D97-AF65-F5344CB8AC3E}">
        <p14:creationId xmlns:p14="http://schemas.microsoft.com/office/powerpoint/2010/main" val="3018748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F19F80-C6EC-4AF4-E67C-D8A2B980EB35}"/>
              </a:ext>
            </a:extLst>
          </p:cNvPr>
          <p:cNvSpPr txBox="1"/>
          <p:nvPr/>
        </p:nvSpPr>
        <p:spPr>
          <a:xfrm>
            <a:off x="4940262" y="241845"/>
            <a:ext cx="6713258" cy="523220"/>
          </a:xfrm>
          <a:prstGeom prst="rect">
            <a:avLst/>
          </a:prstGeom>
          <a:noFill/>
        </p:spPr>
        <p:txBody>
          <a:bodyPr wrap="square" rtlCol="0">
            <a:spAutoFit/>
          </a:bodyPr>
          <a:lstStyle/>
          <a:p>
            <a:r>
              <a:rPr lang="en-US" sz="2800" b="1" dirty="0">
                <a:solidFill>
                  <a:schemeClr val="accent6"/>
                </a:solidFill>
                <a:latin typeface="+mj-lt"/>
              </a:rPr>
              <a:t>GALE ONEFILE: HOME IMPROVEMENT</a:t>
            </a:r>
          </a:p>
        </p:txBody>
      </p:sp>
      <p:sp>
        <p:nvSpPr>
          <p:cNvPr id="5" name="TextBox 4">
            <a:extLst>
              <a:ext uri="{FF2B5EF4-FFF2-40B4-BE49-F238E27FC236}">
                <a16:creationId xmlns:a16="http://schemas.microsoft.com/office/drawing/2014/main" id="{1F73E30B-3FB2-A952-EE1C-08F6A78FCD14}"/>
              </a:ext>
            </a:extLst>
          </p:cNvPr>
          <p:cNvSpPr txBox="1"/>
          <p:nvPr/>
        </p:nvSpPr>
        <p:spPr>
          <a:xfrm>
            <a:off x="4993053" y="765065"/>
            <a:ext cx="6607676" cy="5324535"/>
          </a:xfrm>
          <a:prstGeom prst="rect">
            <a:avLst/>
          </a:prstGeom>
          <a:noFill/>
        </p:spPr>
        <p:txBody>
          <a:bodyPr wrap="square">
            <a:spAutoFit/>
          </a:bodyPr>
          <a:lstStyle/>
          <a:p>
            <a:r>
              <a:rPr lang="en-US" sz="2000" dirty="0">
                <a:solidFill>
                  <a:srgbClr val="18324D"/>
                </a:solidFill>
                <a:latin typeface="+mj-lt"/>
              </a:rPr>
              <a:t>This collection of home-improvement focused titles covers such topics as:</a:t>
            </a:r>
          </a:p>
          <a:p>
            <a:pPr marL="571500" indent="-166688">
              <a:buFont typeface="Arial" panose="020B0604020202020204" pitchFamily="34" charset="0"/>
              <a:buChar char="•"/>
            </a:pPr>
            <a:r>
              <a:rPr lang="en-US" sz="2000" dirty="0">
                <a:solidFill>
                  <a:srgbClr val="18324D"/>
                </a:solidFill>
                <a:latin typeface="+mj-lt"/>
              </a:rPr>
              <a:t>Architectural Techniques</a:t>
            </a:r>
          </a:p>
          <a:p>
            <a:pPr marL="571500" indent="-166688">
              <a:buFont typeface="Arial" panose="020B0604020202020204" pitchFamily="34" charset="0"/>
              <a:buChar char="•"/>
            </a:pPr>
            <a:r>
              <a:rPr lang="en-US" sz="2000" dirty="0">
                <a:solidFill>
                  <a:srgbClr val="18324D"/>
                </a:solidFill>
                <a:latin typeface="+mj-lt"/>
              </a:rPr>
              <a:t>Tool and Material Selection</a:t>
            </a:r>
          </a:p>
          <a:p>
            <a:pPr marL="571500" indent="-166688">
              <a:buFont typeface="Arial" panose="020B0604020202020204" pitchFamily="34" charset="0"/>
              <a:buChar char="•"/>
            </a:pPr>
            <a:r>
              <a:rPr lang="en-US" sz="2000" dirty="0">
                <a:solidFill>
                  <a:srgbClr val="18324D"/>
                </a:solidFill>
                <a:latin typeface="+mj-lt"/>
              </a:rPr>
              <a:t>Zoning Requirements</a:t>
            </a:r>
          </a:p>
          <a:p>
            <a:pPr marL="571500" indent="-166688">
              <a:buFont typeface="Arial" panose="020B0604020202020204" pitchFamily="34" charset="0"/>
              <a:buChar char="•"/>
            </a:pPr>
            <a:r>
              <a:rPr lang="en-US" sz="2000" dirty="0">
                <a:solidFill>
                  <a:srgbClr val="18324D"/>
                </a:solidFill>
                <a:latin typeface="+mj-lt"/>
              </a:rPr>
              <a:t>Design Ideas and Inspiration</a:t>
            </a:r>
          </a:p>
          <a:p>
            <a:pPr marL="571500" indent="-166688">
              <a:buFont typeface="Arial" panose="020B0604020202020204" pitchFamily="34" charset="0"/>
              <a:buChar char="•"/>
            </a:pPr>
            <a:r>
              <a:rPr lang="en-US" sz="2000" dirty="0">
                <a:solidFill>
                  <a:srgbClr val="18324D"/>
                </a:solidFill>
                <a:latin typeface="+mj-lt"/>
              </a:rPr>
              <a:t>And More!</a:t>
            </a:r>
          </a:p>
          <a:p>
            <a:endParaRPr lang="en-US" sz="2000" dirty="0">
              <a:solidFill>
                <a:srgbClr val="18324D"/>
              </a:solidFill>
              <a:latin typeface="+mj-lt"/>
            </a:endParaRPr>
          </a:p>
          <a:p>
            <a:r>
              <a:rPr lang="en-US" sz="2000" dirty="0">
                <a:solidFill>
                  <a:srgbClr val="18324D"/>
                </a:solidFill>
                <a:latin typeface="+mj-lt"/>
              </a:rPr>
              <a:t>Key Publications Include:</a:t>
            </a:r>
          </a:p>
          <a:p>
            <a:pPr marL="571500" indent="-166688">
              <a:buFont typeface="Arial" panose="020B0604020202020204" pitchFamily="34" charset="0"/>
              <a:buChar char="•"/>
            </a:pPr>
            <a:r>
              <a:rPr lang="en-US" sz="2000" dirty="0">
                <a:solidFill>
                  <a:srgbClr val="18324D"/>
                </a:solidFill>
                <a:latin typeface="+mj-lt"/>
              </a:rPr>
              <a:t>Architectural Digest</a:t>
            </a:r>
          </a:p>
          <a:p>
            <a:pPr marL="571500" indent="-166688">
              <a:buFont typeface="Arial" panose="020B0604020202020204" pitchFamily="34" charset="0"/>
              <a:buChar char="•"/>
            </a:pPr>
            <a:r>
              <a:rPr lang="en-US" sz="2000" dirty="0">
                <a:solidFill>
                  <a:srgbClr val="18324D"/>
                </a:solidFill>
                <a:latin typeface="+mj-lt"/>
              </a:rPr>
              <a:t>Better Homes and Gardens</a:t>
            </a:r>
          </a:p>
          <a:p>
            <a:pPr marL="571500" indent="-166688">
              <a:buFont typeface="Arial" panose="020B0604020202020204" pitchFamily="34" charset="0"/>
              <a:buChar char="•"/>
            </a:pPr>
            <a:r>
              <a:rPr lang="en-US" sz="2000" dirty="0">
                <a:solidFill>
                  <a:srgbClr val="18324D"/>
                </a:solidFill>
                <a:latin typeface="+mj-lt"/>
              </a:rPr>
              <a:t>Country Living</a:t>
            </a:r>
          </a:p>
          <a:p>
            <a:pPr marL="571500" indent="-166688">
              <a:buFont typeface="Arial" panose="020B0604020202020204" pitchFamily="34" charset="0"/>
              <a:buChar char="•"/>
            </a:pPr>
            <a:r>
              <a:rPr lang="en-US" sz="2000" dirty="0">
                <a:solidFill>
                  <a:srgbClr val="18324D"/>
                </a:solidFill>
                <a:latin typeface="+mj-lt"/>
              </a:rPr>
              <a:t>Good Housekeeping</a:t>
            </a:r>
          </a:p>
          <a:p>
            <a:pPr marL="571500" indent="-166688">
              <a:buFont typeface="Arial" panose="020B0604020202020204" pitchFamily="34" charset="0"/>
              <a:buChar char="•"/>
            </a:pPr>
            <a:r>
              <a:rPr lang="en-US" sz="2000" dirty="0">
                <a:solidFill>
                  <a:srgbClr val="18324D"/>
                </a:solidFill>
                <a:latin typeface="+mj-lt"/>
              </a:rPr>
              <a:t>Woodworker’s Journal</a:t>
            </a:r>
          </a:p>
          <a:p>
            <a:endParaRPr lang="en-US" sz="2000" dirty="0">
              <a:solidFill>
                <a:srgbClr val="18324D"/>
              </a:solidFill>
              <a:latin typeface="+mj-lt"/>
            </a:endParaRPr>
          </a:p>
          <a:p>
            <a:r>
              <a:rPr lang="en-US" sz="2000" dirty="0">
                <a:solidFill>
                  <a:srgbClr val="18324D"/>
                </a:solidFill>
                <a:latin typeface="+mj-lt"/>
              </a:rPr>
              <a:t>Designed to meet the needs of both </a:t>
            </a:r>
            <a:r>
              <a:rPr lang="en-US" sz="2000" b="1" dirty="0">
                <a:solidFill>
                  <a:srgbClr val="18324D"/>
                </a:solidFill>
                <a:latin typeface="+mj-lt"/>
              </a:rPr>
              <a:t>hobbyists</a:t>
            </a:r>
            <a:r>
              <a:rPr lang="en-US" sz="2000" dirty="0">
                <a:solidFill>
                  <a:srgbClr val="18324D"/>
                </a:solidFill>
                <a:latin typeface="+mj-lt"/>
              </a:rPr>
              <a:t> and </a:t>
            </a:r>
            <a:r>
              <a:rPr lang="en-US" sz="2000" b="1" dirty="0">
                <a:solidFill>
                  <a:srgbClr val="18324D"/>
                </a:solidFill>
                <a:latin typeface="+mj-lt"/>
              </a:rPr>
              <a:t>professionals</a:t>
            </a:r>
            <a:r>
              <a:rPr lang="en-US" sz="2000" dirty="0">
                <a:solidFill>
                  <a:srgbClr val="18324D"/>
                </a:solidFill>
                <a:latin typeface="+mj-lt"/>
              </a:rPr>
              <a:t>. </a:t>
            </a:r>
          </a:p>
        </p:txBody>
      </p:sp>
      <p:pic>
        <p:nvPicPr>
          <p:cNvPr id="6" name="Picture 5" descr="A person standing next to a set of tools&#10;&#10;Description automatically generated">
            <a:extLst>
              <a:ext uri="{FF2B5EF4-FFF2-40B4-BE49-F238E27FC236}">
                <a16:creationId xmlns:a16="http://schemas.microsoft.com/office/drawing/2014/main" id="{720673A2-FF16-2811-A191-2B2B1F59FDA2}"/>
              </a:ext>
            </a:extLst>
          </p:cNvPr>
          <p:cNvPicPr>
            <a:picLocks noChangeAspect="1"/>
          </p:cNvPicPr>
          <p:nvPr/>
        </p:nvPicPr>
        <p:blipFill>
          <a:blip r:embed="rId3"/>
          <a:stretch>
            <a:fillRect/>
          </a:stretch>
        </p:blipFill>
        <p:spPr>
          <a:xfrm>
            <a:off x="0" y="-2"/>
            <a:ext cx="4572000" cy="6858000"/>
          </a:xfrm>
          <a:prstGeom prst="rect">
            <a:avLst/>
          </a:prstGeom>
        </p:spPr>
      </p:pic>
    </p:spTree>
    <p:extLst>
      <p:ext uri="{BB962C8B-B14F-4D97-AF65-F5344CB8AC3E}">
        <p14:creationId xmlns:p14="http://schemas.microsoft.com/office/powerpoint/2010/main" val="141109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running on a dirt road&#10;&#10;Description automatically generated">
            <a:extLst>
              <a:ext uri="{FF2B5EF4-FFF2-40B4-BE49-F238E27FC236}">
                <a16:creationId xmlns:a16="http://schemas.microsoft.com/office/drawing/2014/main" id="{1AED80D6-B2B5-6D69-6E65-47FDFBDB17CF}"/>
              </a:ext>
            </a:extLst>
          </p:cNvPr>
          <p:cNvPicPr>
            <a:picLocks noChangeAspect="1"/>
          </p:cNvPicPr>
          <p:nvPr/>
        </p:nvPicPr>
        <p:blipFill rotWithShape="1">
          <a:blip r:embed="rId2"/>
          <a:srcRect l="41285" r="14352"/>
          <a:stretch/>
        </p:blipFill>
        <p:spPr>
          <a:xfrm>
            <a:off x="0" y="0"/>
            <a:ext cx="4571999" cy="6858000"/>
          </a:xfrm>
          <a:prstGeom prst="rect">
            <a:avLst/>
          </a:prstGeom>
        </p:spPr>
      </p:pic>
      <p:sp>
        <p:nvSpPr>
          <p:cNvPr id="4" name="TextBox 3">
            <a:extLst>
              <a:ext uri="{FF2B5EF4-FFF2-40B4-BE49-F238E27FC236}">
                <a16:creationId xmlns:a16="http://schemas.microsoft.com/office/drawing/2014/main" id="{2EF19F80-C6EC-4AF4-E67C-D8A2B980EB35}"/>
              </a:ext>
            </a:extLst>
          </p:cNvPr>
          <p:cNvSpPr txBox="1"/>
          <p:nvPr/>
        </p:nvSpPr>
        <p:spPr>
          <a:xfrm>
            <a:off x="4871286" y="320374"/>
            <a:ext cx="7025608" cy="523220"/>
          </a:xfrm>
          <a:prstGeom prst="rect">
            <a:avLst/>
          </a:prstGeom>
          <a:noFill/>
        </p:spPr>
        <p:txBody>
          <a:bodyPr wrap="square" rtlCol="0">
            <a:spAutoFit/>
          </a:bodyPr>
          <a:lstStyle/>
          <a:p>
            <a:r>
              <a:rPr lang="en-US" sz="2800" b="1" dirty="0">
                <a:solidFill>
                  <a:schemeClr val="accent6"/>
                </a:solidFill>
                <a:latin typeface="+mj-lt"/>
              </a:rPr>
              <a:t>GALE ONEFILE: HEALTH AND MEDICINE</a:t>
            </a:r>
          </a:p>
        </p:txBody>
      </p:sp>
      <p:sp>
        <p:nvSpPr>
          <p:cNvPr id="5" name="TextBox 4">
            <a:extLst>
              <a:ext uri="{FF2B5EF4-FFF2-40B4-BE49-F238E27FC236}">
                <a16:creationId xmlns:a16="http://schemas.microsoft.com/office/drawing/2014/main" id="{1F73E30B-3FB2-A952-EE1C-08F6A78FCD14}"/>
              </a:ext>
            </a:extLst>
          </p:cNvPr>
          <p:cNvSpPr txBox="1"/>
          <p:nvPr/>
        </p:nvSpPr>
        <p:spPr>
          <a:xfrm>
            <a:off x="5080252" y="843594"/>
            <a:ext cx="6607676" cy="5324535"/>
          </a:xfrm>
          <a:prstGeom prst="rect">
            <a:avLst/>
          </a:prstGeom>
          <a:noFill/>
        </p:spPr>
        <p:txBody>
          <a:bodyPr wrap="square">
            <a:spAutoFit/>
          </a:bodyPr>
          <a:lstStyle/>
          <a:p>
            <a:r>
              <a:rPr lang="en-US" sz="2000" dirty="0">
                <a:solidFill>
                  <a:srgbClr val="18324D"/>
                </a:solidFill>
                <a:latin typeface="+mj-lt"/>
              </a:rPr>
              <a:t>The perfect resource for up-to-date information on the complete range of health care topics including:</a:t>
            </a:r>
          </a:p>
          <a:p>
            <a:pPr marL="800100" lvl="1" indent="-342900">
              <a:buFont typeface="Arial" panose="020B0604020202020204" pitchFamily="34" charset="0"/>
              <a:buChar char="•"/>
            </a:pPr>
            <a:r>
              <a:rPr lang="en-US" sz="2000" dirty="0">
                <a:solidFill>
                  <a:srgbClr val="18324D"/>
                </a:solidFill>
                <a:latin typeface="+mj-lt"/>
              </a:rPr>
              <a:t>General Medicine</a:t>
            </a:r>
          </a:p>
          <a:p>
            <a:pPr marL="800100" lvl="1" indent="-342900">
              <a:buFont typeface="Arial" panose="020B0604020202020204" pitchFamily="34" charset="0"/>
              <a:buChar char="•"/>
            </a:pPr>
            <a:r>
              <a:rPr lang="en-US" sz="2000" dirty="0">
                <a:solidFill>
                  <a:srgbClr val="18324D"/>
                </a:solidFill>
                <a:latin typeface="+mj-lt"/>
              </a:rPr>
              <a:t>Cardiology</a:t>
            </a:r>
          </a:p>
          <a:p>
            <a:pPr marL="800100" lvl="1" indent="-342900">
              <a:buFont typeface="Arial" panose="020B0604020202020204" pitchFamily="34" charset="0"/>
              <a:buChar char="•"/>
            </a:pPr>
            <a:r>
              <a:rPr lang="en-US" sz="2000" dirty="0">
                <a:solidFill>
                  <a:srgbClr val="18324D"/>
                </a:solidFill>
                <a:latin typeface="+mj-lt"/>
              </a:rPr>
              <a:t>Oncology</a:t>
            </a:r>
          </a:p>
          <a:p>
            <a:pPr marL="800100" lvl="1" indent="-342900">
              <a:buFont typeface="Arial" panose="020B0604020202020204" pitchFamily="34" charset="0"/>
              <a:buChar char="•"/>
            </a:pPr>
            <a:r>
              <a:rPr lang="en-US" sz="2000" dirty="0">
                <a:solidFill>
                  <a:srgbClr val="18324D"/>
                </a:solidFill>
                <a:latin typeface="+mj-lt"/>
              </a:rPr>
              <a:t>Public Health</a:t>
            </a:r>
          </a:p>
          <a:p>
            <a:pPr marL="800100" lvl="1" indent="-342900">
              <a:buFont typeface="Arial" panose="020B0604020202020204" pitchFamily="34" charset="0"/>
              <a:buChar char="•"/>
            </a:pPr>
            <a:r>
              <a:rPr lang="en-US" sz="2000" dirty="0">
                <a:solidFill>
                  <a:srgbClr val="18324D"/>
                </a:solidFill>
                <a:latin typeface="+mj-lt"/>
              </a:rPr>
              <a:t>Dentistry</a:t>
            </a:r>
          </a:p>
          <a:p>
            <a:pPr marL="800100" lvl="1" indent="-342900">
              <a:buFont typeface="Arial" panose="020B0604020202020204" pitchFamily="34" charset="0"/>
              <a:buChar char="•"/>
            </a:pPr>
            <a:r>
              <a:rPr lang="en-US" sz="2000" dirty="0">
                <a:solidFill>
                  <a:srgbClr val="18324D"/>
                </a:solidFill>
                <a:latin typeface="+mj-lt"/>
              </a:rPr>
              <a:t>Pediatrics</a:t>
            </a:r>
          </a:p>
          <a:p>
            <a:pPr lvl="1"/>
            <a:endParaRPr lang="en-US" sz="2000" dirty="0">
              <a:solidFill>
                <a:srgbClr val="18324D"/>
              </a:solidFill>
              <a:latin typeface="+mj-lt"/>
            </a:endParaRPr>
          </a:p>
          <a:p>
            <a:r>
              <a:rPr lang="en-US" sz="2000" dirty="0">
                <a:solidFill>
                  <a:srgbClr val="18324D"/>
                </a:solidFill>
                <a:latin typeface="+mj-lt"/>
              </a:rPr>
              <a:t>Key Publications include:</a:t>
            </a:r>
          </a:p>
          <a:p>
            <a:pPr marL="800100" lvl="1" indent="-342900">
              <a:buFont typeface="Arial" panose="020B0604020202020204" pitchFamily="34" charset="0"/>
              <a:buChar char="•"/>
            </a:pPr>
            <a:r>
              <a:rPr lang="en-US" sz="2000" dirty="0">
                <a:solidFill>
                  <a:srgbClr val="18324D"/>
                </a:solidFill>
                <a:latin typeface="+mj-lt"/>
              </a:rPr>
              <a:t>The Lancet</a:t>
            </a:r>
          </a:p>
          <a:p>
            <a:pPr marL="800100" lvl="1" indent="-342900">
              <a:buFont typeface="Arial" panose="020B0604020202020204" pitchFamily="34" charset="0"/>
              <a:buChar char="•"/>
            </a:pPr>
            <a:r>
              <a:rPr lang="en-US" sz="2000" dirty="0">
                <a:solidFill>
                  <a:srgbClr val="18324D"/>
                </a:solidFill>
                <a:latin typeface="+mj-lt"/>
              </a:rPr>
              <a:t>The Journal of the American Medical Association</a:t>
            </a:r>
          </a:p>
          <a:p>
            <a:pPr marL="800100" lvl="1" indent="-342900">
              <a:buFont typeface="Arial" panose="020B0604020202020204" pitchFamily="34" charset="0"/>
              <a:buChar char="•"/>
            </a:pPr>
            <a:r>
              <a:rPr lang="en-US" sz="2000" dirty="0">
                <a:solidFill>
                  <a:srgbClr val="18324D"/>
                </a:solidFill>
                <a:latin typeface="+mj-lt"/>
              </a:rPr>
              <a:t>The New England Journal of Medicine</a:t>
            </a:r>
          </a:p>
          <a:p>
            <a:pPr lvl="1"/>
            <a:endParaRPr lang="en-US" sz="2000" dirty="0">
              <a:solidFill>
                <a:srgbClr val="18324D"/>
              </a:solidFill>
              <a:latin typeface="+mj-lt"/>
            </a:endParaRPr>
          </a:p>
          <a:p>
            <a:r>
              <a:rPr lang="en-US" sz="2000" dirty="0">
                <a:solidFill>
                  <a:srgbClr val="18324D"/>
                </a:solidFill>
                <a:latin typeface="+mj-lt"/>
              </a:rPr>
              <a:t>Created specifically for </a:t>
            </a:r>
            <a:r>
              <a:rPr lang="en-US" sz="2000" b="1" dirty="0">
                <a:solidFill>
                  <a:srgbClr val="18324D"/>
                </a:solidFill>
                <a:latin typeface="+mj-lt"/>
              </a:rPr>
              <a:t>students</a:t>
            </a:r>
            <a:r>
              <a:rPr lang="en-US" sz="2000" dirty="0">
                <a:solidFill>
                  <a:srgbClr val="18324D"/>
                </a:solidFill>
                <a:latin typeface="+mj-lt"/>
              </a:rPr>
              <a:t>, </a:t>
            </a:r>
            <a:r>
              <a:rPr lang="en-US" sz="2000" b="1" dirty="0">
                <a:solidFill>
                  <a:srgbClr val="18324D"/>
                </a:solidFill>
                <a:latin typeface="+mj-lt"/>
              </a:rPr>
              <a:t>consumer</a:t>
            </a:r>
            <a:r>
              <a:rPr lang="en-US" sz="2000" dirty="0">
                <a:solidFill>
                  <a:srgbClr val="18324D"/>
                </a:solidFill>
                <a:latin typeface="+mj-lt"/>
              </a:rPr>
              <a:t> </a:t>
            </a:r>
            <a:r>
              <a:rPr lang="en-US" sz="2000" b="1" dirty="0">
                <a:solidFill>
                  <a:srgbClr val="18324D"/>
                </a:solidFill>
                <a:latin typeface="+mj-lt"/>
              </a:rPr>
              <a:t>health</a:t>
            </a:r>
            <a:r>
              <a:rPr lang="en-US" sz="2000" dirty="0">
                <a:solidFill>
                  <a:srgbClr val="18324D"/>
                </a:solidFill>
                <a:latin typeface="+mj-lt"/>
              </a:rPr>
              <a:t> </a:t>
            </a:r>
            <a:r>
              <a:rPr lang="en-US" sz="2000" b="1" dirty="0">
                <a:solidFill>
                  <a:srgbClr val="18324D"/>
                </a:solidFill>
                <a:latin typeface="+mj-lt"/>
              </a:rPr>
              <a:t>researchers</a:t>
            </a:r>
            <a:r>
              <a:rPr lang="en-US" sz="2000" dirty="0">
                <a:solidFill>
                  <a:srgbClr val="18324D"/>
                </a:solidFill>
                <a:latin typeface="+mj-lt"/>
              </a:rPr>
              <a:t>, and </a:t>
            </a:r>
            <a:r>
              <a:rPr lang="en-US" sz="2000" b="1" dirty="0">
                <a:solidFill>
                  <a:srgbClr val="18324D"/>
                </a:solidFill>
                <a:latin typeface="+mj-lt"/>
              </a:rPr>
              <a:t>health</a:t>
            </a:r>
            <a:r>
              <a:rPr lang="en-US" sz="2000" dirty="0">
                <a:solidFill>
                  <a:srgbClr val="18324D"/>
                </a:solidFill>
                <a:latin typeface="+mj-lt"/>
              </a:rPr>
              <a:t> </a:t>
            </a:r>
            <a:r>
              <a:rPr lang="en-US" sz="2000" b="1" dirty="0">
                <a:solidFill>
                  <a:srgbClr val="18324D"/>
                </a:solidFill>
                <a:latin typeface="+mj-lt"/>
              </a:rPr>
              <a:t>care</a:t>
            </a:r>
            <a:r>
              <a:rPr lang="en-US" sz="2000" dirty="0">
                <a:solidFill>
                  <a:srgbClr val="18324D"/>
                </a:solidFill>
                <a:latin typeface="+mj-lt"/>
              </a:rPr>
              <a:t> </a:t>
            </a:r>
            <a:r>
              <a:rPr lang="en-US" sz="2000" b="1" dirty="0">
                <a:solidFill>
                  <a:srgbClr val="18324D"/>
                </a:solidFill>
                <a:latin typeface="+mj-lt"/>
              </a:rPr>
              <a:t>professionals</a:t>
            </a:r>
            <a:r>
              <a:rPr lang="en-US" sz="2000" dirty="0">
                <a:solidFill>
                  <a:srgbClr val="18324D"/>
                </a:solidFill>
                <a:latin typeface="+mj-lt"/>
              </a:rPr>
              <a:t>.</a:t>
            </a:r>
          </a:p>
        </p:txBody>
      </p:sp>
    </p:spTree>
    <p:extLst>
      <p:ext uri="{BB962C8B-B14F-4D97-AF65-F5344CB8AC3E}">
        <p14:creationId xmlns:p14="http://schemas.microsoft.com/office/powerpoint/2010/main" val="1640501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small plants in pots&#10;&#10;Description automatically generated">
            <a:extLst>
              <a:ext uri="{FF2B5EF4-FFF2-40B4-BE49-F238E27FC236}">
                <a16:creationId xmlns:a16="http://schemas.microsoft.com/office/drawing/2014/main" id="{D20544AF-2FBF-D15E-547B-023EEC87FD27}"/>
              </a:ext>
            </a:extLst>
          </p:cNvPr>
          <p:cNvPicPr>
            <a:picLocks noChangeAspect="1"/>
          </p:cNvPicPr>
          <p:nvPr/>
        </p:nvPicPr>
        <p:blipFill rotWithShape="1">
          <a:blip r:embed="rId2"/>
          <a:srcRect l="36291" r="16813"/>
          <a:stretch/>
        </p:blipFill>
        <p:spPr>
          <a:xfrm>
            <a:off x="0" y="-4878"/>
            <a:ext cx="4571999" cy="6858000"/>
          </a:xfrm>
          <a:prstGeom prst="rect">
            <a:avLst/>
          </a:prstGeom>
        </p:spPr>
      </p:pic>
      <p:sp>
        <p:nvSpPr>
          <p:cNvPr id="4" name="TextBox 3">
            <a:extLst>
              <a:ext uri="{FF2B5EF4-FFF2-40B4-BE49-F238E27FC236}">
                <a16:creationId xmlns:a16="http://schemas.microsoft.com/office/drawing/2014/main" id="{2EF19F80-C6EC-4AF4-E67C-D8A2B980EB35}"/>
              </a:ext>
            </a:extLst>
          </p:cNvPr>
          <p:cNvSpPr txBox="1"/>
          <p:nvPr/>
        </p:nvSpPr>
        <p:spPr>
          <a:xfrm>
            <a:off x="4571999" y="241845"/>
            <a:ext cx="7572261" cy="461665"/>
          </a:xfrm>
          <a:prstGeom prst="rect">
            <a:avLst/>
          </a:prstGeom>
          <a:noFill/>
        </p:spPr>
        <p:txBody>
          <a:bodyPr wrap="square" rtlCol="0">
            <a:spAutoFit/>
          </a:bodyPr>
          <a:lstStyle/>
          <a:p>
            <a:r>
              <a:rPr lang="en-US" sz="2400" b="1" dirty="0">
                <a:solidFill>
                  <a:schemeClr val="accent6"/>
                </a:solidFill>
                <a:latin typeface="+mj-lt"/>
              </a:rPr>
              <a:t>GALE ONEFILE: GARDENING AND HORTICULTURE</a:t>
            </a:r>
          </a:p>
        </p:txBody>
      </p:sp>
      <p:sp>
        <p:nvSpPr>
          <p:cNvPr id="5" name="TextBox 4">
            <a:extLst>
              <a:ext uri="{FF2B5EF4-FFF2-40B4-BE49-F238E27FC236}">
                <a16:creationId xmlns:a16="http://schemas.microsoft.com/office/drawing/2014/main" id="{1F73E30B-3FB2-A952-EE1C-08F6A78FCD14}"/>
              </a:ext>
            </a:extLst>
          </p:cNvPr>
          <p:cNvSpPr txBox="1"/>
          <p:nvPr/>
        </p:nvSpPr>
        <p:spPr>
          <a:xfrm>
            <a:off x="4871096" y="843211"/>
            <a:ext cx="6607676" cy="4708981"/>
          </a:xfrm>
          <a:prstGeom prst="rect">
            <a:avLst/>
          </a:prstGeom>
          <a:noFill/>
        </p:spPr>
        <p:txBody>
          <a:bodyPr wrap="square">
            <a:spAutoFit/>
          </a:bodyPr>
          <a:lstStyle/>
          <a:p>
            <a:r>
              <a:rPr lang="en-US" sz="2000" dirty="0">
                <a:solidFill>
                  <a:srgbClr val="18324D"/>
                </a:solidFill>
                <a:latin typeface="+mj-lt"/>
              </a:rPr>
              <a:t>This collection focuses on key issues in gardening, landscaping, pest control, sustainable gardening practices, and other areas of horticulture. </a:t>
            </a:r>
          </a:p>
          <a:p>
            <a:endParaRPr lang="en-US" sz="2000" b="1" dirty="0">
              <a:solidFill>
                <a:srgbClr val="18324D"/>
              </a:solidFill>
              <a:latin typeface="+mj-lt"/>
            </a:endParaRPr>
          </a:p>
          <a:p>
            <a:r>
              <a:rPr lang="en-US" sz="2000" dirty="0">
                <a:solidFill>
                  <a:srgbClr val="18324D"/>
                </a:solidFill>
                <a:latin typeface="+mj-lt"/>
              </a:rPr>
              <a:t>Key Publications Include:</a:t>
            </a:r>
          </a:p>
          <a:p>
            <a:pPr marL="800100" lvl="1" indent="-342900">
              <a:buFont typeface="Arial" panose="020B0604020202020204" pitchFamily="34" charset="0"/>
              <a:buChar char="•"/>
            </a:pPr>
            <a:r>
              <a:rPr lang="en-US" sz="2000" dirty="0">
                <a:solidFill>
                  <a:srgbClr val="18324D"/>
                </a:solidFill>
                <a:latin typeface="+mj-lt"/>
              </a:rPr>
              <a:t>American Forests</a:t>
            </a:r>
          </a:p>
          <a:p>
            <a:pPr marL="800100" lvl="1" indent="-342900">
              <a:buFont typeface="Arial" panose="020B0604020202020204" pitchFamily="34" charset="0"/>
              <a:buChar char="•"/>
            </a:pPr>
            <a:r>
              <a:rPr lang="en-US" sz="2000" dirty="0">
                <a:solidFill>
                  <a:srgbClr val="18324D"/>
                </a:solidFill>
                <a:latin typeface="+mj-lt"/>
              </a:rPr>
              <a:t>Backyard and Outdoor Living</a:t>
            </a:r>
          </a:p>
          <a:p>
            <a:pPr marL="800100" lvl="1" indent="-342900">
              <a:buFont typeface="Arial" panose="020B0604020202020204" pitchFamily="34" charset="0"/>
              <a:buChar char="•"/>
            </a:pPr>
            <a:r>
              <a:rPr lang="en-US" sz="2000" dirty="0">
                <a:solidFill>
                  <a:srgbClr val="18324D"/>
                </a:solidFill>
                <a:latin typeface="+mj-lt"/>
              </a:rPr>
              <a:t>Landscape Magazine</a:t>
            </a:r>
          </a:p>
          <a:p>
            <a:pPr marL="800100" lvl="1" indent="-342900">
              <a:buFont typeface="Arial" panose="020B0604020202020204" pitchFamily="34" charset="0"/>
              <a:buChar char="•"/>
            </a:pPr>
            <a:r>
              <a:rPr lang="en-US" sz="2000" dirty="0">
                <a:solidFill>
                  <a:srgbClr val="18324D"/>
                </a:solidFill>
                <a:latin typeface="+mj-lt"/>
              </a:rPr>
              <a:t>Bloom</a:t>
            </a:r>
          </a:p>
          <a:p>
            <a:pPr marL="800100" lvl="1" indent="-342900">
              <a:buFont typeface="Arial" panose="020B0604020202020204" pitchFamily="34" charset="0"/>
              <a:buChar char="•"/>
            </a:pPr>
            <a:r>
              <a:rPr lang="en-US" sz="2000" dirty="0">
                <a:solidFill>
                  <a:srgbClr val="18324D"/>
                </a:solidFill>
                <a:latin typeface="+mj-lt"/>
              </a:rPr>
              <a:t>The Botanical Review</a:t>
            </a:r>
          </a:p>
          <a:p>
            <a:pPr marL="800100" lvl="1" indent="-342900">
              <a:buFont typeface="Arial" panose="020B0604020202020204" pitchFamily="34" charset="0"/>
              <a:buChar char="•"/>
            </a:pPr>
            <a:r>
              <a:rPr lang="en-US" sz="2000" dirty="0">
                <a:solidFill>
                  <a:srgbClr val="18324D"/>
                </a:solidFill>
                <a:latin typeface="+mj-lt"/>
              </a:rPr>
              <a:t>Applied and Environmental Soil Science</a:t>
            </a:r>
          </a:p>
          <a:p>
            <a:pPr marL="800100" lvl="1" indent="-342900">
              <a:buFont typeface="Arial" panose="020B0604020202020204" pitchFamily="34" charset="0"/>
              <a:buChar char="•"/>
            </a:pPr>
            <a:r>
              <a:rPr lang="en-US" sz="2000" dirty="0">
                <a:solidFill>
                  <a:srgbClr val="18324D"/>
                </a:solidFill>
                <a:latin typeface="+mj-lt"/>
              </a:rPr>
              <a:t>Better Homes and Gardens</a:t>
            </a:r>
          </a:p>
          <a:p>
            <a:pPr marL="800100" lvl="1" indent="-342900">
              <a:buFont typeface="Arial" panose="020B0604020202020204" pitchFamily="34" charset="0"/>
              <a:buChar char="•"/>
            </a:pPr>
            <a:endParaRPr lang="en-US" sz="2000" b="1" dirty="0">
              <a:solidFill>
                <a:srgbClr val="18324D"/>
              </a:solidFill>
              <a:latin typeface="+mj-lt"/>
            </a:endParaRPr>
          </a:p>
          <a:p>
            <a:r>
              <a:rPr lang="en-US" sz="2000" dirty="0">
                <a:solidFill>
                  <a:srgbClr val="18324D"/>
                </a:solidFill>
                <a:latin typeface="+mj-lt"/>
              </a:rPr>
              <a:t>This collection provides information for </a:t>
            </a:r>
            <a:r>
              <a:rPr lang="en-US" sz="2000" b="1" dirty="0">
                <a:solidFill>
                  <a:srgbClr val="18324D"/>
                </a:solidFill>
                <a:latin typeface="+mj-lt"/>
              </a:rPr>
              <a:t>gardening</a:t>
            </a:r>
            <a:r>
              <a:rPr lang="en-US" sz="2000" dirty="0">
                <a:solidFill>
                  <a:srgbClr val="18324D"/>
                </a:solidFill>
                <a:latin typeface="+mj-lt"/>
              </a:rPr>
              <a:t> </a:t>
            </a:r>
            <a:r>
              <a:rPr lang="en-US" sz="2000" b="1" dirty="0">
                <a:solidFill>
                  <a:srgbClr val="18324D"/>
                </a:solidFill>
                <a:latin typeface="+mj-lt"/>
              </a:rPr>
              <a:t>enthusiasts</a:t>
            </a:r>
            <a:r>
              <a:rPr lang="en-US" sz="2000" dirty="0">
                <a:solidFill>
                  <a:srgbClr val="18324D"/>
                </a:solidFill>
                <a:latin typeface="+mj-lt"/>
              </a:rPr>
              <a:t> and </a:t>
            </a:r>
            <a:r>
              <a:rPr lang="en-US" sz="2000" b="1" dirty="0">
                <a:solidFill>
                  <a:srgbClr val="18324D"/>
                </a:solidFill>
                <a:latin typeface="+mj-lt"/>
              </a:rPr>
              <a:t>professionals</a:t>
            </a:r>
            <a:r>
              <a:rPr lang="en-US" sz="2000" dirty="0">
                <a:solidFill>
                  <a:srgbClr val="18324D"/>
                </a:solidFill>
                <a:latin typeface="+mj-lt"/>
              </a:rPr>
              <a:t> alike. </a:t>
            </a:r>
          </a:p>
        </p:txBody>
      </p:sp>
    </p:spTree>
    <p:extLst>
      <p:ext uri="{BB962C8B-B14F-4D97-AF65-F5344CB8AC3E}">
        <p14:creationId xmlns:p14="http://schemas.microsoft.com/office/powerpoint/2010/main" val="1966273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33496" y="0"/>
            <a:ext cx="7249610" cy="696128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algn="r"/>
            <a:r>
              <a:rPr lang="en-US" b="1" spc="-50" dirty="0">
                <a:solidFill>
                  <a:schemeClr val="bg1"/>
                </a:solidFill>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dirty="0">
                <a:solidFill>
                  <a:schemeClr val="tx1"/>
                </a:solidFill>
              </a:rPr>
              <a:t>Anytime</a:t>
            </a:r>
          </a:p>
          <a:p>
            <a:pPr marL="0" indent="0">
              <a:lnSpc>
                <a:spcPct val="100000"/>
              </a:lnSpc>
              <a:spcBef>
                <a:spcPts val="0"/>
              </a:spcBef>
              <a:spcAft>
                <a:spcPts val="3700"/>
              </a:spcAft>
              <a:buNone/>
            </a:pPr>
            <a:r>
              <a:rPr lang="en-US" dirty="0">
                <a:solidFill>
                  <a:schemeClr val="tx1"/>
                </a:solidFill>
              </a:rPr>
              <a:t>Anywhere</a:t>
            </a:r>
          </a:p>
          <a:p>
            <a:pPr marL="0" indent="0">
              <a:lnSpc>
                <a:spcPct val="100000"/>
              </a:lnSpc>
              <a:spcBef>
                <a:spcPts val="0"/>
              </a:spcBef>
              <a:spcAft>
                <a:spcPts val="3700"/>
              </a:spcAft>
              <a:buNone/>
            </a:pPr>
            <a:r>
              <a:rPr lang="en-US" dirty="0">
                <a:solidFill>
                  <a:schemeClr val="tx1"/>
                </a:solidFill>
              </a:rPr>
              <a:t>Any Device</a:t>
            </a:r>
          </a:p>
          <a:p>
            <a:pPr marL="0" indent="0">
              <a:lnSpc>
                <a:spcPct val="100000"/>
              </a:lnSpc>
              <a:spcBef>
                <a:spcPts val="0"/>
              </a:spcBef>
              <a:spcAft>
                <a:spcPts val="3700"/>
              </a:spcAft>
              <a:buNone/>
            </a:pPr>
            <a:r>
              <a:rPr lang="en-US" dirty="0">
                <a:solidFill>
                  <a:schemeClr val="tx1"/>
                </a:solidFill>
              </a:rPr>
              <a:t>Without Ads or Paywalls</a:t>
            </a:r>
          </a:p>
        </p:txBody>
      </p:sp>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normAutofit/>
          </a:bodyPr>
          <a:lstStyle/>
          <a:p>
            <a:r>
              <a:rPr lang="en-US" sz="3200" dirty="0"/>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3" y="3532288"/>
            <a:ext cx="611453" cy="611453"/>
          </a:xfrm>
          <a:prstGeom prst="rect">
            <a:avLst/>
          </a:prstGeom>
        </p:spPr>
      </p:pic>
      <p:pic>
        <p:nvPicPr>
          <p:cNvPr id="7" name="Picture 6">
            <a:extLst>
              <a:ext uri="{FF2B5EF4-FFF2-40B4-BE49-F238E27FC236}">
                <a16:creationId xmlns:a16="http://schemas.microsoft.com/office/drawing/2014/main" id="{613062C0-6A97-5BE4-826C-FED34BE7613B}"/>
              </a:ext>
            </a:extLst>
          </p:cNvPr>
          <p:cNvPicPr>
            <a:picLocks noChangeAspect="1"/>
          </p:cNvPicPr>
          <p:nvPr/>
        </p:nvPicPr>
        <p:blipFill rotWithShape="1">
          <a:blip r:embed="rId12"/>
          <a:srcRect b="949"/>
          <a:stretch/>
        </p:blipFill>
        <p:spPr>
          <a:xfrm>
            <a:off x="7689900" y="1589547"/>
            <a:ext cx="3809674" cy="2464916"/>
          </a:xfrm>
          <a:prstGeom prst="rect">
            <a:avLst/>
          </a:prstGeom>
        </p:spPr>
      </p:pic>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grpSp>
        <p:nvGrpSpPr>
          <p:cNvPr id="16" name="Group 15">
            <a:extLst>
              <a:ext uri="{FF2B5EF4-FFF2-40B4-BE49-F238E27FC236}">
                <a16:creationId xmlns:a16="http://schemas.microsoft.com/office/drawing/2014/main" id="{954E69AC-5664-C5CD-F39E-E8E1D7D59381}"/>
              </a:ext>
            </a:extLst>
          </p:cNvPr>
          <p:cNvGrpSpPr/>
          <p:nvPr/>
        </p:nvGrpSpPr>
        <p:grpSpPr>
          <a:xfrm>
            <a:off x="5576992" y="2618463"/>
            <a:ext cx="2503521" cy="1814389"/>
            <a:chOff x="5576992" y="2618463"/>
            <a:chExt cx="2456387" cy="1772541"/>
          </a:xfrm>
        </p:grpSpPr>
        <p:pic>
          <p:nvPicPr>
            <p:cNvPr id="11" name="Picture 10">
              <a:extLst>
                <a:ext uri="{FF2B5EF4-FFF2-40B4-BE49-F238E27FC236}">
                  <a16:creationId xmlns:a16="http://schemas.microsoft.com/office/drawing/2014/main" id="{35E20278-931F-FBAE-FB22-6EDBF5435CC5}"/>
                </a:ext>
              </a:extLst>
            </p:cNvPr>
            <p:cNvPicPr>
              <a:picLocks noChangeAspect="1"/>
            </p:cNvPicPr>
            <p:nvPr/>
          </p:nvPicPr>
          <p:blipFill>
            <a:blip r:embed="rId14"/>
            <a:stretch>
              <a:fillRect/>
            </a:stretch>
          </p:blipFill>
          <p:spPr>
            <a:xfrm>
              <a:off x="5576992" y="2618463"/>
              <a:ext cx="2456387" cy="1525278"/>
            </a:xfrm>
            <a:prstGeom prst="rect">
              <a:avLst/>
            </a:prstGeom>
          </p:spPr>
        </p:pic>
        <p:pic>
          <p:nvPicPr>
            <p:cNvPr id="13" name="Picture 12">
              <a:extLst>
                <a:ext uri="{FF2B5EF4-FFF2-40B4-BE49-F238E27FC236}">
                  <a16:creationId xmlns:a16="http://schemas.microsoft.com/office/drawing/2014/main" id="{E562EEED-07C3-D475-FEAB-48FB4A495B5D}"/>
                </a:ext>
              </a:extLst>
            </p:cNvPr>
            <p:cNvPicPr>
              <a:picLocks noChangeAspect="1"/>
            </p:cNvPicPr>
            <p:nvPr/>
          </p:nvPicPr>
          <p:blipFill>
            <a:blip r:embed="rId15"/>
            <a:stretch>
              <a:fillRect/>
            </a:stretch>
          </p:blipFill>
          <p:spPr>
            <a:xfrm>
              <a:off x="5576992" y="4143741"/>
              <a:ext cx="2456387" cy="247263"/>
            </a:xfrm>
            <a:prstGeom prst="rect">
              <a:avLst/>
            </a:prstGeom>
          </p:spPr>
        </p:pic>
      </p:grpSp>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23" name="Picture 22">
            <a:extLst>
              <a:ext uri="{FF2B5EF4-FFF2-40B4-BE49-F238E27FC236}">
                <a16:creationId xmlns:a16="http://schemas.microsoft.com/office/drawing/2014/main" id="{25D59548-5779-34AF-910E-F51E5E7FA95D}"/>
              </a:ext>
            </a:extLst>
          </p:cNvPr>
          <p:cNvPicPr>
            <a:picLocks noChangeAspect="1"/>
          </p:cNvPicPr>
          <p:nvPr/>
        </p:nvPicPr>
        <p:blipFill rotWithShape="1">
          <a:blip r:embed="rId17"/>
          <a:srcRect t="10557" b="12469"/>
          <a:stretch/>
        </p:blipFill>
        <p:spPr>
          <a:xfrm>
            <a:off x="7670022" y="4040143"/>
            <a:ext cx="734457" cy="1275304"/>
          </a:xfrm>
          <a:prstGeom prst="rect">
            <a:avLst/>
          </a:prstGeom>
        </p:spPr>
      </p:pic>
    </p:spTree>
    <p:extLst>
      <p:ext uri="{BB962C8B-B14F-4D97-AF65-F5344CB8AC3E}">
        <p14:creationId xmlns:p14="http://schemas.microsoft.com/office/powerpoint/2010/main" val="256922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8A57C2-1A93-6F52-0E40-220D2F109E03}"/>
              </a:ext>
            </a:extLst>
          </p:cNvPr>
          <p:cNvSpPr txBox="1"/>
          <p:nvPr/>
        </p:nvSpPr>
        <p:spPr>
          <a:xfrm>
            <a:off x="503404" y="197929"/>
            <a:ext cx="7364246" cy="584775"/>
          </a:xfrm>
          <a:prstGeom prst="rect">
            <a:avLst/>
          </a:prstGeom>
          <a:noFill/>
        </p:spPr>
        <p:txBody>
          <a:bodyPr wrap="square" rtlCol="0">
            <a:spAutoFit/>
          </a:bodyPr>
          <a:lstStyle/>
          <a:p>
            <a:r>
              <a:rPr lang="en-US" sz="3200" b="1" dirty="0">
                <a:solidFill>
                  <a:srgbClr val="18324D"/>
                </a:solidFill>
                <a:latin typeface="+mj-lt"/>
              </a:rPr>
              <a:t>GALE ONEFILE – The Big Three</a:t>
            </a:r>
          </a:p>
        </p:txBody>
      </p:sp>
      <p:pic>
        <p:nvPicPr>
          <p:cNvPr id="1026" name="Picture 2">
            <a:extLst>
              <a:ext uri="{FF2B5EF4-FFF2-40B4-BE49-F238E27FC236}">
                <a16:creationId xmlns:a16="http://schemas.microsoft.com/office/drawing/2014/main" id="{021BF1D6-D61E-0003-FCCD-C0BB0A73D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366" y="1580386"/>
            <a:ext cx="3904751" cy="16693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EAF927A-A377-3F6E-2023-2046D0C5D9B6}"/>
              </a:ext>
            </a:extLst>
          </p:cNvPr>
          <p:cNvPicPr>
            <a:picLocks noChangeAspect="1"/>
          </p:cNvPicPr>
          <p:nvPr/>
        </p:nvPicPr>
        <p:blipFill>
          <a:blip r:embed="rId4"/>
          <a:stretch>
            <a:fillRect/>
          </a:stretch>
        </p:blipFill>
        <p:spPr>
          <a:xfrm>
            <a:off x="4130924" y="3827883"/>
            <a:ext cx="3904751" cy="1669381"/>
          </a:xfrm>
          <a:prstGeom prst="rect">
            <a:avLst/>
          </a:prstGeom>
        </p:spPr>
      </p:pic>
      <p:pic>
        <p:nvPicPr>
          <p:cNvPr id="1027" name="Picture 3">
            <a:extLst>
              <a:ext uri="{FF2B5EF4-FFF2-40B4-BE49-F238E27FC236}">
                <a16:creationId xmlns:a16="http://schemas.microsoft.com/office/drawing/2014/main" id="{0876263C-96A9-730A-8518-162B01935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485" y="1580386"/>
            <a:ext cx="3904751" cy="166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02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D35-023E-77DD-9A5B-62097C38B74C}"/>
              </a:ext>
            </a:extLst>
          </p:cNvPr>
          <p:cNvSpPr>
            <a:spLocks noGrp="1"/>
          </p:cNvSpPr>
          <p:nvPr>
            <p:ph type="title"/>
          </p:nvPr>
        </p:nvSpPr>
        <p:spPr/>
        <p:txBody>
          <a:bodyPr/>
          <a:lstStyle/>
          <a:p>
            <a:r>
              <a:rPr lang="en-US" dirty="0">
                <a:latin typeface="+mj-lt"/>
              </a:rPr>
              <a:t>DISCOVER PREMIUM RESOURCES</a:t>
            </a:r>
          </a:p>
        </p:txBody>
      </p:sp>
    </p:spTree>
    <p:extLst>
      <p:ext uri="{BB962C8B-B14F-4D97-AF65-F5344CB8AC3E}">
        <p14:creationId xmlns:p14="http://schemas.microsoft.com/office/powerpoint/2010/main" val="316553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F940D6-EB1B-0793-733B-9D9479C2BDD5}"/>
              </a:ext>
            </a:extLst>
          </p:cNvPr>
          <p:cNvPicPr>
            <a:picLocks noChangeAspect="1"/>
          </p:cNvPicPr>
          <p:nvPr/>
        </p:nvPicPr>
        <p:blipFill rotWithShape="1">
          <a:blip r:embed="rId3"/>
          <a:srcRect r="12111"/>
          <a:stretch/>
        </p:blipFill>
        <p:spPr>
          <a:xfrm>
            <a:off x="600797" y="1761418"/>
            <a:ext cx="4845872" cy="3051213"/>
          </a:xfrm>
          <a:prstGeom prst="rect">
            <a:avLst/>
          </a:prstGeom>
        </p:spPr>
      </p:pic>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normAutofit/>
          </a:bodyPr>
          <a:lstStyle/>
          <a:p>
            <a:r>
              <a:rPr lang="en-US" sz="3200" dirty="0"/>
              <a:t>SEARCH</a:t>
            </a:r>
          </a:p>
        </p:txBody>
      </p:sp>
      <p:sp>
        <p:nvSpPr>
          <p:cNvPr id="3" name="Rectangle 2">
            <a:extLst>
              <a:ext uri="{FF2B5EF4-FFF2-40B4-BE49-F238E27FC236}">
                <a16:creationId xmlns:a16="http://schemas.microsoft.com/office/drawing/2014/main" id="{47F78581-02C0-2C40-8256-15FFC15CF037}"/>
              </a:ext>
            </a:extLst>
          </p:cNvPr>
          <p:cNvSpPr/>
          <p:nvPr/>
        </p:nvSpPr>
        <p:spPr>
          <a:xfrm>
            <a:off x="871135" y="3293214"/>
            <a:ext cx="3913094" cy="41160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E62F0EE-1169-EC75-0055-893762A1E514}"/>
              </a:ext>
            </a:extLst>
          </p:cNvPr>
          <p:cNvSpPr/>
          <p:nvPr/>
        </p:nvSpPr>
        <p:spPr>
          <a:xfrm>
            <a:off x="600798" y="1375655"/>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spTree>
    <p:extLst>
      <p:ext uri="{BB962C8B-B14F-4D97-AF65-F5344CB8AC3E}">
        <p14:creationId xmlns:p14="http://schemas.microsoft.com/office/powerpoint/2010/main" val="23229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00798" y="1375655"/>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503015"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Or, customize multiple fields and limiters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normAutofit/>
          </a:bodyPr>
          <a:lstStyle/>
          <a:p>
            <a:r>
              <a:rPr lang="en-US" sz="3200" dirty="0"/>
              <a:t>SEARCH</a:t>
            </a:r>
          </a:p>
        </p:txBody>
      </p:sp>
      <p:pic>
        <p:nvPicPr>
          <p:cNvPr id="22" name="Picture 21" descr="A screenshot of a cell phone&#10;&#10;Description automatically generated">
            <a:extLst>
              <a:ext uri="{FF2B5EF4-FFF2-40B4-BE49-F238E27FC236}">
                <a16:creationId xmlns:a16="http://schemas.microsoft.com/office/drawing/2014/main" id="{2E403D55-50A1-484B-BCAD-23D9B95FB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418"/>
          <a:stretch/>
        </p:blipFill>
        <p:spPr>
          <a:xfrm>
            <a:off x="6507856" y="1788459"/>
            <a:ext cx="5078506" cy="3051213"/>
          </a:xfrm>
          <a:prstGeom prst="rect">
            <a:avLst/>
          </a:prstGeom>
          <a:ln w="28575">
            <a:solidFill>
              <a:schemeClr val="bg2"/>
            </a:solidFill>
          </a:ln>
        </p:spPr>
      </p:pic>
      <p:pic>
        <p:nvPicPr>
          <p:cNvPr id="3" name="Picture 2">
            <a:extLst>
              <a:ext uri="{FF2B5EF4-FFF2-40B4-BE49-F238E27FC236}">
                <a16:creationId xmlns:a16="http://schemas.microsoft.com/office/drawing/2014/main" id="{031AE1C7-237A-2BEB-C57E-A78C07BA942C}"/>
              </a:ext>
            </a:extLst>
          </p:cNvPr>
          <p:cNvPicPr>
            <a:picLocks noChangeAspect="1"/>
          </p:cNvPicPr>
          <p:nvPr/>
        </p:nvPicPr>
        <p:blipFill rotWithShape="1">
          <a:blip r:embed="rId4"/>
          <a:srcRect r="12111"/>
          <a:stretch/>
        </p:blipFill>
        <p:spPr>
          <a:xfrm>
            <a:off x="600797" y="1761418"/>
            <a:ext cx="4845872" cy="3051213"/>
          </a:xfrm>
          <a:prstGeom prst="rect">
            <a:avLst/>
          </a:prstGeom>
        </p:spPr>
      </p:pic>
      <p:sp>
        <p:nvSpPr>
          <p:cNvPr id="9" name="Rectangle 8">
            <a:extLst>
              <a:ext uri="{FF2B5EF4-FFF2-40B4-BE49-F238E27FC236}">
                <a16:creationId xmlns:a16="http://schemas.microsoft.com/office/drawing/2014/main" id="{994BB68F-63D1-4443-BD47-1C72807A96B3}"/>
              </a:ext>
            </a:extLst>
          </p:cNvPr>
          <p:cNvSpPr/>
          <p:nvPr/>
        </p:nvSpPr>
        <p:spPr>
          <a:xfrm>
            <a:off x="863937" y="3617844"/>
            <a:ext cx="1044376" cy="3379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FD5B278-BCBF-057A-CBBE-34C0992224CA}"/>
              </a:ext>
            </a:extLst>
          </p:cNvPr>
          <p:cNvPicPr>
            <a:picLocks noChangeAspect="1"/>
          </p:cNvPicPr>
          <p:nvPr/>
        </p:nvPicPr>
        <p:blipFill rotWithShape="1">
          <a:blip r:embed="rId5"/>
          <a:srcRect b="26770"/>
          <a:stretch/>
        </p:blipFill>
        <p:spPr>
          <a:xfrm>
            <a:off x="6332220" y="2755386"/>
            <a:ext cx="2740270" cy="3234332"/>
          </a:xfrm>
          <a:prstGeom prst="rect">
            <a:avLst/>
          </a:prstGeom>
          <a:ln w="28575">
            <a:solidFill>
              <a:srgbClr val="E6E7E8"/>
            </a:solidFill>
          </a:ln>
        </p:spPr>
      </p:pic>
    </p:spTree>
    <p:extLst>
      <p:ext uri="{BB962C8B-B14F-4D97-AF65-F5344CB8AC3E}">
        <p14:creationId xmlns:p14="http://schemas.microsoft.com/office/powerpoint/2010/main" val="50668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normAutofit/>
          </a:bodyPr>
          <a:lstStyle/>
          <a:p>
            <a:r>
              <a:rPr lang="en-US" sz="3200" dirty="0"/>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latin typeface="+mj-lt"/>
                </a:rPr>
                <a:t>Click to focus on results within a format of interest</a:t>
              </a:r>
            </a:p>
          </p:txBody>
        </p:sp>
      </p:grpSp>
      <p:sp>
        <p:nvSpPr>
          <p:cNvPr id="28" name="Rectangle 27">
            <a:extLst>
              <a:ext uri="{FF2B5EF4-FFF2-40B4-BE49-F238E27FC236}">
                <a16:creationId xmlns:a16="http://schemas.microsoft.com/office/drawing/2014/main" id="{EA740BA1-4D84-7F4A-B4CE-5098C43AE9A7}"/>
              </a:ext>
            </a:extLst>
          </p:cNvPr>
          <p:cNvSpPr/>
          <p:nvPr/>
        </p:nvSpPr>
        <p:spPr>
          <a:xfrm>
            <a:off x="9843248" y="2527225"/>
            <a:ext cx="1062317" cy="24287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D79AE69-0EBA-6232-FF30-A7140BC5F451}"/>
              </a:ext>
            </a:extLst>
          </p:cNvPr>
          <p:cNvPicPr>
            <a:picLocks noChangeAspect="1"/>
          </p:cNvPicPr>
          <p:nvPr/>
        </p:nvPicPr>
        <p:blipFill>
          <a:blip r:embed="rId3"/>
          <a:stretch>
            <a:fillRect/>
          </a:stretch>
        </p:blipFill>
        <p:spPr>
          <a:xfrm>
            <a:off x="4436324" y="1517455"/>
            <a:ext cx="7624612" cy="3815278"/>
          </a:xfrm>
          <a:prstGeom prst="rect">
            <a:avLst/>
          </a:prstGeom>
          <a:ln w="19050">
            <a:solidFill>
              <a:srgbClr val="E6E7E8"/>
            </a:solidFill>
          </a:ln>
        </p:spPr>
      </p:pic>
      <p:sp>
        <p:nvSpPr>
          <p:cNvPr id="10" name="Rectangle 9">
            <a:extLst>
              <a:ext uri="{FF2B5EF4-FFF2-40B4-BE49-F238E27FC236}">
                <a16:creationId xmlns:a16="http://schemas.microsoft.com/office/drawing/2014/main" id="{94D13AF9-1298-7EF8-6FFC-BB34080C84FB}"/>
              </a:ext>
            </a:extLst>
          </p:cNvPr>
          <p:cNvSpPr/>
          <p:nvPr/>
        </p:nvSpPr>
        <p:spPr>
          <a:xfrm>
            <a:off x="4483100" y="2946400"/>
            <a:ext cx="7467600" cy="694944"/>
          </a:xfrm>
          <a:prstGeom prst="rect">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6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normAutofit/>
          </a:bodyPr>
          <a:lstStyle/>
          <a:p>
            <a:r>
              <a:rPr lang="en-US" sz="3200" dirty="0"/>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latin typeface="+mj-lt"/>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423642"/>
            <a:chOff x="685800" y="3194005"/>
            <a:chExt cx="3390900" cy="1423642"/>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923330"/>
            </a:xfrm>
            <a:prstGeom prst="rect">
              <a:avLst/>
            </a:prstGeom>
            <a:noFill/>
          </p:spPr>
          <p:txBody>
            <a:bodyPr wrap="square" lIns="182880" rtlCol="0">
              <a:spAutoFit/>
            </a:bodyPr>
            <a:lstStyle/>
            <a:p>
              <a:r>
                <a:rPr lang="en-US" spc="-50" dirty="0">
                  <a:solidFill>
                    <a:schemeClr val="bg2">
                      <a:lumMod val="50000"/>
                    </a:schemeClr>
                  </a:solidFill>
                  <a:latin typeface="+mj-lt"/>
                </a:rPr>
                <a:t>Limit by </a:t>
              </a:r>
              <a:r>
                <a:rPr lang="en-US" b="1" spc="-50" dirty="0">
                  <a:solidFill>
                    <a:schemeClr val="bg2">
                      <a:lumMod val="50000"/>
                    </a:schemeClr>
                  </a:solidFill>
                  <a:latin typeface="+mj-lt"/>
                </a:rPr>
                <a:t>Publication Date</a:t>
              </a:r>
              <a:r>
                <a:rPr lang="en-US" spc="-50" dirty="0">
                  <a:solidFill>
                    <a:schemeClr val="bg2">
                      <a:lumMod val="50000"/>
                    </a:schemeClr>
                  </a:solidFill>
                  <a:latin typeface="+mj-lt"/>
                </a:rPr>
                <a:t>, </a:t>
              </a:r>
              <a:r>
                <a:rPr lang="en-US" b="1" spc="-50" dirty="0">
                  <a:solidFill>
                    <a:schemeClr val="bg2">
                      <a:lumMod val="50000"/>
                    </a:schemeClr>
                  </a:solidFill>
                  <a:latin typeface="+mj-lt"/>
                </a:rPr>
                <a:t>Subjects</a:t>
              </a:r>
              <a:r>
                <a:rPr lang="en-US" spc="-50" dirty="0">
                  <a:solidFill>
                    <a:schemeClr val="bg2">
                      <a:lumMod val="50000"/>
                    </a:schemeClr>
                  </a:solidFill>
                  <a:latin typeface="+mj-lt"/>
                </a:rPr>
                <a:t>, </a:t>
              </a:r>
              <a:r>
                <a:rPr lang="en-US" b="1" spc="-50" dirty="0">
                  <a:solidFill>
                    <a:schemeClr val="bg2">
                      <a:lumMod val="50000"/>
                    </a:schemeClr>
                  </a:solidFill>
                  <a:latin typeface="+mj-lt"/>
                </a:rPr>
                <a:t>Document Type</a:t>
              </a:r>
              <a:r>
                <a:rPr lang="en-US" spc="-50" dirty="0">
                  <a:solidFill>
                    <a:schemeClr val="bg2">
                      <a:lumMod val="50000"/>
                    </a:schemeClr>
                  </a:solidFill>
                  <a:latin typeface="+mj-lt"/>
                </a:rPr>
                <a:t>, etc.</a:t>
              </a:r>
            </a:p>
          </p:txBody>
        </p:sp>
      </p:grpSp>
      <p:sp>
        <p:nvSpPr>
          <p:cNvPr id="21" name="Rectangle 20">
            <a:extLst>
              <a:ext uri="{FF2B5EF4-FFF2-40B4-BE49-F238E27FC236}">
                <a16:creationId xmlns:a16="http://schemas.microsoft.com/office/drawing/2014/main" id="{DFDD6A26-5987-7840-8D63-5A6DD03BE3D6}"/>
              </a:ext>
            </a:extLst>
          </p:cNvPr>
          <p:cNvSpPr/>
          <p:nvPr/>
        </p:nvSpPr>
        <p:spPr>
          <a:xfrm>
            <a:off x="9399497" y="3800385"/>
            <a:ext cx="712692" cy="17994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F4E687A-09B4-C243-8183-D1A97FCF77B4}"/>
              </a:ext>
            </a:extLst>
          </p:cNvPr>
          <p:cNvSpPr/>
          <p:nvPr/>
        </p:nvSpPr>
        <p:spPr>
          <a:xfrm>
            <a:off x="10972799" y="4546900"/>
            <a:ext cx="432547" cy="2537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646A042-0751-5C8F-6CF2-E07C2262FDFC}"/>
              </a:ext>
            </a:extLst>
          </p:cNvPr>
          <p:cNvPicPr>
            <a:picLocks noChangeAspect="1"/>
          </p:cNvPicPr>
          <p:nvPr/>
        </p:nvPicPr>
        <p:blipFill>
          <a:blip r:embed="rId3"/>
          <a:stretch>
            <a:fillRect/>
          </a:stretch>
        </p:blipFill>
        <p:spPr>
          <a:xfrm>
            <a:off x="4436324" y="1517455"/>
            <a:ext cx="7624612" cy="3815278"/>
          </a:xfrm>
          <a:prstGeom prst="rect">
            <a:avLst/>
          </a:prstGeom>
          <a:ln w="19050">
            <a:solidFill>
              <a:srgbClr val="E6E7E8"/>
            </a:solidFill>
          </a:ln>
        </p:spPr>
      </p:pic>
      <p:pic>
        <p:nvPicPr>
          <p:cNvPr id="10" name="Picture 9">
            <a:extLst>
              <a:ext uri="{FF2B5EF4-FFF2-40B4-BE49-F238E27FC236}">
                <a16:creationId xmlns:a16="http://schemas.microsoft.com/office/drawing/2014/main" id="{E838EADC-79CD-66F9-F6C5-06DD7FC4FF52}"/>
              </a:ext>
            </a:extLst>
          </p:cNvPr>
          <p:cNvPicPr>
            <a:picLocks noChangeAspect="1"/>
          </p:cNvPicPr>
          <p:nvPr/>
        </p:nvPicPr>
        <p:blipFill>
          <a:blip r:embed="rId4"/>
          <a:stretch>
            <a:fillRect/>
          </a:stretch>
        </p:blipFill>
        <p:spPr>
          <a:xfrm>
            <a:off x="8173581" y="3038287"/>
            <a:ext cx="3877216" cy="2686425"/>
          </a:xfrm>
          <a:prstGeom prst="rect">
            <a:avLst/>
          </a:prstGeom>
          <a:ln w="28575">
            <a:solidFill>
              <a:srgbClr val="00AEEF"/>
            </a:solidFill>
          </a:ln>
        </p:spPr>
      </p:pic>
    </p:spTree>
    <p:extLst>
      <p:ext uri="{BB962C8B-B14F-4D97-AF65-F5344CB8AC3E}">
        <p14:creationId xmlns:p14="http://schemas.microsoft.com/office/powerpoint/2010/main" val="25301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normAutofit/>
          </a:bodyPr>
          <a:lstStyle/>
          <a:p>
            <a:r>
              <a:rPr lang="en-US" sz="3200" dirty="0"/>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latin typeface="+mj-lt"/>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423642"/>
            <a:chOff x="685800" y="3194005"/>
            <a:chExt cx="3390900" cy="1423642"/>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923330"/>
            </a:xfrm>
            <a:prstGeom prst="rect">
              <a:avLst/>
            </a:prstGeom>
            <a:noFill/>
          </p:spPr>
          <p:txBody>
            <a:bodyPr wrap="square" lIns="182880" rtlCol="0">
              <a:spAutoFit/>
            </a:bodyPr>
            <a:lstStyle/>
            <a:p>
              <a:r>
                <a:rPr lang="en-US" spc="-50" dirty="0">
                  <a:solidFill>
                    <a:schemeClr val="bg2">
                      <a:lumMod val="50000"/>
                    </a:schemeClr>
                  </a:solidFill>
                  <a:latin typeface="+mj-lt"/>
                </a:rPr>
                <a:t>Limit by </a:t>
              </a:r>
              <a:r>
                <a:rPr lang="en-US" b="1" spc="-50" dirty="0">
                  <a:solidFill>
                    <a:schemeClr val="bg2">
                      <a:lumMod val="50000"/>
                    </a:schemeClr>
                  </a:solidFill>
                  <a:latin typeface="+mj-lt"/>
                </a:rPr>
                <a:t>Publication Date</a:t>
              </a:r>
              <a:r>
                <a:rPr lang="en-US" spc="-50" dirty="0">
                  <a:solidFill>
                    <a:schemeClr val="bg2">
                      <a:lumMod val="50000"/>
                    </a:schemeClr>
                  </a:solidFill>
                  <a:latin typeface="+mj-lt"/>
                </a:rPr>
                <a:t>, </a:t>
              </a:r>
              <a:r>
                <a:rPr lang="en-US" b="1" spc="-50" dirty="0">
                  <a:solidFill>
                    <a:schemeClr val="bg2">
                      <a:lumMod val="50000"/>
                    </a:schemeClr>
                  </a:solidFill>
                  <a:latin typeface="+mj-lt"/>
                </a:rPr>
                <a:t>Subjects</a:t>
              </a:r>
              <a:r>
                <a:rPr lang="en-US" spc="-50" dirty="0">
                  <a:solidFill>
                    <a:schemeClr val="bg2">
                      <a:lumMod val="50000"/>
                    </a:schemeClr>
                  </a:solidFill>
                  <a:latin typeface="+mj-lt"/>
                </a:rPr>
                <a:t>, </a:t>
              </a:r>
              <a:r>
                <a:rPr lang="en-US" b="1" spc="-50" dirty="0">
                  <a:solidFill>
                    <a:schemeClr val="bg2">
                      <a:lumMod val="50000"/>
                    </a:schemeClr>
                  </a:solidFill>
                  <a:latin typeface="+mj-lt"/>
                </a:rPr>
                <a:t>Document Type</a:t>
              </a:r>
              <a:r>
                <a:rPr lang="en-US" spc="-50" dirty="0">
                  <a:solidFill>
                    <a:schemeClr val="bg2">
                      <a:lumMod val="50000"/>
                    </a:schemeClr>
                  </a:solidFill>
                  <a:latin typeface="+mj-lt"/>
                </a:rPr>
                <a:t>, etc.</a:t>
              </a:r>
            </a:p>
          </p:txBody>
        </p:sp>
      </p:grpSp>
      <p:grpSp>
        <p:nvGrpSpPr>
          <p:cNvPr id="20" name="Group 19">
            <a:extLst>
              <a:ext uri="{FF2B5EF4-FFF2-40B4-BE49-F238E27FC236}">
                <a16:creationId xmlns:a16="http://schemas.microsoft.com/office/drawing/2014/main" id="{18141C4E-A4ED-7E40-A047-D4A2CD4E18FD}"/>
              </a:ext>
            </a:extLst>
          </p:cNvPr>
          <p:cNvGrpSpPr/>
          <p:nvPr/>
        </p:nvGrpSpPr>
        <p:grpSpPr>
          <a:xfrm>
            <a:off x="685800" y="4758857"/>
            <a:ext cx="3390900" cy="869644"/>
            <a:chOff x="685800" y="4758857"/>
            <a:chExt cx="3390900" cy="869644"/>
          </a:xfrm>
        </p:grpSpPr>
        <p:sp>
          <p:nvSpPr>
            <p:cNvPr id="16" name="Rectangle 15">
              <a:extLst>
                <a:ext uri="{FF2B5EF4-FFF2-40B4-BE49-F238E27FC236}">
                  <a16:creationId xmlns:a16="http://schemas.microsoft.com/office/drawing/2014/main" id="{00AF1B16-1DDE-5C46-BB60-52358F0D9498}"/>
                </a:ext>
              </a:extLst>
            </p:cNvPr>
            <p:cNvSpPr/>
            <p:nvPr/>
          </p:nvSpPr>
          <p:spPr>
            <a:xfrm>
              <a:off x="685800" y="4758857"/>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View Individual Sources</a:t>
              </a:r>
            </a:p>
          </p:txBody>
        </p:sp>
        <p:sp>
          <p:nvSpPr>
            <p:cNvPr id="17" name="TextBox 16">
              <a:extLst>
                <a:ext uri="{FF2B5EF4-FFF2-40B4-BE49-F238E27FC236}">
                  <a16:creationId xmlns:a16="http://schemas.microsoft.com/office/drawing/2014/main" id="{9D1F9160-DBBA-534D-B97F-4CE33508940F}"/>
                </a:ext>
              </a:extLst>
            </p:cNvPr>
            <p:cNvSpPr txBox="1"/>
            <p:nvPr/>
          </p:nvSpPr>
          <p:spPr>
            <a:xfrm>
              <a:off x="685800" y="5259169"/>
              <a:ext cx="3390900" cy="369332"/>
            </a:xfrm>
            <a:prstGeom prst="rect">
              <a:avLst/>
            </a:prstGeom>
            <a:noFill/>
          </p:spPr>
          <p:txBody>
            <a:bodyPr wrap="square" lIns="182880" rtlCol="0">
              <a:spAutoFit/>
            </a:bodyPr>
            <a:lstStyle/>
            <a:p>
              <a:r>
                <a:rPr lang="en-US" dirty="0">
                  <a:solidFill>
                    <a:schemeClr val="bg2">
                      <a:lumMod val="50000"/>
                    </a:schemeClr>
                  </a:solidFill>
                  <a:latin typeface="+mj-lt"/>
                </a:rPr>
                <a:t>Access items of interest</a:t>
              </a:r>
            </a:p>
          </p:txBody>
        </p:sp>
      </p:grpSp>
      <p:pic>
        <p:nvPicPr>
          <p:cNvPr id="10" name="Picture 9">
            <a:extLst>
              <a:ext uri="{FF2B5EF4-FFF2-40B4-BE49-F238E27FC236}">
                <a16:creationId xmlns:a16="http://schemas.microsoft.com/office/drawing/2014/main" id="{5A4B9FB5-7853-1F5A-1095-DAF2715F7B3A}"/>
              </a:ext>
            </a:extLst>
          </p:cNvPr>
          <p:cNvPicPr>
            <a:picLocks noChangeAspect="1"/>
          </p:cNvPicPr>
          <p:nvPr/>
        </p:nvPicPr>
        <p:blipFill>
          <a:blip r:embed="rId3"/>
          <a:stretch>
            <a:fillRect/>
          </a:stretch>
        </p:blipFill>
        <p:spPr>
          <a:xfrm>
            <a:off x="4436324" y="1140474"/>
            <a:ext cx="7624612" cy="3815278"/>
          </a:xfrm>
          <a:prstGeom prst="rect">
            <a:avLst/>
          </a:prstGeom>
          <a:ln w="19050">
            <a:solidFill>
              <a:srgbClr val="E6E7E8"/>
            </a:solidFill>
          </a:ln>
        </p:spPr>
      </p:pic>
      <p:pic>
        <p:nvPicPr>
          <p:cNvPr id="12" name="Picture 11">
            <a:extLst>
              <a:ext uri="{FF2B5EF4-FFF2-40B4-BE49-F238E27FC236}">
                <a16:creationId xmlns:a16="http://schemas.microsoft.com/office/drawing/2014/main" id="{47E1BF57-495F-977B-CB87-552795D461B9}"/>
              </a:ext>
            </a:extLst>
          </p:cNvPr>
          <p:cNvPicPr>
            <a:picLocks noChangeAspect="1"/>
          </p:cNvPicPr>
          <p:nvPr/>
        </p:nvPicPr>
        <p:blipFill>
          <a:blip r:embed="rId4"/>
          <a:stretch>
            <a:fillRect/>
          </a:stretch>
        </p:blipFill>
        <p:spPr>
          <a:xfrm>
            <a:off x="4528639" y="3742059"/>
            <a:ext cx="7173326" cy="2067213"/>
          </a:xfrm>
          <a:prstGeom prst="rect">
            <a:avLst/>
          </a:prstGeom>
          <a:ln w="28575">
            <a:solidFill>
              <a:srgbClr val="00AEEF"/>
            </a:solidFill>
          </a:ln>
        </p:spPr>
      </p:pic>
    </p:spTree>
    <p:extLst>
      <p:ext uri="{BB962C8B-B14F-4D97-AF65-F5344CB8AC3E}">
        <p14:creationId xmlns:p14="http://schemas.microsoft.com/office/powerpoint/2010/main" val="2291944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526774" y="3068681"/>
            <a:ext cx="11138452"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470425" y="4263157"/>
            <a:ext cx="2015059" cy="707886"/>
          </a:xfrm>
          <a:prstGeom prst="rect">
            <a:avLst/>
          </a:prstGeom>
          <a:noFill/>
        </p:spPr>
        <p:txBody>
          <a:bodyPr wrap="square" rtlCol="0">
            <a:spAutoFit/>
          </a:bodyPr>
          <a:lstStyle/>
          <a:p>
            <a:pPr algn="ctr"/>
            <a:r>
              <a:rPr lang="en-US" sz="2000" dirty="0">
                <a:solidFill>
                  <a:schemeClr val="bg2">
                    <a:lumMod val="50000"/>
                  </a:schemeClr>
                </a:solidFill>
                <a:latin typeface="+mj-lt"/>
                <a:cs typeface="Arial" panose="020B0604020202020204" pitchFamily="34" charset="0"/>
              </a:rPr>
              <a:t>ACADEMIC</a:t>
            </a:r>
          </a:p>
          <a:p>
            <a:pPr algn="ctr"/>
            <a:r>
              <a:rPr lang="en-US" sz="2000" dirty="0">
                <a:solidFill>
                  <a:schemeClr val="bg2">
                    <a:lumMod val="50000"/>
                  </a:schemeClr>
                </a:solidFill>
                <a:latin typeface="+mj-lt"/>
                <a:cs typeface="Arial" panose="020B0604020202020204" pitchFamily="34" charset="0"/>
              </a:rPr>
              <a:t>JOURNALS</a:t>
            </a:r>
          </a:p>
        </p:txBody>
      </p:sp>
      <p:sp>
        <p:nvSpPr>
          <p:cNvPr id="54" name="TextBox 53">
            <a:extLst>
              <a:ext uri="{FF2B5EF4-FFF2-40B4-BE49-F238E27FC236}">
                <a16:creationId xmlns:a16="http://schemas.microsoft.com/office/drawing/2014/main" id="{4D4D5EDF-F9D2-3945-A86F-7C5847E934C4}"/>
              </a:ext>
            </a:extLst>
          </p:cNvPr>
          <p:cNvSpPr txBox="1"/>
          <p:nvPr/>
        </p:nvSpPr>
        <p:spPr>
          <a:xfrm>
            <a:off x="2835796" y="4263157"/>
            <a:ext cx="1773429" cy="400110"/>
          </a:xfrm>
          <a:prstGeom prst="rect">
            <a:avLst/>
          </a:prstGeom>
          <a:noFill/>
        </p:spPr>
        <p:txBody>
          <a:bodyPr wrap="square" rtlCol="0">
            <a:spAutoFit/>
          </a:bodyPr>
          <a:lstStyle/>
          <a:p>
            <a:pPr algn="ctr"/>
            <a:r>
              <a:rPr lang="en-US" sz="2000" dirty="0">
                <a:solidFill>
                  <a:schemeClr val="bg2">
                    <a:lumMod val="50000"/>
                  </a:schemeClr>
                </a:solidFill>
                <a:latin typeface="+mj-lt"/>
              </a:rPr>
              <a:t>MAGAZINES </a:t>
            </a:r>
          </a:p>
        </p:txBody>
      </p:sp>
      <p:sp>
        <p:nvSpPr>
          <p:cNvPr id="55" name="TextBox 54">
            <a:extLst>
              <a:ext uri="{FF2B5EF4-FFF2-40B4-BE49-F238E27FC236}">
                <a16:creationId xmlns:a16="http://schemas.microsoft.com/office/drawing/2014/main" id="{B68DE50B-3796-494D-887B-1260A7D969A6}"/>
              </a:ext>
            </a:extLst>
          </p:cNvPr>
          <p:cNvSpPr txBox="1"/>
          <p:nvPr/>
        </p:nvSpPr>
        <p:spPr>
          <a:xfrm>
            <a:off x="7453840" y="4263157"/>
            <a:ext cx="1902363" cy="707886"/>
          </a:xfrm>
          <a:prstGeom prst="rect">
            <a:avLst/>
          </a:prstGeom>
          <a:noFill/>
        </p:spPr>
        <p:txBody>
          <a:bodyPr wrap="square" rtlCol="0">
            <a:spAutoFit/>
          </a:bodyPr>
          <a:lstStyle/>
          <a:p>
            <a:pPr algn="ctr"/>
            <a:r>
              <a:rPr lang="en-US" sz="2000" dirty="0">
                <a:solidFill>
                  <a:schemeClr val="bg2">
                    <a:lumMod val="50000"/>
                  </a:schemeClr>
                </a:solidFill>
                <a:latin typeface="+mj-lt"/>
              </a:rPr>
              <a:t>IMAGES AND VIDEOS</a:t>
            </a:r>
          </a:p>
        </p:txBody>
      </p:sp>
      <p:grpSp>
        <p:nvGrpSpPr>
          <p:cNvPr id="7" name="Group 6">
            <a:extLst>
              <a:ext uri="{FF2B5EF4-FFF2-40B4-BE49-F238E27FC236}">
                <a16:creationId xmlns:a16="http://schemas.microsoft.com/office/drawing/2014/main" id="{816021D0-5746-CD57-A65C-D6BBF4D081F1}"/>
              </a:ext>
            </a:extLst>
          </p:cNvPr>
          <p:cNvGrpSpPr/>
          <p:nvPr/>
        </p:nvGrpSpPr>
        <p:grpSpPr>
          <a:xfrm>
            <a:off x="526774" y="2117499"/>
            <a:ext cx="1902363" cy="1902363"/>
            <a:chOff x="1066004" y="2090198"/>
            <a:chExt cx="1363133" cy="1363133"/>
          </a:xfrm>
        </p:grpSpPr>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grpSp>
      <p:grpSp>
        <p:nvGrpSpPr>
          <p:cNvPr id="8" name="Group 7">
            <a:extLst>
              <a:ext uri="{FF2B5EF4-FFF2-40B4-BE49-F238E27FC236}">
                <a16:creationId xmlns:a16="http://schemas.microsoft.com/office/drawing/2014/main" id="{10405445-9821-6E4E-A11A-EEAEFF3E56B3}"/>
              </a:ext>
            </a:extLst>
          </p:cNvPr>
          <p:cNvGrpSpPr/>
          <p:nvPr/>
        </p:nvGrpSpPr>
        <p:grpSpPr>
          <a:xfrm>
            <a:off x="2835796" y="2117499"/>
            <a:ext cx="1902363" cy="1902363"/>
            <a:chOff x="3808498" y="2090198"/>
            <a:chExt cx="1363133" cy="1363133"/>
          </a:xfrm>
          <a:solidFill>
            <a:schemeClr val="accent5"/>
          </a:solidFill>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ECD"/>
                </a:solidFill>
              </a:endParaRPr>
            </a:p>
          </p:txBody>
        </p:sp>
        <p:pic>
          <p:nvPicPr>
            <p:cNvPr id="16" name="Graphic 15">
              <a:extLst>
                <a:ext uri="{FF2B5EF4-FFF2-40B4-BE49-F238E27FC236}">
                  <a16:creationId xmlns:a16="http://schemas.microsoft.com/office/drawing/2014/main" id="{BF1BA052-6A5F-BB48-8CE2-14E62DDA32AF}"/>
                </a:ext>
              </a:extLst>
            </p:cNvPr>
            <p:cNvPicPr>
              <a:picLocks noChangeAspect="1"/>
            </p:cNvPicPr>
            <p:nvPr/>
          </p:nvPicPr>
          <p:blipFill>
            <a:blip r:embed="rId5"/>
            <a:srcRect/>
            <a:stretch/>
          </p:blipFill>
          <p:spPr>
            <a:xfrm>
              <a:off x="4112957" y="2314564"/>
              <a:ext cx="754213" cy="914400"/>
            </a:xfrm>
            <a:prstGeom prst="rect">
              <a:avLst/>
            </a:prstGeom>
            <a:grpFill/>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7453840" y="2117499"/>
            <a:ext cx="1902363" cy="190236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5358" y="2314564"/>
              <a:ext cx="914400" cy="914400"/>
            </a:xfrm>
            <a:prstGeom prst="rect">
              <a:avLst/>
            </a:prstGeom>
          </p:spPr>
        </p:pic>
      </p:grpSp>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normAutofit/>
          </a:bodyPr>
          <a:lstStyle/>
          <a:p>
            <a:r>
              <a:rPr lang="en-US" sz="3200" dirty="0"/>
              <a:t>AVAILABLE CONTENT TYPES</a:t>
            </a:r>
          </a:p>
        </p:txBody>
      </p:sp>
      <p:sp>
        <p:nvSpPr>
          <p:cNvPr id="2" name="TextBox 1">
            <a:extLst>
              <a:ext uri="{FF2B5EF4-FFF2-40B4-BE49-F238E27FC236}">
                <a16:creationId xmlns:a16="http://schemas.microsoft.com/office/drawing/2014/main" id="{6965FC93-E9D2-F270-5351-4899463E38E9}"/>
              </a:ext>
            </a:extLst>
          </p:cNvPr>
          <p:cNvSpPr txBox="1"/>
          <p:nvPr/>
        </p:nvSpPr>
        <p:spPr>
          <a:xfrm>
            <a:off x="9922396" y="4263157"/>
            <a:ext cx="1634034" cy="400110"/>
          </a:xfrm>
          <a:prstGeom prst="rect">
            <a:avLst/>
          </a:prstGeom>
          <a:noFill/>
        </p:spPr>
        <p:txBody>
          <a:bodyPr wrap="square" rtlCol="0">
            <a:spAutoFit/>
          </a:bodyPr>
          <a:lstStyle/>
          <a:p>
            <a:pPr algn="ctr"/>
            <a:r>
              <a:rPr lang="en-US" sz="2000" dirty="0">
                <a:solidFill>
                  <a:schemeClr val="bg2">
                    <a:lumMod val="50000"/>
                  </a:schemeClr>
                </a:solidFill>
                <a:latin typeface="+mj-lt"/>
                <a:cs typeface="Arial" panose="020B0604020202020204" pitchFamily="34" charset="0"/>
              </a:rPr>
              <a:t>BOOKS</a:t>
            </a:r>
          </a:p>
        </p:txBody>
      </p:sp>
      <p:grpSp>
        <p:nvGrpSpPr>
          <p:cNvPr id="12" name="Group 11">
            <a:extLst>
              <a:ext uri="{FF2B5EF4-FFF2-40B4-BE49-F238E27FC236}">
                <a16:creationId xmlns:a16="http://schemas.microsoft.com/office/drawing/2014/main" id="{47626DC6-B4DC-49BC-8055-8C33EE968B7C}"/>
              </a:ext>
            </a:extLst>
          </p:cNvPr>
          <p:cNvGrpSpPr/>
          <p:nvPr/>
        </p:nvGrpSpPr>
        <p:grpSpPr>
          <a:xfrm>
            <a:off x="9762862" y="2117499"/>
            <a:ext cx="1902364" cy="1902364"/>
            <a:chOff x="9293487" y="2090198"/>
            <a:chExt cx="1363133" cy="1363133"/>
          </a:xfrm>
        </p:grpSpPr>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ooks with solid fill">
              <a:extLst>
                <a:ext uri="{FF2B5EF4-FFF2-40B4-BE49-F238E27FC236}">
                  <a16:creationId xmlns:a16="http://schemas.microsoft.com/office/drawing/2014/main" id="{7C1F3D34-5A53-5ADF-235D-6395CB38F5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17852" y="2304952"/>
              <a:ext cx="914400" cy="914400"/>
            </a:xfrm>
            <a:prstGeom prst="rect">
              <a:avLst/>
            </a:prstGeom>
          </p:spPr>
        </p:pic>
      </p:grpSp>
      <p:grpSp>
        <p:nvGrpSpPr>
          <p:cNvPr id="5" name="Group 4">
            <a:extLst>
              <a:ext uri="{FF2B5EF4-FFF2-40B4-BE49-F238E27FC236}">
                <a16:creationId xmlns:a16="http://schemas.microsoft.com/office/drawing/2014/main" id="{CBE39AEC-B2D5-81F8-7884-6786632A4A6D}"/>
              </a:ext>
            </a:extLst>
          </p:cNvPr>
          <p:cNvGrpSpPr/>
          <p:nvPr/>
        </p:nvGrpSpPr>
        <p:grpSpPr>
          <a:xfrm>
            <a:off x="5144818" y="2117499"/>
            <a:ext cx="1902363" cy="1902363"/>
            <a:chOff x="3808498" y="2090198"/>
            <a:chExt cx="1363133" cy="1363133"/>
          </a:xfrm>
        </p:grpSpPr>
        <p:sp>
          <p:nvSpPr>
            <p:cNvPr id="11" name="Oval 10">
              <a:extLst>
                <a:ext uri="{FF2B5EF4-FFF2-40B4-BE49-F238E27FC236}">
                  <a16:creationId xmlns:a16="http://schemas.microsoft.com/office/drawing/2014/main" id="{EDF74301-EEAF-BBCA-9AE1-F447F11939AF}"/>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ECD"/>
                </a:solidFill>
              </a:endParaRPr>
            </a:p>
          </p:txBody>
        </p:sp>
        <p:pic>
          <p:nvPicPr>
            <p:cNvPr id="13" name="Graphic 12" descr="Newspaper">
              <a:extLst>
                <a:ext uri="{FF2B5EF4-FFF2-40B4-BE49-F238E27FC236}">
                  <a16:creationId xmlns:a16="http://schemas.microsoft.com/office/drawing/2014/main" id="{51358374-DA0D-E208-56F1-C78110F31C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32864" y="2314564"/>
              <a:ext cx="914400" cy="914400"/>
            </a:xfrm>
            <a:prstGeom prst="rect">
              <a:avLst/>
            </a:prstGeom>
          </p:spPr>
        </p:pic>
      </p:grpSp>
      <p:sp>
        <p:nvSpPr>
          <p:cNvPr id="15" name="TextBox 14">
            <a:extLst>
              <a:ext uri="{FF2B5EF4-FFF2-40B4-BE49-F238E27FC236}">
                <a16:creationId xmlns:a16="http://schemas.microsoft.com/office/drawing/2014/main" id="{2FCFD1A4-B667-4665-2C65-BA65042CED17}"/>
              </a:ext>
            </a:extLst>
          </p:cNvPr>
          <p:cNvSpPr txBox="1"/>
          <p:nvPr/>
        </p:nvSpPr>
        <p:spPr>
          <a:xfrm>
            <a:off x="5114218" y="4263157"/>
            <a:ext cx="1773429" cy="400110"/>
          </a:xfrm>
          <a:prstGeom prst="rect">
            <a:avLst/>
          </a:prstGeom>
          <a:noFill/>
        </p:spPr>
        <p:txBody>
          <a:bodyPr wrap="square" rtlCol="0">
            <a:spAutoFit/>
          </a:bodyPr>
          <a:lstStyle/>
          <a:p>
            <a:pPr algn="ctr"/>
            <a:r>
              <a:rPr lang="en-US" sz="2000" dirty="0">
                <a:solidFill>
                  <a:schemeClr val="bg2">
                    <a:lumMod val="50000"/>
                  </a:schemeClr>
                </a:solidFill>
                <a:latin typeface="+mj-lt"/>
              </a:rPr>
              <a:t>NEWS </a:t>
            </a:r>
          </a:p>
        </p:txBody>
      </p:sp>
    </p:spTree>
    <p:extLst>
      <p:ext uri="{BB962C8B-B14F-4D97-AF65-F5344CB8AC3E}">
        <p14:creationId xmlns:p14="http://schemas.microsoft.com/office/powerpoint/2010/main" val="720357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dirty="0">
                <a:latin typeface="+mj-lt"/>
              </a:rPr>
              <a:t>SUPPORT RESEARCH AND LEARNING</a:t>
            </a:r>
          </a:p>
        </p:txBody>
      </p:sp>
    </p:spTree>
    <p:extLst>
      <p:ext uri="{BB962C8B-B14F-4D97-AF65-F5344CB8AC3E}">
        <p14:creationId xmlns:p14="http://schemas.microsoft.com/office/powerpoint/2010/main" val="2982528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954107"/>
          </a:xfrm>
          <a:prstGeom prst="rect">
            <a:avLst/>
          </a:prstGeom>
          <a:noFill/>
        </p:spPr>
        <p:txBody>
          <a:bodyPr wrap="square" rtlCol="0">
            <a:spAutoFit/>
          </a:bodyPr>
          <a:lstStyle/>
          <a:p>
            <a:r>
              <a:rPr lang="en-US" sz="2000" b="1" dirty="0">
                <a:solidFill>
                  <a:schemeClr val="bg2">
                    <a:lumMod val="50000"/>
                  </a:schemeClr>
                </a:solidFill>
                <a:latin typeface="+mj-lt"/>
              </a:rPr>
              <a:t>Get Link, Share to Classroom, Send to…</a:t>
            </a:r>
          </a:p>
          <a:p>
            <a:r>
              <a:rPr lang="en-US" dirty="0">
                <a:solidFill>
                  <a:schemeClr val="bg2">
                    <a:lumMod val="50000"/>
                  </a:schemeClr>
                </a:solidFill>
                <a:latin typeface="+mj-lt"/>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954107"/>
          </a:xfrm>
          <a:prstGeom prst="rect">
            <a:avLst/>
          </a:prstGeom>
          <a:noFill/>
        </p:spPr>
        <p:txBody>
          <a:bodyPr wrap="square" rtlCol="0">
            <a:spAutoFit/>
          </a:bodyPr>
          <a:lstStyle/>
          <a:p>
            <a:r>
              <a:rPr lang="en-US" sz="2000" b="1" dirty="0">
                <a:solidFill>
                  <a:schemeClr val="bg2">
                    <a:lumMod val="50000"/>
                  </a:schemeClr>
                </a:solidFill>
                <a:latin typeface="+mj-lt"/>
              </a:rPr>
              <a:t>Translate, Text Manipulation, Listen</a:t>
            </a:r>
          </a:p>
          <a:p>
            <a:r>
              <a:rPr lang="en-US" spc="-30" dirty="0">
                <a:solidFill>
                  <a:schemeClr val="bg2">
                    <a:lumMod val="50000"/>
                  </a:schemeClr>
                </a:solidFill>
                <a:latin typeface="+mj-lt"/>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dirty="0">
                <a:solidFill>
                  <a:schemeClr val="bg2">
                    <a:lumMod val="50000"/>
                  </a:schemeClr>
                </a:solidFill>
                <a:latin typeface="+mj-lt"/>
              </a:rPr>
              <a:t>Highlights and Notes</a:t>
            </a:r>
          </a:p>
          <a:p>
            <a:r>
              <a:rPr lang="en-US" dirty="0">
                <a:solidFill>
                  <a:schemeClr val="bg2">
                    <a:lumMod val="50000"/>
                  </a:schemeClr>
                </a:solidFill>
                <a:latin typeface="+mj-lt"/>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dirty="0">
                <a:solidFill>
                  <a:schemeClr val="bg2">
                    <a:lumMod val="50000"/>
                  </a:schemeClr>
                </a:solidFill>
                <a:latin typeface="+mj-lt"/>
              </a:rPr>
              <a:t>Topic Finder, Cite</a:t>
            </a:r>
          </a:p>
          <a:p>
            <a:r>
              <a:rPr lang="en-US" dirty="0">
                <a:solidFill>
                  <a:schemeClr val="bg2">
                    <a:lumMod val="50000"/>
                  </a:schemeClr>
                </a:solidFill>
                <a:latin typeface="+mj-lt"/>
              </a:rPr>
              <a:t>Advance ability to define topics and use sources responsibly</a:t>
            </a:r>
          </a:p>
        </p:txBody>
      </p:sp>
    </p:spTree>
    <p:extLst>
      <p:ext uri="{BB962C8B-B14F-4D97-AF65-F5344CB8AC3E}">
        <p14:creationId xmlns:p14="http://schemas.microsoft.com/office/powerpoint/2010/main" val="1332879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ECEC14-461A-72A3-65E7-89C6FA69E3D9}"/>
              </a:ext>
            </a:extLst>
          </p:cNvPr>
          <p:cNvPicPr>
            <a:picLocks noChangeAspect="1"/>
          </p:cNvPicPr>
          <p:nvPr/>
        </p:nvPicPr>
        <p:blipFill>
          <a:blip r:embed="rId3"/>
          <a:stretch>
            <a:fillRect/>
          </a:stretch>
        </p:blipFill>
        <p:spPr>
          <a:xfrm>
            <a:off x="1355442" y="2186521"/>
            <a:ext cx="9789994" cy="3918796"/>
          </a:xfrm>
          <a:prstGeom prst="rect">
            <a:avLst/>
          </a:prstGeom>
          <a:ln w="19050">
            <a:solidFill>
              <a:srgbClr val="E6E7E8"/>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normAutofit/>
          </a:bodyPr>
          <a:lstStyle/>
          <a:p>
            <a:r>
              <a:rPr lang="en-US" sz="3200" dirty="0"/>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GET LINK</a:t>
            </a:r>
          </a:p>
          <a:p>
            <a:r>
              <a:rPr lang="en-US" sz="1600" dirty="0">
                <a:solidFill>
                  <a:schemeClr val="bg2">
                    <a:lumMod val="50000"/>
                  </a:schemeClr>
                </a:solidFill>
                <a:latin typeface="+mj-lt"/>
              </a:rPr>
              <a:t>Create a Persistent URL</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SEND TO…</a:t>
            </a:r>
          </a:p>
          <a:p>
            <a:r>
              <a:rPr lang="en-US" sz="1600" spc="-30" dirty="0">
                <a:solidFill>
                  <a:schemeClr val="bg2">
                    <a:lumMod val="50000"/>
                  </a:schemeClr>
                </a:solidFill>
                <a:latin typeface="+mj-lt"/>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851176" y="2671836"/>
            <a:ext cx="347415" cy="3069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4F7604BC-755E-D04E-ADB2-D3BD3DE6BE26}"/>
              </a:ext>
            </a:extLst>
          </p:cNvPr>
          <p:cNvSpPr/>
          <p:nvPr/>
        </p:nvSpPr>
        <p:spPr>
          <a:xfrm>
            <a:off x="9961878" y="2682099"/>
            <a:ext cx="347415" cy="29665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2E9CC0-CA7C-9041-8316-11468B20FAAD}"/>
              </a:ext>
            </a:extLst>
          </p:cNvPr>
          <p:cNvSpPr/>
          <p:nvPr/>
        </p:nvSpPr>
        <p:spPr>
          <a:xfrm>
            <a:off x="6004543" y="4726063"/>
            <a:ext cx="778394"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6D722C51-978F-DF43-8A3A-E7A2F149065B}"/>
              </a:ext>
            </a:extLst>
          </p:cNvPr>
          <p:cNvGrpSpPr/>
          <p:nvPr/>
        </p:nvGrpSpPr>
        <p:grpSpPr>
          <a:xfrm>
            <a:off x="6547776" y="1507284"/>
            <a:ext cx="4792538" cy="3193368"/>
            <a:chOff x="6474902" y="1513296"/>
            <a:chExt cx="4792538" cy="3193368"/>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244162"/>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6474903" y="3757458"/>
              <a:ext cx="4792537"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0F964A-4373-3848-9B6A-82B0814ED73D}"/>
                </a:ext>
              </a:extLst>
            </p:cNvPr>
            <p:cNvCxnSpPr>
              <a:cxnSpLocks/>
            </p:cNvCxnSpPr>
            <p:nvPr/>
          </p:nvCxnSpPr>
          <p:spPr>
            <a:xfrm>
              <a:off x="6474902" y="3757458"/>
              <a:ext cx="1" cy="94920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8951860" y="2984766"/>
              <a:ext cx="0" cy="772692"/>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6121255" cy="1152485"/>
            <a:chOff x="3978025" y="1513296"/>
            <a:chExt cx="6121255" cy="1152485"/>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flipH="1">
              <a:off x="3978025" y="1513296"/>
              <a:ext cx="8939" cy="1000621"/>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513917"/>
              <a:ext cx="6121255"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10099280" y="2513917"/>
              <a:ext cx="0" cy="15186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2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B296505-F193-C608-13FD-CBEBBA171B69}"/>
              </a:ext>
            </a:extLst>
          </p:cNvPr>
          <p:cNvSpPr txBox="1">
            <a:spLocks/>
          </p:cNvSpPr>
          <p:nvPr/>
        </p:nvSpPr>
        <p:spPr>
          <a:xfrm>
            <a:off x="547193" y="433040"/>
            <a:ext cx="5087125" cy="434762"/>
          </a:xfrm>
          <a:prstGeom prst="rect">
            <a:avLst/>
          </a:prstGeom>
        </p:spPr>
        <p:txBody>
          <a:bodyPr/>
          <a:lst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dirty="0"/>
              <a:t>GALE GENERAL ONEFILE</a:t>
            </a:r>
          </a:p>
        </p:txBody>
      </p:sp>
      <p:sp>
        <p:nvSpPr>
          <p:cNvPr id="7" name="Text Placeholder 8">
            <a:extLst>
              <a:ext uri="{FF2B5EF4-FFF2-40B4-BE49-F238E27FC236}">
                <a16:creationId xmlns:a16="http://schemas.microsoft.com/office/drawing/2014/main" id="{F8FE0DA2-C8A4-7C39-038A-FB044E4DEB49}"/>
              </a:ext>
            </a:extLst>
          </p:cNvPr>
          <p:cNvSpPr>
            <a:spLocks noGrp="1"/>
          </p:cNvSpPr>
          <p:nvPr>
            <p:ph type="body" sz="quarter" idx="14"/>
          </p:nvPr>
        </p:nvSpPr>
        <p:spPr>
          <a:xfrm>
            <a:off x="288436" y="1144129"/>
            <a:ext cx="5482169" cy="843021"/>
          </a:xfrm>
        </p:spPr>
        <p:txBody>
          <a:bodyPr>
            <a:normAutofit/>
          </a:bodyPr>
          <a:lstStyle/>
          <a:p>
            <a:r>
              <a:rPr lang="en-US" sz="1800" dirty="0"/>
              <a:t>GENERAL INTEREST PERIODICAL RESOURCE FOR ALL USERS</a:t>
            </a:r>
          </a:p>
        </p:txBody>
      </p:sp>
      <p:pic>
        <p:nvPicPr>
          <p:cNvPr id="8" name="Picture 7">
            <a:extLst>
              <a:ext uri="{FF2B5EF4-FFF2-40B4-BE49-F238E27FC236}">
                <a16:creationId xmlns:a16="http://schemas.microsoft.com/office/drawing/2014/main" id="{1A805001-F83A-648D-71A6-C7F435696F76}"/>
              </a:ext>
            </a:extLst>
          </p:cNvPr>
          <p:cNvPicPr>
            <a:picLocks noChangeAspect="1"/>
          </p:cNvPicPr>
          <p:nvPr/>
        </p:nvPicPr>
        <p:blipFill>
          <a:blip r:embed="rId3"/>
          <a:srcRect/>
          <a:stretch/>
        </p:blipFill>
        <p:spPr>
          <a:xfrm>
            <a:off x="6602558" y="901545"/>
            <a:ext cx="5402028" cy="5054910"/>
          </a:xfrm>
          <a:prstGeom prst="rect">
            <a:avLst/>
          </a:prstGeom>
          <a:ln w="12700">
            <a:solidFill>
              <a:srgbClr val="E6E7E8"/>
            </a:solidFill>
          </a:ln>
          <a:effectLst/>
        </p:spPr>
      </p:pic>
      <p:pic>
        <p:nvPicPr>
          <p:cNvPr id="9" name="Picture 2">
            <a:extLst>
              <a:ext uri="{FF2B5EF4-FFF2-40B4-BE49-F238E27FC236}">
                <a16:creationId xmlns:a16="http://schemas.microsoft.com/office/drawing/2014/main" id="{31D6CC3C-433E-8717-31B2-815F95AB4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476" y="2056432"/>
            <a:ext cx="270620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e Store At The Washington Post">
            <a:extLst>
              <a:ext uri="{FF2B5EF4-FFF2-40B4-BE49-F238E27FC236}">
                <a16:creationId xmlns:a16="http://schemas.microsoft.com/office/drawing/2014/main" id="{FEAB3ED0-9475-7E06-7592-B8BB1F28995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0968" b="35151"/>
          <a:stretch/>
        </p:blipFill>
        <p:spPr bwMode="auto">
          <a:xfrm>
            <a:off x="3189923" y="4541308"/>
            <a:ext cx="2451957" cy="4347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C9ACFF8D-4C0A-41AF-C1D3-45C6A5371D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453" y="2816354"/>
            <a:ext cx="1878896" cy="3346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he Teagle Foundation - News">
            <a:extLst>
              <a:ext uri="{FF2B5EF4-FFF2-40B4-BE49-F238E27FC236}">
                <a16:creationId xmlns:a16="http://schemas.microsoft.com/office/drawing/2014/main" id="{FBEADB7A-AF9A-FA32-08EC-61DEA73E275F}"/>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31624" b="28367"/>
          <a:stretch/>
        </p:blipFill>
        <p:spPr bwMode="auto">
          <a:xfrm>
            <a:off x="247261" y="2755521"/>
            <a:ext cx="2609576" cy="5481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Good Housekeeping | National Postal Museum">
            <a:extLst>
              <a:ext uri="{FF2B5EF4-FFF2-40B4-BE49-F238E27FC236}">
                <a16:creationId xmlns:a16="http://schemas.microsoft.com/office/drawing/2014/main" id="{7A73E9CB-1B8F-B8FB-31ED-5338FB8D9FF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025" y="3591552"/>
            <a:ext cx="1660048" cy="54812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3">
            <a:extLst>
              <a:ext uri="{FF2B5EF4-FFF2-40B4-BE49-F238E27FC236}">
                <a16:creationId xmlns:a16="http://schemas.microsoft.com/office/drawing/2014/main" id="{AFEA8701-4BB1-D6C0-F517-1A79C7777192}"/>
              </a:ext>
            </a:extLst>
          </p:cNvPr>
          <p:cNvPicPr>
            <a:picLocks noChangeAspect="1"/>
          </p:cNvPicPr>
          <p:nvPr/>
        </p:nvPicPr>
        <p:blipFill>
          <a:blip r:embed="rId9"/>
          <a:stretch>
            <a:fillRect/>
          </a:stretch>
        </p:blipFill>
        <p:spPr>
          <a:xfrm>
            <a:off x="3342751" y="3530873"/>
            <a:ext cx="2146300" cy="630594"/>
          </a:xfrm>
          <a:prstGeom prst="rect">
            <a:avLst/>
          </a:prstGeom>
        </p:spPr>
      </p:pic>
      <p:pic>
        <p:nvPicPr>
          <p:cNvPr id="5" name="Picture 4">
            <a:extLst>
              <a:ext uri="{FF2B5EF4-FFF2-40B4-BE49-F238E27FC236}">
                <a16:creationId xmlns:a16="http://schemas.microsoft.com/office/drawing/2014/main" id="{F4D9EFC0-BFAF-A14C-4D32-0EF217704074}"/>
              </a:ext>
            </a:extLst>
          </p:cNvPr>
          <p:cNvPicPr>
            <a:picLocks noChangeAspect="1"/>
          </p:cNvPicPr>
          <p:nvPr/>
        </p:nvPicPr>
        <p:blipFill>
          <a:blip r:embed="rId10"/>
          <a:stretch>
            <a:fillRect/>
          </a:stretch>
        </p:blipFill>
        <p:spPr>
          <a:xfrm>
            <a:off x="850298" y="4427582"/>
            <a:ext cx="1403502" cy="777737"/>
          </a:xfrm>
          <a:prstGeom prst="rect">
            <a:avLst/>
          </a:prstGeom>
        </p:spPr>
      </p:pic>
      <p:pic>
        <p:nvPicPr>
          <p:cNvPr id="10" name="Picture 9">
            <a:extLst>
              <a:ext uri="{FF2B5EF4-FFF2-40B4-BE49-F238E27FC236}">
                <a16:creationId xmlns:a16="http://schemas.microsoft.com/office/drawing/2014/main" id="{7BA54A73-2F31-F76D-713F-771641AC33B5}"/>
              </a:ext>
            </a:extLst>
          </p:cNvPr>
          <p:cNvPicPr>
            <a:picLocks noChangeAspect="1"/>
          </p:cNvPicPr>
          <p:nvPr/>
        </p:nvPicPr>
        <p:blipFill>
          <a:blip r:embed="rId11"/>
          <a:stretch>
            <a:fillRect/>
          </a:stretch>
        </p:blipFill>
        <p:spPr>
          <a:xfrm>
            <a:off x="837997" y="5493220"/>
            <a:ext cx="1428104" cy="385621"/>
          </a:xfrm>
          <a:prstGeom prst="rect">
            <a:avLst/>
          </a:prstGeom>
        </p:spPr>
      </p:pic>
      <p:pic>
        <p:nvPicPr>
          <p:cNvPr id="17" name="Picture 16">
            <a:extLst>
              <a:ext uri="{FF2B5EF4-FFF2-40B4-BE49-F238E27FC236}">
                <a16:creationId xmlns:a16="http://schemas.microsoft.com/office/drawing/2014/main" id="{4CC663F8-77C7-79BC-AC64-A8B44F24CDA5}"/>
              </a:ext>
            </a:extLst>
          </p:cNvPr>
          <p:cNvPicPr>
            <a:picLocks noChangeAspect="1"/>
          </p:cNvPicPr>
          <p:nvPr/>
        </p:nvPicPr>
        <p:blipFill rotWithShape="1">
          <a:blip r:embed="rId12"/>
          <a:srcRect t="27903"/>
          <a:stretch/>
        </p:blipFill>
        <p:spPr>
          <a:xfrm>
            <a:off x="3418900" y="5355910"/>
            <a:ext cx="1994003" cy="660242"/>
          </a:xfrm>
          <a:prstGeom prst="rect">
            <a:avLst/>
          </a:prstGeom>
        </p:spPr>
      </p:pic>
    </p:spTree>
    <p:extLst>
      <p:ext uri="{BB962C8B-B14F-4D97-AF65-F5344CB8AC3E}">
        <p14:creationId xmlns:p14="http://schemas.microsoft.com/office/powerpoint/2010/main" val="160267311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21298D-8D4C-ABD4-AB44-578A19CEBA50}"/>
              </a:ext>
            </a:extLst>
          </p:cNvPr>
          <p:cNvPicPr>
            <a:picLocks noChangeAspect="1"/>
          </p:cNvPicPr>
          <p:nvPr/>
        </p:nvPicPr>
        <p:blipFill>
          <a:blip r:embed="rId3"/>
          <a:stretch>
            <a:fillRect/>
          </a:stretch>
        </p:blipFill>
        <p:spPr>
          <a:xfrm>
            <a:off x="1355442" y="2186521"/>
            <a:ext cx="9789994" cy="3918796"/>
          </a:xfrm>
          <a:prstGeom prst="rect">
            <a:avLst/>
          </a:prstGeom>
          <a:ln w="19050">
            <a:solidFill>
              <a:srgbClr val="E6E7E8"/>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normAutofit/>
          </a:bodyPr>
          <a:lstStyle/>
          <a:p>
            <a:r>
              <a:rPr lang="en-US" sz="3200" dirty="0"/>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a:t>
            </a:r>
            <a:r>
              <a:rPr lang="en-US" sz="1600" b="1" dirty="0">
                <a:solidFill>
                  <a:schemeClr val="bg2">
                    <a:lumMod val="50000"/>
                  </a:schemeClr>
                </a:solidFill>
                <a:latin typeface="+mj-lt"/>
              </a:rPr>
              <a:t>LINK</a:t>
            </a:r>
          </a:p>
          <a:p>
            <a:r>
              <a:rPr lang="en-US" sz="1600" dirty="0">
                <a:solidFill>
                  <a:schemeClr val="bg2">
                    <a:lumMod val="50000"/>
                  </a:schemeClr>
                </a:solidFill>
              </a:rPr>
              <a:t>Copy and paste persistent URL to websites, LMS, assignments, etc.</a:t>
            </a:r>
          </a:p>
        </p:txBody>
      </p:sp>
      <p:sp>
        <p:nvSpPr>
          <p:cNvPr id="63" name="Rectangle 62">
            <a:extLst>
              <a:ext uri="{FF2B5EF4-FFF2-40B4-BE49-F238E27FC236}">
                <a16:creationId xmlns:a16="http://schemas.microsoft.com/office/drawing/2014/main" id="{4F7604BC-755E-D04E-ADB2-D3BD3DE6BE26}"/>
              </a:ext>
            </a:extLst>
          </p:cNvPr>
          <p:cNvSpPr/>
          <p:nvPr/>
        </p:nvSpPr>
        <p:spPr>
          <a:xfrm>
            <a:off x="9939869" y="2688220"/>
            <a:ext cx="366181" cy="29310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12F2616-7CE0-7686-1F06-041E4F67BAE1}"/>
              </a:ext>
            </a:extLst>
          </p:cNvPr>
          <p:cNvPicPr>
            <a:picLocks noChangeAspect="1"/>
          </p:cNvPicPr>
          <p:nvPr/>
        </p:nvPicPr>
        <p:blipFill>
          <a:blip r:embed="rId5"/>
          <a:stretch>
            <a:fillRect/>
          </a:stretch>
        </p:blipFill>
        <p:spPr>
          <a:xfrm>
            <a:off x="3299895" y="3335904"/>
            <a:ext cx="5901087" cy="1995596"/>
          </a:xfrm>
          <a:prstGeom prst="rect">
            <a:avLst/>
          </a:prstGeom>
          <a:ln w="19050">
            <a:solidFill>
              <a:srgbClr val="DC4405"/>
            </a:solidFill>
          </a:ln>
        </p:spPr>
      </p:pic>
    </p:spTree>
    <p:extLst>
      <p:ext uri="{BB962C8B-B14F-4D97-AF65-F5344CB8AC3E}">
        <p14:creationId xmlns:p14="http://schemas.microsoft.com/office/powerpoint/2010/main" val="36833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normAutofit/>
          </a:bodyPr>
          <a:lstStyle/>
          <a:p>
            <a:r>
              <a:rPr lang="en-US" sz="3200" dirty="0"/>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SEND TO…</a:t>
            </a:r>
          </a:p>
          <a:p>
            <a:r>
              <a:rPr lang="en-US" sz="1600" spc="-30" dirty="0">
                <a:solidFill>
                  <a:schemeClr val="bg2">
                    <a:lumMod val="50000"/>
                  </a:schemeClr>
                </a:solidFill>
                <a:latin typeface="+mj-lt"/>
              </a:rPr>
              <a:t>Email or Export Results to Google Drive or Microsoft OneDrive</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117A08B-9B4D-197B-1BAB-0D868D86BF2E}"/>
              </a:ext>
            </a:extLst>
          </p:cNvPr>
          <p:cNvPicPr>
            <a:picLocks noChangeAspect="1"/>
          </p:cNvPicPr>
          <p:nvPr/>
        </p:nvPicPr>
        <p:blipFill>
          <a:blip r:embed="rId4"/>
          <a:stretch>
            <a:fillRect/>
          </a:stretch>
        </p:blipFill>
        <p:spPr>
          <a:xfrm>
            <a:off x="1355442" y="2186521"/>
            <a:ext cx="9789994" cy="3918796"/>
          </a:xfrm>
          <a:prstGeom prst="rect">
            <a:avLst/>
          </a:prstGeom>
          <a:ln w="19050">
            <a:solidFill>
              <a:srgbClr val="E6E7E8"/>
            </a:solidFill>
          </a:ln>
        </p:spPr>
      </p:pic>
      <p:sp>
        <p:nvSpPr>
          <p:cNvPr id="59" name="Rectangle 58">
            <a:extLst>
              <a:ext uri="{FF2B5EF4-FFF2-40B4-BE49-F238E27FC236}">
                <a16:creationId xmlns:a16="http://schemas.microsoft.com/office/drawing/2014/main" id="{69850706-F903-0144-9525-4D951D5348CB}"/>
              </a:ext>
            </a:extLst>
          </p:cNvPr>
          <p:cNvSpPr/>
          <p:nvPr/>
        </p:nvSpPr>
        <p:spPr>
          <a:xfrm>
            <a:off x="8824195" y="2682904"/>
            <a:ext cx="383600" cy="30484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72E9CC0-CA7C-9041-8316-11468B20FAAD}"/>
              </a:ext>
            </a:extLst>
          </p:cNvPr>
          <p:cNvSpPr/>
          <p:nvPr/>
        </p:nvSpPr>
        <p:spPr>
          <a:xfrm>
            <a:off x="5995457" y="4705498"/>
            <a:ext cx="532934"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945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556C313-4830-0D42-BD99-81CE928A9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normAutofit/>
          </a:bodyPr>
          <a:lstStyle/>
          <a:p>
            <a:r>
              <a:rPr lang="en-US" sz="3200" dirty="0"/>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SEND TO…</a:t>
            </a:r>
          </a:p>
          <a:p>
            <a:r>
              <a:rPr lang="en-US" sz="1600" spc="-30" dirty="0">
                <a:solidFill>
                  <a:schemeClr val="bg2">
                    <a:lumMod val="50000"/>
                  </a:schemeClr>
                </a:solidFill>
                <a:latin typeface="+mj-lt"/>
              </a:rPr>
              <a:t>Share document with learners or ask them to share and comment on results</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10125776" y="2209000"/>
            <a:ext cx="797175" cy="39643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5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60776-F811-5113-A5A1-CD91E792B449}"/>
              </a:ext>
            </a:extLst>
          </p:cNvPr>
          <p:cNvPicPr>
            <a:picLocks noChangeAspect="1"/>
          </p:cNvPicPr>
          <p:nvPr/>
        </p:nvPicPr>
        <p:blipFill>
          <a:blip r:embed="rId3"/>
          <a:stretch>
            <a:fillRect/>
          </a:stretch>
        </p:blipFill>
        <p:spPr>
          <a:xfrm>
            <a:off x="4991625" y="1084523"/>
            <a:ext cx="6695067" cy="4867602"/>
          </a:xfrm>
          <a:prstGeom prst="rect">
            <a:avLst/>
          </a:prstGeom>
          <a:ln w="19050">
            <a:solidFill>
              <a:srgbClr val="E6E7E8"/>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normAutofit/>
          </a:bodyPr>
          <a:lstStyle/>
          <a:p>
            <a:r>
              <a:rPr lang="en-US" sz="3200" dirty="0"/>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22009" y="1544887"/>
            <a:ext cx="3153967" cy="993074"/>
            <a:chOff x="622009" y="1544887"/>
            <a:chExt cx="3153967" cy="9930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TRANSLATE</a:t>
              </a:r>
            </a:p>
            <a:p>
              <a:r>
                <a:rPr lang="en-US" sz="1600" dirty="0">
                  <a:solidFill>
                    <a:schemeClr val="bg2">
                      <a:lumMod val="50000"/>
                    </a:schemeClr>
                  </a:solidFill>
                  <a:latin typeface="+mj-lt"/>
                </a:rPr>
                <a:t>Machine translate articles– 50+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D15277AC-2573-0435-4C0E-8CB5C177F68D}"/>
              </a:ext>
            </a:extLst>
          </p:cNvPr>
          <p:cNvPicPr>
            <a:picLocks noChangeAspect="1"/>
          </p:cNvPicPr>
          <p:nvPr/>
        </p:nvPicPr>
        <p:blipFill>
          <a:blip r:embed="rId5"/>
          <a:stretch>
            <a:fillRect/>
          </a:stretch>
        </p:blipFill>
        <p:spPr>
          <a:xfrm>
            <a:off x="5230146" y="3709902"/>
            <a:ext cx="2353003" cy="533474"/>
          </a:xfrm>
          <a:prstGeom prst="rect">
            <a:avLst/>
          </a:prstGeom>
          <a:ln w="28575">
            <a:solidFill>
              <a:srgbClr val="009ECD"/>
            </a:solidFill>
          </a:ln>
        </p:spPr>
      </p:pic>
      <p:pic>
        <p:nvPicPr>
          <p:cNvPr id="4" name="Picture 3" descr="Graphical user interface, application, icon&#10;&#10;Description automatically generated">
            <a:extLst>
              <a:ext uri="{FF2B5EF4-FFF2-40B4-BE49-F238E27FC236}">
                <a16:creationId xmlns:a16="http://schemas.microsoft.com/office/drawing/2014/main" id="{BC9C2A40-8CFF-B430-47FF-B1C4EC0DAA78}"/>
              </a:ext>
            </a:extLst>
          </p:cNvPr>
          <p:cNvPicPr>
            <a:picLocks noChangeAspect="1"/>
          </p:cNvPicPr>
          <p:nvPr/>
        </p:nvPicPr>
        <p:blipFill>
          <a:blip r:embed="rId6"/>
          <a:stretch>
            <a:fillRect/>
          </a:stretch>
        </p:blipFill>
        <p:spPr>
          <a:xfrm>
            <a:off x="603504" y="1601933"/>
            <a:ext cx="723900" cy="676275"/>
          </a:xfrm>
          <a:prstGeom prst="rect">
            <a:avLst/>
          </a:prstGeom>
        </p:spPr>
      </p:pic>
    </p:spTree>
    <p:extLst>
      <p:ext uri="{BB962C8B-B14F-4D97-AF65-F5344CB8AC3E}">
        <p14:creationId xmlns:p14="http://schemas.microsoft.com/office/powerpoint/2010/main" val="3870200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normAutofit/>
          </a:bodyPr>
          <a:lstStyle/>
          <a:p>
            <a:r>
              <a:rPr lang="en-US" sz="3200" dirty="0"/>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22009" y="1544887"/>
            <a:ext cx="3153967" cy="993074"/>
            <a:chOff x="622009" y="1544887"/>
            <a:chExt cx="3153967" cy="9930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TRANSLATE</a:t>
              </a:r>
            </a:p>
            <a:p>
              <a:r>
                <a:rPr lang="en-US" sz="1600" dirty="0">
                  <a:solidFill>
                    <a:schemeClr val="bg2">
                      <a:lumMod val="50000"/>
                    </a:schemeClr>
                  </a:solidFill>
                  <a:latin typeface="+mj-lt"/>
                </a:rPr>
                <a:t>Machine translate articles– 50+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66995BD-F060-C444-AEE8-40D51E53D150}"/>
              </a:ext>
            </a:extLst>
          </p:cNvPr>
          <p:cNvGrpSpPr/>
          <p:nvPr/>
        </p:nvGrpSpPr>
        <p:grpSpPr>
          <a:xfrm>
            <a:off x="664099" y="2924838"/>
            <a:ext cx="3108742" cy="977900"/>
            <a:chOff x="664099" y="3256269"/>
            <a:chExt cx="3108742" cy="977900"/>
          </a:xfrm>
        </p:grpSpPr>
        <p:pic>
          <p:nvPicPr>
            <p:cNvPr id="13" name="Picture 12" descr="A close up of a sign&#10;&#10;Description automatically generated">
              <a:extLst>
                <a:ext uri="{FF2B5EF4-FFF2-40B4-BE49-F238E27FC236}">
                  <a16:creationId xmlns:a16="http://schemas.microsoft.com/office/drawing/2014/main" id="{8380855C-9202-5F4B-9EE5-1D01F205E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144" y="3309422"/>
              <a:ext cx="685239" cy="307816"/>
            </a:xfrm>
            <a:prstGeom prst="rect">
              <a:avLst/>
            </a:prstGeom>
          </p:spPr>
        </p:pic>
        <p:sp>
          <p:nvSpPr>
            <p:cNvPr id="21" name="Rectangle 20">
              <a:extLst>
                <a:ext uri="{FF2B5EF4-FFF2-40B4-BE49-F238E27FC236}">
                  <a16:creationId xmlns:a16="http://schemas.microsoft.com/office/drawing/2014/main" id="{1B19A5E9-30DD-274A-8B52-8D6E4A3C0D05}"/>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FONT SIZE</a:t>
              </a:r>
            </a:p>
            <a:p>
              <a:r>
                <a:rPr lang="en-US" sz="1600" dirty="0">
                  <a:solidFill>
                    <a:schemeClr val="bg2">
                      <a:lumMod val="50000"/>
                    </a:schemeClr>
                  </a:solidFill>
                  <a:latin typeface="+mj-lt"/>
                </a:rPr>
                <a:t>Increase or reduce as needed</a:t>
              </a:r>
            </a:p>
          </p:txBody>
        </p:sp>
        <p:cxnSp>
          <p:nvCxnSpPr>
            <p:cNvPr id="22" name="Straight Connector 21">
              <a:extLst>
                <a:ext uri="{FF2B5EF4-FFF2-40B4-BE49-F238E27FC236}">
                  <a16:creationId xmlns:a16="http://schemas.microsoft.com/office/drawing/2014/main" id="{96340A70-DA23-7140-93DD-465941B3147B}"/>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Picture 1" descr="Graphical user interface, application, icon&#10;&#10;Description automatically generated">
            <a:extLst>
              <a:ext uri="{FF2B5EF4-FFF2-40B4-BE49-F238E27FC236}">
                <a16:creationId xmlns:a16="http://schemas.microsoft.com/office/drawing/2014/main" id="{A862A77E-EE2A-DA43-2B24-C515F36ADB20}"/>
              </a:ext>
            </a:extLst>
          </p:cNvPr>
          <p:cNvPicPr>
            <a:picLocks noChangeAspect="1"/>
          </p:cNvPicPr>
          <p:nvPr/>
        </p:nvPicPr>
        <p:blipFill>
          <a:blip r:embed="rId5"/>
          <a:stretch>
            <a:fillRect/>
          </a:stretch>
        </p:blipFill>
        <p:spPr>
          <a:xfrm>
            <a:off x="603504" y="1601933"/>
            <a:ext cx="723900" cy="676275"/>
          </a:xfrm>
          <a:prstGeom prst="rect">
            <a:avLst/>
          </a:prstGeom>
        </p:spPr>
      </p:pic>
      <p:pic>
        <p:nvPicPr>
          <p:cNvPr id="4" name="Picture 3" descr="Shape, circle&#10;&#10;Description automatically generated">
            <a:extLst>
              <a:ext uri="{FF2B5EF4-FFF2-40B4-BE49-F238E27FC236}">
                <a16:creationId xmlns:a16="http://schemas.microsoft.com/office/drawing/2014/main" id="{AF408BAE-5D6F-5A5F-9887-D6D0FBA99771}"/>
              </a:ext>
            </a:extLst>
          </p:cNvPr>
          <p:cNvPicPr>
            <a:picLocks noChangeAspect="1"/>
          </p:cNvPicPr>
          <p:nvPr/>
        </p:nvPicPr>
        <p:blipFill rotWithShape="1">
          <a:blip r:embed="rId6"/>
          <a:srcRect b="10902"/>
          <a:stretch/>
        </p:blipFill>
        <p:spPr>
          <a:xfrm>
            <a:off x="522759" y="2976310"/>
            <a:ext cx="849460" cy="416562"/>
          </a:xfrm>
          <a:prstGeom prst="rect">
            <a:avLst/>
          </a:prstGeom>
        </p:spPr>
      </p:pic>
      <p:pic>
        <p:nvPicPr>
          <p:cNvPr id="11" name="Picture 10">
            <a:extLst>
              <a:ext uri="{FF2B5EF4-FFF2-40B4-BE49-F238E27FC236}">
                <a16:creationId xmlns:a16="http://schemas.microsoft.com/office/drawing/2014/main" id="{85F86C92-6168-5270-4DD0-EFBDCC9FB9BC}"/>
              </a:ext>
            </a:extLst>
          </p:cNvPr>
          <p:cNvPicPr>
            <a:picLocks noChangeAspect="1"/>
          </p:cNvPicPr>
          <p:nvPr/>
        </p:nvPicPr>
        <p:blipFill>
          <a:blip r:embed="rId7"/>
          <a:stretch>
            <a:fillRect/>
          </a:stretch>
        </p:blipFill>
        <p:spPr>
          <a:xfrm>
            <a:off x="4991625" y="1084523"/>
            <a:ext cx="6695067" cy="4867602"/>
          </a:xfrm>
          <a:prstGeom prst="rect">
            <a:avLst/>
          </a:prstGeom>
          <a:ln w="19050">
            <a:solidFill>
              <a:srgbClr val="E6E7E8"/>
            </a:solidFill>
          </a:ln>
        </p:spPr>
      </p:pic>
      <p:pic>
        <p:nvPicPr>
          <p:cNvPr id="12" name="Picture 11">
            <a:extLst>
              <a:ext uri="{FF2B5EF4-FFF2-40B4-BE49-F238E27FC236}">
                <a16:creationId xmlns:a16="http://schemas.microsoft.com/office/drawing/2014/main" id="{6752E3C7-78FB-D1AA-AB54-0E64E17874A2}"/>
              </a:ext>
            </a:extLst>
          </p:cNvPr>
          <p:cNvPicPr>
            <a:picLocks noChangeAspect="1"/>
          </p:cNvPicPr>
          <p:nvPr/>
        </p:nvPicPr>
        <p:blipFill>
          <a:blip r:embed="rId8"/>
          <a:stretch>
            <a:fillRect/>
          </a:stretch>
        </p:blipFill>
        <p:spPr>
          <a:xfrm>
            <a:off x="5230146" y="3709902"/>
            <a:ext cx="2353003" cy="533474"/>
          </a:xfrm>
          <a:prstGeom prst="rect">
            <a:avLst/>
          </a:prstGeom>
          <a:ln w="28575">
            <a:solidFill>
              <a:srgbClr val="009ECD"/>
            </a:solidFill>
          </a:ln>
        </p:spPr>
      </p:pic>
    </p:spTree>
    <p:extLst>
      <p:ext uri="{BB962C8B-B14F-4D97-AF65-F5344CB8AC3E}">
        <p14:creationId xmlns:p14="http://schemas.microsoft.com/office/powerpoint/2010/main" val="4259890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normAutofit/>
          </a:bodyPr>
          <a:lstStyle/>
          <a:p>
            <a:r>
              <a:rPr lang="en-US" sz="3200" dirty="0"/>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mj-lt"/>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Machine translate articles– 50+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mj-lt"/>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TEXT MANIPULATION</a:t>
              </a:r>
            </a:p>
            <a:p>
              <a:r>
                <a:rPr lang="en-US" sz="1600" dirty="0">
                  <a:solidFill>
                    <a:schemeClr val="bg2">
                      <a:lumMod val="50000"/>
                    </a:schemeClr>
                  </a:solidFill>
                  <a:latin typeface="+mj-lt"/>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5"/>
          <a:stretch>
            <a:fillRect/>
          </a:stretch>
        </p:blipFill>
        <p:spPr>
          <a:xfrm>
            <a:off x="736271" y="4090974"/>
            <a:ext cx="628953" cy="617517"/>
          </a:xfrm>
          <a:prstGeom prst="rect">
            <a:avLst/>
          </a:prstGeom>
        </p:spPr>
      </p:pic>
      <p:pic>
        <p:nvPicPr>
          <p:cNvPr id="2" name="Picture 1">
            <a:extLst>
              <a:ext uri="{FF2B5EF4-FFF2-40B4-BE49-F238E27FC236}">
                <a16:creationId xmlns:a16="http://schemas.microsoft.com/office/drawing/2014/main" id="{A97B03A9-AC90-27BC-663E-2BB52AFDAD41}"/>
              </a:ext>
            </a:extLst>
          </p:cNvPr>
          <p:cNvPicPr>
            <a:picLocks noChangeAspect="1"/>
          </p:cNvPicPr>
          <p:nvPr/>
        </p:nvPicPr>
        <p:blipFill>
          <a:blip r:embed="rId6"/>
          <a:stretch>
            <a:fillRect/>
          </a:stretch>
        </p:blipFill>
        <p:spPr>
          <a:xfrm>
            <a:off x="4991625" y="1084523"/>
            <a:ext cx="6695067" cy="4867602"/>
          </a:xfrm>
          <a:prstGeom prst="rect">
            <a:avLst/>
          </a:prstGeom>
          <a:ln w="19050">
            <a:solidFill>
              <a:srgbClr val="E6E7E8"/>
            </a:solidFill>
          </a:ln>
        </p:spPr>
      </p:pic>
      <p:pic>
        <p:nvPicPr>
          <p:cNvPr id="6" name="Picture 5">
            <a:extLst>
              <a:ext uri="{FF2B5EF4-FFF2-40B4-BE49-F238E27FC236}">
                <a16:creationId xmlns:a16="http://schemas.microsoft.com/office/drawing/2014/main" id="{9C54A555-7460-C2B3-B0C7-C704E5684AA5}"/>
              </a:ext>
            </a:extLst>
          </p:cNvPr>
          <p:cNvPicPr>
            <a:picLocks noChangeAspect="1"/>
          </p:cNvPicPr>
          <p:nvPr/>
        </p:nvPicPr>
        <p:blipFill>
          <a:blip r:embed="rId7"/>
          <a:stretch>
            <a:fillRect/>
          </a:stretch>
        </p:blipFill>
        <p:spPr>
          <a:xfrm>
            <a:off x="5230146" y="3709902"/>
            <a:ext cx="2353003" cy="533474"/>
          </a:xfrm>
          <a:prstGeom prst="rect">
            <a:avLst/>
          </a:prstGeom>
          <a:ln w="28575">
            <a:solidFill>
              <a:srgbClr val="009ECD"/>
            </a:solidFill>
          </a:ln>
        </p:spPr>
      </p:pic>
    </p:spTree>
    <p:extLst>
      <p:ext uri="{BB962C8B-B14F-4D97-AF65-F5344CB8AC3E}">
        <p14:creationId xmlns:p14="http://schemas.microsoft.com/office/powerpoint/2010/main" val="2248547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normAutofit/>
          </a:bodyPr>
          <a:lstStyle/>
          <a:p>
            <a:r>
              <a:rPr lang="en-US" sz="3200" dirty="0"/>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76125"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mj-lt"/>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Machine translate articles– 50+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7" name="Group 6">
            <a:extLst>
              <a:ext uri="{FF2B5EF4-FFF2-40B4-BE49-F238E27FC236}">
                <a16:creationId xmlns:a16="http://schemas.microsoft.com/office/drawing/2014/main" id="{64F7833C-A881-E3DA-9F50-5A711F159663}"/>
              </a:ext>
            </a:extLst>
          </p:cNvPr>
          <p:cNvGrpSpPr/>
          <p:nvPr/>
        </p:nvGrpSpPr>
        <p:grpSpPr>
          <a:xfrm>
            <a:off x="534785" y="2701235"/>
            <a:ext cx="3250082" cy="977900"/>
            <a:chOff x="534785" y="2714057"/>
            <a:chExt cx="3250082" cy="977900"/>
          </a:xfrm>
        </p:grpSpPr>
        <p:grpSp>
          <p:nvGrpSpPr>
            <p:cNvPr id="11" name="Group 10">
              <a:extLst>
                <a:ext uri="{FF2B5EF4-FFF2-40B4-BE49-F238E27FC236}">
                  <a16:creationId xmlns:a16="http://schemas.microsoft.com/office/drawing/2014/main" id="{3867977B-2FBC-DAEB-6C39-BD3F2B5ECF61}"/>
                </a:ext>
              </a:extLst>
            </p:cNvPr>
            <p:cNvGrpSpPr/>
            <p:nvPr/>
          </p:nvGrpSpPr>
          <p:grpSpPr>
            <a:xfrm>
              <a:off x="676125" y="2714057"/>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mj-lt"/>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34785" y="2765529"/>
              <a:ext cx="849460" cy="416562"/>
            </a:xfrm>
            <a:prstGeom prst="rect">
              <a:avLst/>
            </a:prstGeom>
          </p:spPr>
        </p:pic>
      </p:grpSp>
      <p:grpSp>
        <p:nvGrpSpPr>
          <p:cNvPr id="15" name="Group 14">
            <a:extLst>
              <a:ext uri="{FF2B5EF4-FFF2-40B4-BE49-F238E27FC236}">
                <a16:creationId xmlns:a16="http://schemas.microsoft.com/office/drawing/2014/main" id="{DDE1F36D-9F58-D092-84DD-BE21A719A825}"/>
              </a:ext>
            </a:extLst>
          </p:cNvPr>
          <p:cNvGrpSpPr/>
          <p:nvPr/>
        </p:nvGrpSpPr>
        <p:grpSpPr>
          <a:xfrm>
            <a:off x="676125" y="3842409"/>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mj-lt"/>
                  <a:ea typeface="+mn-ea"/>
                  <a:cs typeface="+mn-cs"/>
                </a:rPr>
                <a:t>TEXT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5"/>
          <a:stretch>
            <a:fillRect/>
          </a:stretch>
        </p:blipFill>
        <p:spPr>
          <a:xfrm>
            <a:off x="736271" y="4090974"/>
            <a:ext cx="628953" cy="617517"/>
          </a:xfrm>
          <a:prstGeom prst="rect">
            <a:avLst/>
          </a:prstGeom>
        </p:spPr>
      </p:pic>
      <p:grpSp>
        <p:nvGrpSpPr>
          <p:cNvPr id="23" name="Group 22">
            <a:extLst>
              <a:ext uri="{FF2B5EF4-FFF2-40B4-BE49-F238E27FC236}">
                <a16:creationId xmlns:a16="http://schemas.microsoft.com/office/drawing/2014/main" id="{796255A7-252A-9465-71AC-D6E1ED0A833B}"/>
              </a:ext>
            </a:extLst>
          </p:cNvPr>
          <p:cNvGrpSpPr/>
          <p:nvPr/>
        </p:nvGrpSpPr>
        <p:grpSpPr>
          <a:xfrm>
            <a:off x="676125" y="4983582"/>
            <a:ext cx="3108742" cy="977900"/>
            <a:chOff x="664099" y="3256269"/>
            <a:chExt cx="3108742" cy="977900"/>
          </a:xfrm>
        </p:grpSpPr>
        <p:sp>
          <p:nvSpPr>
            <p:cNvPr id="25" name="Rectangle 24">
              <a:extLst>
                <a:ext uri="{FF2B5EF4-FFF2-40B4-BE49-F238E27FC236}">
                  <a16:creationId xmlns:a16="http://schemas.microsoft.com/office/drawing/2014/main" id="{0180B357-59F6-2A82-C50F-9B3F13EC969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LISTEN</a:t>
              </a:r>
            </a:p>
            <a:p>
              <a:r>
                <a:rPr lang="en-US" sz="1600" dirty="0">
                  <a:solidFill>
                    <a:schemeClr val="bg2">
                      <a:lumMod val="50000"/>
                    </a:schemeClr>
                  </a:solidFill>
                  <a:latin typeface="+mj-lt"/>
                </a:rPr>
                <a:t>Hear text read aloud, and download as an MP3</a:t>
              </a:r>
            </a:p>
          </p:txBody>
        </p:sp>
        <p:cxnSp>
          <p:nvCxnSpPr>
            <p:cNvPr id="26" name="Straight Connector 25">
              <a:extLst>
                <a:ext uri="{FF2B5EF4-FFF2-40B4-BE49-F238E27FC236}">
                  <a16:creationId xmlns:a16="http://schemas.microsoft.com/office/drawing/2014/main" id="{4B2A57D2-8A35-8874-BDBF-3689E8777E74}"/>
                </a:ext>
              </a:extLst>
            </p:cNvPr>
            <p:cNvCxnSpPr>
              <a:cxnSpLocks/>
            </p:cNvCxnSpPr>
            <p:nvPr/>
          </p:nvCxnSpPr>
          <p:spPr>
            <a:xfrm>
              <a:off x="1490893" y="3517991"/>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 name="Picture 11" descr="Icon&#10;&#10;Description automatically generated">
            <a:extLst>
              <a:ext uri="{FF2B5EF4-FFF2-40B4-BE49-F238E27FC236}">
                <a16:creationId xmlns:a16="http://schemas.microsoft.com/office/drawing/2014/main" id="{79104428-08A2-BD5F-C32A-62DA14006406}"/>
              </a:ext>
            </a:extLst>
          </p:cNvPr>
          <p:cNvPicPr>
            <a:picLocks noChangeAspect="1"/>
          </p:cNvPicPr>
          <p:nvPr/>
        </p:nvPicPr>
        <p:blipFill>
          <a:blip r:embed="rId6"/>
          <a:stretch>
            <a:fillRect/>
          </a:stretch>
        </p:blipFill>
        <p:spPr>
          <a:xfrm>
            <a:off x="663425" y="4983582"/>
            <a:ext cx="663979" cy="676275"/>
          </a:xfrm>
          <a:prstGeom prst="rect">
            <a:avLst/>
          </a:prstGeom>
        </p:spPr>
      </p:pic>
      <p:pic>
        <p:nvPicPr>
          <p:cNvPr id="2" name="Picture 1">
            <a:extLst>
              <a:ext uri="{FF2B5EF4-FFF2-40B4-BE49-F238E27FC236}">
                <a16:creationId xmlns:a16="http://schemas.microsoft.com/office/drawing/2014/main" id="{69A411A4-A021-E833-87BB-AE2D12B4E966}"/>
              </a:ext>
            </a:extLst>
          </p:cNvPr>
          <p:cNvPicPr>
            <a:picLocks noChangeAspect="1"/>
          </p:cNvPicPr>
          <p:nvPr/>
        </p:nvPicPr>
        <p:blipFill>
          <a:blip r:embed="rId7"/>
          <a:stretch>
            <a:fillRect/>
          </a:stretch>
        </p:blipFill>
        <p:spPr>
          <a:xfrm>
            <a:off x="4991625" y="1084523"/>
            <a:ext cx="6695067" cy="4867602"/>
          </a:xfrm>
          <a:prstGeom prst="rect">
            <a:avLst/>
          </a:prstGeom>
          <a:ln w="19050">
            <a:solidFill>
              <a:srgbClr val="E6E7E8"/>
            </a:solidFill>
          </a:ln>
        </p:spPr>
      </p:pic>
      <p:pic>
        <p:nvPicPr>
          <p:cNvPr id="6" name="Picture 5">
            <a:extLst>
              <a:ext uri="{FF2B5EF4-FFF2-40B4-BE49-F238E27FC236}">
                <a16:creationId xmlns:a16="http://schemas.microsoft.com/office/drawing/2014/main" id="{59CF1FF2-C1FC-DFA3-5F3D-839AC1CE3DB1}"/>
              </a:ext>
            </a:extLst>
          </p:cNvPr>
          <p:cNvPicPr>
            <a:picLocks noChangeAspect="1"/>
          </p:cNvPicPr>
          <p:nvPr/>
        </p:nvPicPr>
        <p:blipFill>
          <a:blip r:embed="rId8"/>
          <a:stretch>
            <a:fillRect/>
          </a:stretch>
        </p:blipFill>
        <p:spPr>
          <a:xfrm>
            <a:off x="5230146" y="3709902"/>
            <a:ext cx="2353003" cy="533474"/>
          </a:xfrm>
          <a:prstGeom prst="rect">
            <a:avLst/>
          </a:prstGeom>
          <a:ln w="28575">
            <a:solidFill>
              <a:srgbClr val="009ECD"/>
            </a:solidFill>
          </a:ln>
        </p:spPr>
      </p:pic>
    </p:spTree>
    <p:extLst>
      <p:ext uri="{BB962C8B-B14F-4D97-AF65-F5344CB8AC3E}">
        <p14:creationId xmlns:p14="http://schemas.microsoft.com/office/powerpoint/2010/main" val="2976329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D7655-9C2D-92AB-A660-3EA0825C8FFC}"/>
              </a:ext>
            </a:extLst>
          </p:cNvPr>
          <p:cNvPicPr>
            <a:picLocks noChangeAspect="1"/>
          </p:cNvPicPr>
          <p:nvPr/>
        </p:nvPicPr>
        <p:blipFill rotWithShape="1">
          <a:blip r:embed="rId3"/>
          <a:srcRect l="134"/>
          <a:stretch/>
        </p:blipFill>
        <p:spPr>
          <a:xfrm>
            <a:off x="244548" y="1398660"/>
            <a:ext cx="6528391" cy="4060680"/>
          </a:xfrm>
          <a:prstGeom prst="rect">
            <a:avLst/>
          </a:prstGeom>
          <a:ln w="19050">
            <a:solidFill>
              <a:srgbClr val="E6E7E8"/>
            </a:solidFill>
          </a:ln>
        </p:spPr>
      </p:pic>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normAutofit/>
          </a:bodyPr>
          <a:lstStyle/>
          <a:p>
            <a:r>
              <a:rPr lang="en-US" sz="3200" dirty="0">
                <a:cs typeface="Arial" panose="020B0604020202020204" pitchFamily="34" charset="0"/>
              </a:rPr>
              <a:t>ENCOURAGE ANALYSIS</a:t>
            </a:r>
          </a:p>
        </p:txBody>
      </p:sp>
      <p:grpSp>
        <p:nvGrpSpPr>
          <p:cNvPr id="10" name="Group 9">
            <a:extLst>
              <a:ext uri="{FF2B5EF4-FFF2-40B4-BE49-F238E27FC236}">
                <a16:creationId xmlns:a16="http://schemas.microsoft.com/office/drawing/2014/main" id="{DF192177-1F7E-1545-8224-8F60E72791FC}"/>
              </a:ext>
            </a:extLst>
          </p:cNvPr>
          <p:cNvGrpSpPr/>
          <p:nvPr/>
        </p:nvGrpSpPr>
        <p:grpSpPr>
          <a:xfrm>
            <a:off x="7138382" y="1460796"/>
            <a:ext cx="4422689" cy="1229437"/>
            <a:chOff x="7138382" y="1460796"/>
            <a:chExt cx="4422689" cy="1229437"/>
          </a:xfrm>
        </p:grpSpPr>
        <p:sp>
          <p:nvSpPr>
            <p:cNvPr id="11" name="Rectangle 10">
              <a:extLst>
                <a:ext uri="{FF2B5EF4-FFF2-40B4-BE49-F238E27FC236}">
                  <a16:creationId xmlns:a16="http://schemas.microsoft.com/office/drawing/2014/main" id="{5F5DDD81-49F6-8E45-B659-C9F7B067A492}"/>
                </a:ext>
              </a:extLst>
            </p:cNvPr>
            <p:cNvSpPr/>
            <p:nvPr/>
          </p:nvSpPr>
          <p:spPr>
            <a:xfrm>
              <a:off x="7449996" y="148965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SELECT TEXT</a:t>
              </a:r>
            </a:p>
            <a:p>
              <a:r>
                <a:rPr lang="en-US" sz="1600" b="1" spc="-30" dirty="0">
                  <a:solidFill>
                    <a:schemeClr val="bg2">
                      <a:lumMod val="50000"/>
                    </a:schemeClr>
                  </a:solidFill>
                  <a:latin typeface="+mj-lt"/>
                </a:rPr>
                <a:t>Click and drag </a:t>
              </a:r>
              <a:r>
                <a:rPr lang="en-US" sz="1600" spc="-30" dirty="0">
                  <a:solidFill>
                    <a:schemeClr val="bg2">
                      <a:lumMod val="50000"/>
                    </a:schemeClr>
                  </a:solidFill>
                  <a:latin typeface="+mj-lt"/>
                </a:rPr>
                <a:t>mouse on computer;</a:t>
              </a:r>
            </a:p>
            <a:p>
              <a:r>
                <a:rPr lang="en-US" sz="1600" spc="-30" dirty="0">
                  <a:solidFill>
                    <a:schemeClr val="bg2">
                      <a:lumMod val="50000"/>
                    </a:schemeClr>
                  </a:solidFill>
                  <a:latin typeface="+mj-lt"/>
                </a:rPr>
                <a:t>Tap on tablet or mobile device</a:t>
              </a:r>
            </a:p>
          </p:txBody>
        </p:sp>
        <p:cxnSp>
          <p:nvCxnSpPr>
            <p:cNvPr id="12" name="Straight Connector 11">
              <a:extLst>
                <a:ext uri="{FF2B5EF4-FFF2-40B4-BE49-F238E27FC236}">
                  <a16:creationId xmlns:a16="http://schemas.microsoft.com/office/drawing/2014/main" id="{687BA521-2187-6248-B3E5-D73110ABFA44}"/>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E258E9-5A77-F34F-B299-239EFECB552F}"/>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1</a:t>
              </a:r>
            </a:p>
          </p:txBody>
        </p:sp>
      </p:grpSp>
      <p:pic>
        <p:nvPicPr>
          <p:cNvPr id="8" name="Picture 7">
            <a:extLst>
              <a:ext uri="{FF2B5EF4-FFF2-40B4-BE49-F238E27FC236}">
                <a16:creationId xmlns:a16="http://schemas.microsoft.com/office/drawing/2014/main" id="{94A7B6D9-E878-6D50-E9C9-4195EC3D6284}"/>
              </a:ext>
            </a:extLst>
          </p:cNvPr>
          <p:cNvPicPr>
            <a:picLocks noChangeAspect="1"/>
          </p:cNvPicPr>
          <p:nvPr/>
        </p:nvPicPr>
        <p:blipFill>
          <a:blip r:embed="rId4"/>
          <a:stretch>
            <a:fillRect/>
          </a:stretch>
        </p:blipFill>
        <p:spPr>
          <a:xfrm>
            <a:off x="374780" y="4698234"/>
            <a:ext cx="6164244" cy="603203"/>
          </a:xfrm>
          <a:prstGeom prst="rect">
            <a:avLst/>
          </a:prstGeom>
          <a:ln w="19050">
            <a:solidFill>
              <a:srgbClr val="00AEEF"/>
            </a:solidFill>
          </a:ln>
        </p:spPr>
      </p:pic>
    </p:spTree>
    <p:extLst>
      <p:ext uri="{BB962C8B-B14F-4D97-AF65-F5344CB8AC3E}">
        <p14:creationId xmlns:p14="http://schemas.microsoft.com/office/powerpoint/2010/main" val="753516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555D59-39F6-4101-8278-03C30E92F3B2}"/>
              </a:ext>
            </a:extLst>
          </p:cNvPr>
          <p:cNvPicPr>
            <a:picLocks noChangeAspect="1"/>
          </p:cNvPicPr>
          <p:nvPr/>
        </p:nvPicPr>
        <p:blipFill rotWithShape="1">
          <a:blip r:embed="rId3"/>
          <a:srcRect l="134"/>
          <a:stretch/>
        </p:blipFill>
        <p:spPr>
          <a:xfrm>
            <a:off x="329608" y="1657691"/>
            <a:ext cx="6528391" cy="4060680"/>
          </a:xfrm>
          <a:prstGeom prst="rect">
            <a:avLst/>
          </a:prstGeom>
          <a:ln w="19050">
            <a:solidFill>
              <a:srgbClr val="E6E7E8"/>
            </a:solidFill>
          </a:ln>
        </p:spPr>
      </p:pic>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normAutofit/>
          </a:bodyPr>
          <a:lstStyle/>
          <a:p>
            <a:r>
              <a:rPr lang="en-US" sz="3200" dirty="0"/>
              <a:t>ENCOURAGE ANALYSIS</a:t>
            </a:r>
          </a:p>
        </p:txBody>
      </p:sp>
      <p:grpSp>
        <p:nvGrpSpPr>
          <p:cNvPr id="28" name="Group 27">
            <a:extLst>
              <a:ext uri="{FF2B5EF4-FFF2-40B4-BE49-F238E27FC236}">
                <a16:creationId xmlns:a16="http://schemas.microsoft.com/office/drawing/2014/main" id="{B6CBFEA2-86F9-684C-B0C5-A64022DEAF65}"/>
              </a:ext>
            </a:extLst>
          </p:cNvPr>
          <p:cNvGrpSpPr/>
          <p:nvPr/>
        </p:nvGrpSpPr>
        <p:grpSpPr>
          <a:xfrm>
            <a:off x="7138382" y="1460796"/>
            <a:ext cx="4403639" cy="1246783"/>
            <a:chOff x="7138382" y="1460796"/>
            <a:chExt cx="4403639" cy="1246783"/>
          </a:xfrm>
        </p:grpSpPr>
        <p:sp>
          <p:nvSpPr>
            <p:cNvPr id="29" name="Rectangle 28">
              <a:extLst>
                <a:ext uri="{FF2B5EF4-FFF2-40B4-BE49-F238E27FC236}">
                  <a16:creationId xmlns:a16="http://schemas.microsoft.com/office/drawing/2014/main" id="{8B86AD94-F074-754B-85B1-65A35C89CAC6}"/>
                </a:ext>
              </a:extLst>
            </p:cNvPr>
            <p:cNvSpPr/>
            <p:nvPr/>
          </p:nvSpPr>
          <p:spPr>
            <a:xfrm>
              <a:off x="7430946" y="1506997"/>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SELECT TEXT</a:t>
              </a:r>
            </a:p>
            <a:p>
              <a:r>
                <a:rPr lang="en-US" sz="1600" b="1" spc="-30" dirty="0">
                  <a:solidFill>
                    <a:schemeClr val="bg2">
                      <a:lumMod val="50000"/>
                    </a:schemeClr>
                  </a:solidFill>
                  <a:latin typeface="+mj-lt"/>
                </a:rPr>
                <a:t>Click and drag </a:t>
              </a:r>
              <a:r>
                <a:rPr lang="en-US" sz="1600" spc="-30" dirty="0">
                  <a:solidFill>
                    <a:schemeClr val="bg2">
                      <a:lumMod val="50000"/>
                    </a:schemeClr>
                  </a:solidFill>
                  <a:latin typeface="+mj-lt"/>
                </a:rPr>
                <a:t>mouse on computer;</a:t>
              </a:r>
            </a:p>
            <a:p>
              <a:r>
                <a:rPr lang="en-US" sz="1600" spc="-30" dirty="0">
                  <a:solidFill>
                    <a:schemeClr val="bg2">
                      <a:lumMod val="50000"/>
                    </a:schemeClr>
                  </a:solidFill>
                  <a:latin typeface="+mj-lt"/>
                </a:rPr>
                <a:t>Tap on tablet or mobile device</a:t>
              </a:r>
            </a:p>
          </p:txBody>
        </p:sp>
        <p:cxnSp>
          <p:nvCxnSpPr>
            <p:cNvPr id="32" name="Straight Connector 31">
              <a:extLst>
                <a:ext uri="{FF2B5EF4-FFF2-40B4-BE49-F238E27FC236}">
                  <a16:creationId xmlns:a16="http://schemas.microsoft.com/office/drawing/2014/main" id="{93FC7A5D-8CC7-3C4B-9FCA-C4CB7094CBE5}"/>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748C80E-0240-ED40-A639-32EC8680FB67}"/>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1</a:t>
              </a:r>
            </a:p>
          </p:txBody>
        </p:sp>
      </p:grpSp>
      <p:grpSp>
        <p:nvGrpSpPr>
          <p:cNvPr id="34" name="Group 33">
            <a:extLst>
              <a:ext uri="{FF2B5EF4-FFF2-40B4-BE49-F238E27FC236}">
                <a16:creationId xmlns:a16="http://schemas.microsoft.com/office/drawing/2014/main" id="{1094A68B-64B2-C04D-A255-A2D66A048B85}"/>
              </a:ext>
            </a:extLst>
          </p:cNvPr>
          <p:cNvGrpSpPr/>
          <p:nvPr/>
        </p:nvGrpSpPr>
        <p:grpSpPr>
          <a:xfrm>
            <a:off x="7134739" y="2847684"/>
            <a:ext cx="4407282" cy="1200582"/>
            <a:chOff x="7134739" y="2628362"/>
            <a:chExt cx="4407282" cy="1200582"/>
          </a:xfrm>
        </p:grpSpPr>
        <p:sp>
          <p:nvSpPr>
            <p:cNvPr id="35" name="Rectangle 34">
              <a:extLst>
                <a:ext uri="{FF2B5EF4-FFF2-40B4-BE49-F238E27FC236}">
                  <a16:creationId xmlns:a16="http://schemas.microsoft.com/office/drawing/2014/main" id="{B110A56A-279A-2140-9531-9F6EE8CEB489}"/>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ADD HIGHLIGHTS AND NOTES</a:t>
              </a:r>
            </a:p>
            <a:p>
              <a:r>
                <a:rPr lang="en-US" sz="1600" b="1" dirty="0">
                  <a:solidFill>
                    <a:schemeClr val="bg2">
                      <a:lumMod val="50000"/>
                    </a:schemeClr>
                  </a:solidFill>
                  <a:latin typeface="+mj-lt"/>
                </a:rPr>
                <a:t>Choose color </a:t>
              </a:r>
              <a:r>
                <a:rPr lang="en-US" sz="1600" dirty="0">
                  <a:solidFill>
                    <a:schemeClr val="bg2">
                      <a:lumMod val="50000"/>
                    </a:schemeClr>
                  </a:solidFill>
                  <a:latin typeface="+mj-lt"/>
                </a:rPr>
                <a:t>and </a:t>
              </a:r>
              <a:r>
                <a:rPr lang="en-US" sz="1600" b="1" dirty="0">
                  <a:solidFill>
                    <a:schemeClr val="bg2">
                      <a:lumMod val="50000"/>
                    </a:schemeClr>
                  </a:solidFill>
                  <a:latin typeface="+mj-lt"/>
                </a:rPr>
                <a:t>type annotations </a:t>
              </a:r>
              <a:r>
                <a:rPr lang="en-US" sz="1600" dirty="0">
                  <a:solidFill>
                    <a:schemeClr val="bg2">
                      <a:lumMod val="50000"/>
                    </a:schemeClr>
                  </a:solidFill>
                  <a:latin typeface="+mj-lt"/>
                </a:rPr>
                <a:t>in pop-up menu</a:t>
              </a:r>
            </a:p>
          </p:txBody>
        </p:sp>
        <p:cxnSp>
          <p:nvCxnSpPr>
            <p:cNvPr id="36" name="Straight Connector 35">
              <a:extLst>
                <a:ext uri="{FF2B5EF4-FFF2-40B4-BE49-F238E27FC236}">
                  <a16:creationId xmlns:a16="http://schemas.microsoft.com/office/drawing/2014/main" id="{66C35BD4-CC97-A940-9772-D05CE632D062}"/>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05AA8E-6A13-7545-A3CC-EDC320A45051}"/>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2</a:t>
              </a:r>
            </a:p>
          </p:txBody>
        </p:sp>
      </p:grpSp>
      <p:pic>
        <p:nvPicPr>
          <p:cNvPr id="6" name="Picture 5">
            <a:extLst>
              <a:ext uri="{FF2B5EF4-FFF2-40B4-BE49-F238E27FC236}">
                <a16:creationId xmlns:a16="http://schemas.microsoft.com/office/drawing/2014/main" id="{051FE801-C13C-8B24-DF4E-21413C011F37}"/>
              </a:ext>
            </a:extLst>
          </p:cNvPr>
          <p:cNvPicPr>
            <a:picLocks noChangeAspect="1"/>
          </p:cNvPicPr>
          <p:nvPr/>
        </p:nvPicPr>
        <p:blipFill>
          <a:blip r:embed="rId4"/>
          <a:stretch>
            <a:fillRect/>
          </a:stretch>
        </p:blipFill>
        <p:spPr>
          <a:xfrm>
            <a:off x="698368" y="3885287"/>
            <a:ext cx="6732578" cy="1666236"/>
          </a:xfrm>
          <a:prstGeom prst="rect">
            <a:avLst/>
          </a:prstGeom>
          <a:ln w="19050">
            <a:solidFill>
              <a:srgbClr val="00AEEF"/>
            </a:solidFill>
          </a:ln>
        </p:spPr>
      </p:pic>
    </p:spTree>
    <p:extLst>
      <p:ext uri="{BB962C8B-B14F-4D97-AF65-F5344CB8AC3E}">
        <p14:creationId xmlns:p14="http://schemas.microsoft.com/office/powerpoint/2010/main" val="3216466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normAutofit/>
          </a:bodyPr>
          <a:lstStyle/>
          <a:p>
            <a:r>
              <a:rPr lang="en-US" sz="3200" dirty="0"/>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460796"/>
            <a:ext cx="4403639" cy="1230312"/>
            <a:chOff x="7138382" y="1460796"/>
            <a:chExt cx="4403639" cy="1230312"/>
          </a:xfrm>
        </p:grpSpPr>
        <p:sp>
          <p:nvSpPr>
            <p:cNvPr id="7" name="Rectangle 6">
              <a:extLst>
                <a:ext uri="{FF2B5EF4-FFF2-40B4-BE49-F238E27FC236}">
                  <a16:creationId xmlns:a16="http://schemas.microsoft.com/office/drawing/2014/main" id="{B91C7995-BD0B-474B-883A-7FF53F1034DB}"/>
                </a:ext>
              </a:extLst>
            </p:cNvPr>
            <p:cNvSpPr/>
            <p:nvPr/>
          </p:nvSpPr>
          <p:spPr>
            <a:xfrm>
              <a:off x="7430946" y="1490526"/>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SELECT TEXT</a:t>
              </a:r>
            </a:p>
            <a:p>
              <a:r>
                <a:rPr lang="en-US" sz="1600" b="1" spc="-30" dirty="0">
                  <a:solidFill>
                    <a:schemeClr val="bg2">
                      <a:lumMod val="50000"/>
                    </a:schemeClr>
                  </a:solidFill>
                  <a:latin typeface="+mj-lt"/>
                </a:rPr>
                <a:t>Click and drag </a:t>
              </a:r>
              <a:r>
                <a:rPr lang="en-US" sz="1600" spc="-30" dirty="0">
                  <a:solidFill>
                    <a:schemeClr val="bg2">
                      <a:lumMod val="50000"/>
                    </a:schemeClr>
                  </a:solidFill>
                  <a:latin typeface="+mj-lt"/>
                </a:rPr>
                <a:t>mouse on computer;</a:t>
              </a:r>
            </a:p>
            <a:p>
              <a:r>
                <a:rPr lang="en-US" sz="1600" spc="-30" dirty="0">
                  <a:solidFill>
                    <a:schemeClr val="bg2">
                      <a:lumMod val="50000"/>
                    </a:schemeClr>
                  </a:solidFill>
                  <a:latin typeface="+mj-lt"/>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ADD HIGHLIGHTS AND NOTES</a:t>
              </a:r>
            </a:p>
            <a:p>
              <a:r>
                <a:rPr lang="en-US" sz="1600" b="1" dirty="0">
                  <a:solidFill>
                    <a:schemeClr val="bg2">
                      <a:lumMod val="50000"/>
                    </a:schemeClr>
                  </a:solidFill>
                  <a:latin typeface="+mj-lt"/>
                </a:rPr>
                <a:t>Choose color </a:t>
              </a:r>
              <a:r>
                <a:rPr lang="en-US" sz="1600" dirty="0">
                  <a:solidFill>
                    <a:schemeClr val="bg2">
                      <a:lumMod val="50000"/>
                    </a:schemeClr>
                  </a:solidFill>
                  <a:latin typeface="+mj-lt"/>
                </a:rPr>
                <a:t>and </a:t>
              </a:r>
              <a:r>
                <a:rPr lang="en-US" sz="1600" b="1" dirty="0">
                  <a:solidFill>
                    <a:schemeClr val="bg2">
                      <a:lumMod val="50000"/>
                    </a:schemeClr>
                  </a:solidFill>
                  <a:latin typeface="+mj-lt"/>
                </a:rPr>
                <a:t>type annotations </a:t>
              </a:r>
              <a:r>
                <a:rPr lang="en-US" sz="1600" dirty="0">
                  <a:solidFill>
                    <a:schemeClr val="bg2">
                      <a:lumMod val="50000"/>
                    </a:schemeClr>
                  </a:solidFill>
                  <a:latin typeface="+mj-lt"/>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EXPORT</a:t>
              </a:r>
            </a:p>
            <a:p>
              <a:r>
                <a:rPr lang="en-US" sz="1600" dirty="0">
                  <a:solidFill>
                    <a:schemeClr val="bg2">
                      <a:lumMod val="50000"/>
                    </a:schemeClr>
                  </a:solidFill>
                  <a:latin typeface="+mj-lt"/>
                </a:rPr>
                <a:t>Add as many notes as desired</a:t>
              </a:r>
              <a:br>
                <a:rPr lang="en-US" sz="1600" dirty="0">
                  <a:solidFill>
                    <a:schemeClr val="bg2">
                      <a:lumMod val="50000"/>
                    </a:schemeClr>
                  </a:solidFill>
                  <a:latin typeface="+mj-lt"/>
                </a:rPr>
              </a:br>
              <a:r>
                <a:rPr lang="en-US" sz="1600" b="1" dirty="0">
                  <a:solidFill>
                    <a:schemeClr val="bg2">
                      <a:lumMod val="50000"/>
                    </a:schemeClr>
                  </a:solidFill>
                  <a:latin typeface="+mj-lt"/>
                </a:rPr>
                <a:t>Download</a:t>
              </a:r>
              <a:r>
                <a:rPr lang="en-US" sz="1600" dirty="0">
                  <a:solidFill>
                    <a:schemeClr val="bg2">
                      <a:lumMod val="50000"/>
                    </a:schemeClr>
                  </a:solidFill>
                  <a:latin typeface="+mj-lt"/>
                </a:rPr>
                <a:t>, </a:t>
              </a:r>
              <a:r>
                <a:rPr lang="en-US" sz="1600" b="1" dirty="0">
                  <a:solidFill>
                    <a:schemeClr val="bg2">
                      <a:lumMod val="50000"/>
                    </a:schemeClr>
                  </a:solidFill>
                  <a:latin typeface="+mj-lt"/>
                </a:rPr>
                <a:t>Print</a:t>
              </a:r>
              <a:r>
                <a:rPr lang="en-US" sz="1600" dirty="0">
                  <a:solidFill>
                    <a:schemeClr val="bg2">
                      <a:lumMod val="50000"/>
                    </a:schemeClr>
                  </a:solidFill>
                  <a:latin typeface="+mj-lt"/>
                </a:rPr>
                <a:t>, or </a:t>
              </a:r>
              <a:r>
                <a:rPr lang="en-US" sz="1600" b="1" dirty="0">
                  <a:solidFill>
                    <a:schemeClr val="bg2">
                      <a:lumMod val="50000"/>
                    </a:schemeClr>
                  </a:solidFill>
                  <a:latin typeface="+mj-lt"/>
                </a:rPr>
                <a:t>Send to… </a:t>
              </a:r>
              <a:r>
                <a:rPr lang="en-US" sz="1600" dirty="0">
                  <a:solidFill>
                    <a:schemeClr val="bg2">
                      <a:lumMod val="50000"/>
                    </a:schemeClr>
                  </a:solidFill>
                  <a:latin typeface="+mj-lt"/>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3</a:t>
              </a:r>
            </a:p>
          </p:txBody>
        </p:sp>
      </p:grpSp>
      <p:pic>
        <p:nvPicPr>
          <p:cNvPr id="5" name="Picture 4">
            <a:extLst>
              <a:ext uri="{FF2B5EF4-FFF2-40B4-BE49-F238E27FC236}">
                <a16:creationId xmlns:a16="http://schemas.microsoft.com/office/drawing/2014/main" id="{37F27107-5471-442E-02B2-9438558D0FAB}"/>
              </a:ext>
            </a:extLst>
          </p:cNvPr>
          <p:cNvPicPr>
            <a:picLocks noChangeAspect="1"/>
          </p:cNvPicPr>
          <p:nvPr/>
        </p:nvPicPr>
        <p:blipFill rotWithShape="1">
          <a:blip r:embed="rId3"/>
          <a:srcRect l="134"/>
          <a:stretch/>
        </p:blipFill>
        <p:spPr>
          <a:xfrm>
            <a:off x="365579" y="1460796"/>
            <a:ext cx="6528391" cy="4060680"/>
          </a:xfrm>
          <a:prstGeom prst="rect">
            <a:avLst/>
          </a:prstGeom>
          <a:ln w="19050">
            <a:solidFill>
              <a:srgbClr val="E6E7E8"/>
            </a:solidFill>
          </a:ln>
        </p:spPr>
      </p:pic>
      <p:pic>
        <p:nvPicPr>
          <p:cNvPr id="19" name="Picture 18" descr="A screenshot of a cell phone&#10;&#10;Description automatically generated">
            <a:extLst>
              <a:ext uri="{FF2B5EF4-FFF2-40B4-BE49-F238E27FC236}">
                <a16:creationId xmlns:a16="http://schemas.microsoft.com/office/drawing/2014/main" id="{85D567B7-5CF8-7748-9735-3304AC4DEB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5705" y="1765776"/>
            <a:ext cx="1412303" cy="370079"/>
          </a:xfrm>
          <a:prstGeom prst="rect">
            <a:avLst/>
          </a:prstGeom>
          <a:ln w="28575">
            <a:solidFill>
              <a:srgbClr val="009ECD"/>
            </a:solidFill>
          </a:ln>
        </p:spPr>
      </p:pic>
    </p:spTree>
    <p:extLst>
      <p:ext uri="{BB962C8B-B14F-4D97-AF65-F5344CB8AC3E}">
        <p14:creationId xmlns:p14="http://schemas.microsoft.com/office/powerpoint/2010/main" val="319508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13C4D706-2EFC-D24E-CD62-CEF0BDAF461F}"/>
              </a:ext>
            </a:extLst>
          </p:cNvPr>
          <p:cNvPicPr>
            <a:picLocks noChangeAspect="1"/>
          </p:cNvPicPr>
          <p:nvPr/>
        </p:nvPicPr>
        <p:blipFill>
          <a:blip r:embed="rId3"/>
          <a:stretch>
            <a:fillRect/>
          </a:stretch>
        </p:blipFill>
        <p:spPr>
          <a:xfrm>
            <a:off x="856166" y="987552"/>
            <a:ext cx="10479667" cy="4999525"/>
          </a:xfrm>
          <a:prstGeom prst="rect">
            <a:avLst/>
          </a:prstGeom>
          <a:ln w="19050">
            <a:solidFill>
              <a:srgbClr val="E6E7E8"/>
            </a:solidFill>
          </a:ln>
        </p:spPr>
      </p:pic>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normAutofit/>
          </a:bodyPr>
          <a:lstStyle/>
          <a:p>
            <a:r>
              <a:rPr lang="en-US" sz="3200" dirty="0"/>
              <a:t>GALE GENERAL ONEFILE: KEY SUBJECTS AND TOPICS</a:t>
            </a:r>
          </a:p>
        </p:txBody>
      </p:sp>
      <p:pic>
        <p:nvPicPr>
          <p:cNvPr id="4" name="Picture 3">
            <a:extLst>
              <a:ext uri="{FF2B5EF4-FFF2-40B4-BE49-F238E27FC236}">
                <a16:creationId xmlns:a16="http://schemas.microsoft.com/office/drawing/2014/main" id="{4883E220-D083-E040-10D7-80054D54C31A}"/>
              </a:ext>
            </a:extLst>
          </p:cNvPr>
          <p:cNvPicPr>
            <a:picLocks noChangeAspect="1"/>
          </p:cNvPicPr>
          <p:nvPr/>
        </p:nvPicPr>
        <p:blipFill>
          <a:blip r:embed="rId4"/>
          <a:stretch>
            <a:fillRect/>
          </a:stretch>
        </p:blipFill>
        <p:spPr>
          <a:xfrm>
            <a:off x="956958" y="3429000"/>
            <a:ext cx="10870219" cy="1252330"/>
          </a:xfrm>
          <a:prstGeom prst="rect">
            <a:avLst/>
          </a:prstGeom>
          <a:ln w="19050">
            <a:solidFill>
              <a:schemeClr val="accent6"/>
            </a:solidFill>
          </a:ln>
        </p:spPr>
      </p:pic>
    </p:spTree>
    <p:extLst>
      <p:ext uri="{BB962C8B-B14F-4D97-AF65-F5344CB8AC3E}">
        <p14:creationId xmlns:p14="http://schemas.microsoft.com/office/powerpoint/2010/main" val="4038357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normAutofit/>
          </a:bodyPr>
          <a:lstStyle/>
          <a:p>
            <a:r>
              <a:rPr lang="en-US" sz="3200"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latin typeface="+mj-lt"/>
              </a:rPr>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latin typeface="+mj-lt"/>
              </a:rPr>
              <a:t>Visually Map Search Results</a:t>
            </a:r>
          </a:p>
          <a:p>
            <a:r>
              <a:rPr lang="en-US" sz="1600" dirty="0">
                <a:solidFill>
                  <a:schemeClr val="bg2">
                    <a:lumMod val="50000"/>
                  </a:schemeClr>
                </a:solidFill>
                <a:latin typeface="+mj-lt"/>
              </a:rPr>
              <a:t>Interact to narrow topics</a:t>
            </a:r>
          </a:p>
        </p:txBody>
      </p:sp>
      <p:pic>
        <p:nvPicPr>
          <p:cNvPr id="3" name="Picture 2">
            <a:extLst>
              <a:ext uri="{FF2B5EF4-FFF2-40B4-BE49-F238E27FC236}">
                <a16:creationId xmlns:a16="http://schemas.microsoft.com/office/drawing/2014/main" id="{FD97A45E-5231-F3DA-67F3-EC9560580B32}"/>
              </a:ext>
            </a:extLst>
          </p:cNvPr>
          <p:cNvPicPr>
            <a:picLocks noChangeAspect="1"/>
          </p:cNvPicPr>
          <p:nvPr/>
        </p:nvPicPr>
        <p:blipFill>
          <a:blip r:embed="rId3"/>
          <a:stretch>
            <a:fillRect/>
          </a:stretch>
        </p:blipFill>
        <p:spPr>
          <a:xfrm>
            <a:off x="4545202" y="1252074"/>
            <a:ext cx="4696480" cy="4715533"/>
          </a:xfrm>
          <a:prstGeom prst="rect">
            <a:avLst/>
          </a:prstGeom>
          <a:ln w="19050">
            <a:solidFill>
              <a:srgbClr val="E6E7E8"/>
            </a:solidFill>
          </a:ln>
        </p:spPr>
      </p:pic>
      <p:pic>
        <p:nvPicPr>
          <p:cNvPr id="10" name="Picture 9">
            <a:extLst>
              <a:ext uri="{FF2B5EF4-FFF2-40B4-BE49-F238E27FC236}">
                <a16:creationId xmlns:a16="http://schemas.microsoft.com/office/drawing/2014/main" id="{B7C21CA5-3D46-F2F0-2C09-9623EAA081E7}"/>
              </a:ext>
            </a:extLst>
          </p:cNvPr>
          <p:cNvPicPr>
            <a:picLocks noChangeAspect="1"/>
          </p:cNvPicPr>
          <p:nvPr/>
        </p:nvPicPr>
        <p:blipFill>
          <a:blip r:embed="rId4"/>
          <a:stretch>
            <a:fillRect/>
          </a:stretch>
        </p:blipFill>
        <p:spPr>
          <a:xfrm>
            <a:off x="6893442" y="1517455"/>
            <a:ext cx="4115374" cy="4172532"/>
          </a:xfrm>
          <a:prstGeom prst="rect">
            <a:avLst/>
          </a:prstGeom>
          <a:ln w="19050">
            <a:solidFill>
              <a:srgbClr val="00AEEF"/>
            </a:solidFill>
          </a:ln>
        </p:spPr>
      </p:pic>
    </p:spTree>
    <p:extLst>
      <p:ext uri="{BB962C8B-B14F-4D97-AF65-F5344CB8AC3E}">
        <p14:creationId xmlns:p14="http://schemas.microsoft.com/office/powerpoint/2010/main" val="1650234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normAutofit/>
          </a:bodyPr>
          <a:lstStyle/>
          <a:p>
            <a:r>
              <a:rPr lang="en-US" sz="3200"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F7112-3491-4312-87F3-9382D382D36E}"/>
              </a:ext>
            </a:extLst>
          </p:cNvPr>
          <p:cNvPicPr>
            <a:picLocks noChangeAspect="1"/>
          </p:cNvPicPr>
          <p:nvPr/>
        </p:nvPicPr>
        <p:blipFill>
          <a:blip r:embed="rId3"/>
          <a:stretch>
            <a:fillRect/>
          </a:stretch>
        </p:blipFill>
        <p:spPr>
          <a:xfrm>
            <a:off x="4421875" y="1101422"/>
            <a:ext cx="7345765" cy="4427508"/>
          </a:xfrm>
          <a:prstGeom prst="rect">
            <a:avLst/>
          </a:prstGeom>
          <a:ln w="19050">
            <a:solidFill>
              <a:srgbClr val="E6E7E8"/>
            </a:solidFill>
          </a:ln>
        </p:spPr>
      </p:pic>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latin typeface="+mj-lt"/>
              </a:rPr>
              <a:t>Visually Map Search Results</a:t>
            </a:r>
          </a:p>
          <a:p>
            <a:r>
              <a:rPr lang="en-US" sz="1600" dirty="0">
                <a:solidFill>
                  <a:schemeClr val="bg2">
                    <a:lumMod val="50000"/>
                  </a:schemeClr>
                </a:solidFill>
                <a:latin typeface="+mj-lt"/>
              </a:rPr>
              <a:t>Interact to narrow topics</a:t>
            </a:r>
          </a:p>
        </p:txBody>
      </p:sp>
      <p:sp>
        <p:nvSpPr>
          <p:cNvPr id="20" name="Rectangle 19">
            <a:extLst>
              <a:ext uri="{FF2B5EF4-FFF2-40B4-BE49-F238E27FC236}">
                <a16:creationId xmlns:a16="http://schemas.microsoft.com/office/drawing/2014/main" id="{C701C913-5537-7544-8CE5-D43FFC607491}"/>
              </a:ext>
            </a:extLst>
          </p:cNvPr>
          <p:cNvSpPr/>
          <p:nvPr/>
        </p:nvSpPr>
        <p:spPr>
          <a:xfrm>
            <a:off x="4570730" y="2047587"/>
            <a:ext cx="2815988" cy="30220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7B8AEAB-3933-264A-A722-96D9DA452D43}"/>
              </a:ext>
            </a:extLst>
          </p:cNvPr>
          <p:cNvSpPr txBox="1"/>
          <p:nvPr/>
        </p:nvSpPr>
        <p:spPr>
          <a:xfrm>
            <a:off x="909917" y="3126432"/>
            <a:ext cx="3166781" cy="925894"/>
          </a:xfrm>
          <a:prstGeom prst="rect">
            <a:avLst/>
          </a:prstGeom>
          <a:noFill/>
        </p:spPr>
        <p:txBody>
          <a:bodyPr wrap="square" rtlCol="0">
            <a:spAutoFit/>
          </a:bodyPr>
          <a:lstStyle/>
          <a:p>
            <a:pPr>
              <a:spcAft>
                <a:spcPts val="300"/>
              </a:spcAft>
            </a:pPr>
            <a:r>
              <a:rPr lang="en-US" sz="1600" b="1" dirty="0">
                <a:solidFill>
                  <a:srgbClr val="009ECD"/>
                </a:solidFill>
                <a:latin typeface="+mj-lt"/>
              </a:rPr>
              <a:t>STEP ONE</a:t>
            </a:r>
          </a:p>
          <a:p>
            <a:pPr>
              <a:spcAft>
                <a:spcPts val="150"/>
              </a:spcAft>
            </a:pPr>
            <a:r>
              <a:rPr lang="en-US" sz="1600" dirty="0">
                <a:solidFill>
                  <a:schemeClr val="bg2">
                    <a:lumMod val="50000"/>
                  </a:schemeClr>
                </a:solidFill>
                <a:latin typeface="+mj-lt"/>
              </a:rPr>
              <a:t>Run search</a:t>
            </a:r>
          </a:p>
          <a:p>
            <a:endParaRPr lang="en-US" dirty="0">
              <a:solidFill>
                <a:schemeClr val="bg2">
                  <a:lumMod val="50000"/>
                </a:schemeClr>
              </a:solidFill>
              <a:latin typeface="+mj-lt"/>
            </a:endParaRPr>
          </a:p>
        </p:txBody>
      </p:sp>
      <p:cxnSp>
        <p:nvCxnSpPr>
          <p:cNvPr id="12" name="Straight Connector 11">
            <a:extLst>
              <a:ext uri="{FF2B5EF4-FFF2-40B4-BE49-F238E27FC236}">
                <a16:creationId xmlns:a16="http://schemas.microsoft.com/office/drawing/2014/main" id="{CEFB9B06-0DE7-BB4E-8E83-4F157BF537DE}"/>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normAutofit/>
          </a:bodyPr>
          <a:lstStyle/>
          <a:p>
            <a:r>
              <a:rPr lang="en-US" sz="3200"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latin typeface="+mj-lt"/>
              </a:rPr>
              <a:t>Visually Map Search Results</a:t>
            </a:r>
          </a:p>
          <a:p>
            <a:r>
              <a:rPr lang="en-US" sz="1600" dirty="0">
                <a:solidFill>
                  <a:schemeClr val="bg2">
                    <a:lumMod val="50000"/>
                  </a:schemeClr>
                </a:solidFill>
                <a:latin typeface="+mj-lt"/>
              </a:rPr>
              <a:t>Interact to narrow topics</a:t>
            </a:r>
          </a:p>
        </p:txBody>
      </p:sp>
      <p:pic>
        <p:nvPicPr>
          <p:cNvPr id="7" name="Picture 6">
            <a:extLst>
              <a:ext uri="{FF2B5EF4-FFF2-40B4-BE49-F238E27FC236}">
                <a16:creationId xmlns:a16="http://schemas.microsoft.com/office/drawing/2014/main" id="{678B4D5F-C808-EDE9-972D-C418A2F0BF82}"/>
              </a:ext>
            </a:extLst>
          </p:cNvPr>
          <p:cNvPicPr>
            <a:picLocks noChangeAspect="1"/>
          </p:cNvPicPr>
          <p:nvPr/>
        </p:nvPicPr>
        <p:blipFill rotWithShape="1">
          <a:blip r:embed="rId3"/>
          <a:srcRect l="368"/>
          <a:stretch/>
        </p:blipFill>
        <p:spPr>
          <a:xfrm>
            <a:off x="4720855" y="1205552"/>
            <a:ext cx="6999573" cy="4699591"/>
          </a:xfrm>
          <a:prstGeom prst="rect">
            <a:avLst/>
          </a:prstGeom>
          <a:ln w="19050">
            <a:solidFill>
              <a:srgbClr val="E6E7E8"/>
            </a:solidFill>
          </a:ln>
        </p:spPr>
      </p:pic>
      <p:pic>
        <p:nvPicPr>
          <p:cNvPr id="8" name="Picture 7" descr="A picture containing bird&#10;&#10;Description automatically generated">
            <a:extLst>
              <a:ext uri="{FF2B5EF4-FFF2-40B4-BE49-F238E27FC236}">
                <a16:creationId xmlns:a16="http://schemas.microsoft.com/office/drawing/2014/main" id="{81AA25D5-1A71-C84A-B8F4-9D09ED4869F7}"/>
              </a:ext>
            </a:extLst>
          </p:cNvPr>
          <p:cNvPicPr>
            <a:picLocks noChangeAspect="1"/>
          </p:cNvPicPr>
          <p:nvPr/>
        </p:nvPicPr>
        <p:blipFill>
          <a:blip r:embed="rId4"/>
          <a:stretch>
            <a:fillRect/>
          </a:stretch>
        </p:blipFill>
        <p:spPr>
          <a:xfrm>
            <a:off x="7258250" y="3555347"/>
            <a:ext cx="4241800" cy="1066800"/>
          </a:xfrm>
          <a:prstGeom prst="rect">
            <a:avLst/>
          </a:prstGeom>
          <a:ln w="28575">
            <a:solidFill>
              <a:srgbClr val="009ECD"/>
            </a:solidFill>
          </a:ln>
        </p:spPr>
      </p:pic>
      <p:sp>
        <p:nvSpPr>
          <p:cNvPr id="10" name="Rectangle 9">
            <a:extLst>
              <a:ext uri="{FF2B5EF4-FFF2-40B4-BE49-F238E27FC236}">
                <a16:creationId xmlns:a16="http://schemas.microsoft.com/office/drawing/2014/main" id="{3EDC6E0A-0DFA-B047-AD73-BDB6B0DFEC7D}"/>
              </a:ext>
            </a:extLst>
          </p:cNvPr>
          <p:cNvSpPr/>
          <p:nvPr/>
        </p:nvSpPr>
        <p:spPr>
          <a:xfrm>
            <a:off x="7282264" y="4113515"/>
            <a:ext cx="2057896" cy="44902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DFF9C3B-3A2C-6045-9D26-A12CC0E9F0C3}"/>
              </a:ext>
            </a:extLst>
          </p:cNvPr>
          <p:cNvSpPr txBox="1"/>
          <p:nvPr/>
        </p:nvSpPr>
        <p:spPr>
          <a:xfrm>
            <a:off x="909917" y="3126432"/>
            <a:ext cx="3166781" cy="1726114"/>
          </a:xfrm>
          <a:prstGeom prst="rect">
            <a:avLst/>
          </a:prstGeom>
          <a:noFill/>
        </p:spPr>
        <p:txBody>
          <a:bodyPr wrap="square" rtlCol="0">
            <a:spAutoFit/>
          </a:bodyPr>
          <a:lstStyle/>
          <a:p>
            <a:pPr>
              <a:spcAft>
                <a:spcPts val="300"/>
              </a:spcAft>
            </a:pPr>
            <a:r>
              <a:rPr lang="en-US" sz="1600" b="1" dirty="0">
                <a:solidFill>
                  <a:srgbClr val="009ECD"/>
                </a:solidFill>
                <a:latin typeface="+mj-lt"/>
              </a:rPr>
              <a:t>STEP ONE</a:t>
            </a:r>
          </a:p>
          <a:p>
            <a:pPr>
              <a:spcAft>
                <a:spcPts val="150"/>
              </a:spcAft>
            </a:pPr>
            <a:r>
              <a:rPr lang="en-US" sz="1600" dirty="0">
                <a:solidFill>
                  <a:schemeClr val="bg2">
                    <a:lumMod val="50000"/>
                  </a:schemeClr>
                </a:solidFill>
                <a:latin typeface="+mj-lt"/>
              </a:rPr>
              <a:t>Run search</a:t>
            </a:r>
          </a:p>
          <a:p>
            <a:pPr>
              <a:spcBef>
                <a:spcPts val="2000"/>
              </a:spcBef>
              <a:spcAft>
                <a:spcPts val="150"/>
              </a:spcAft>
            </a:pPr>
            <a:r>
              <a:rPr lang="en-US" sz="1600" b="1" dirty="0">
                <a:solidFill>
                  <a:srgbClr val="009ECD"/>
                </a:solidFill>
                <a:latin typeface="+mj-lt"/>
              </a:rPr>
              <a:t>STEP TWO</a:t>
            </a:r>
          </a:p>
          <a:p>
            <a:pPr>
              <a:spcAft>
                <a:spcPts val="150"/>
              </a:spcAft>
            </a:pPr>
            <a:r>
              <a:rPr lang="en-US" sz="1600" dirty="0">
                <a:solidFill>
                  <a:schemeClr val="bg2">
                    <a:lumMod val="50000"/>
                  </a:schemeClr>
                </a:solidFill>
                <a:latin typeface="+mj-lt"/>
              </a:rPr>
              <a:t>Start the Topic Finder</a:t>
            </a:r>
          </a:p>
          <a:p>
            <a:endParaRPr lang="en-US" dirty="0">
              <a:solidFill>
                <a:schemeClr val="bg2">
                  <a:lumMod val="50000"/>
                </a:schemeClr>
              </a:solidFill>
              <a:latin typeface="+mj-lt"/>
            </a:endParaRPr>
          </a:p>
        </p:txBody>
      </p:sp>
      <p:cxnSp>
        <p:nvCxnSpPr>
          <p:cNvPr id="13" name="Straight Connector 12">
            <a:extLst>
              <a:ext uri="{FF2B5EF4-FFF2-40B4-BE49-F238E27FC236}">
                <a16:creationId xmlns:a16="http://schemas.microsoft.com/office/drawing/2014/main" id="{09B51014-9196-4A40-AE17-D33874842821}"/>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AEC00-A991-624A-9A9B-7911A2870ABA}"/>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normAutofit/>
          </a:bodyPr>
          <a:lstStyle/>
          <a:p>
            <a:r>
              <a:rPr lang="en-US" sz="3200"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6675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latin typeface="+mj-lt"/>
              </a:rPr>
              <a:t>Visually Map Search Results</a:t>
            </a:r>
          </a:p>
          <a:p>
            <a:r>
              <a:rPr lang="en-US" sz="1600" dirty="0">
                <a:solidFill>
                  <a:schemeClr val="bg2">
                    <a:lumMod val="50000"/>
                  </a:schemeClr>
                </a:solidFill>
                <a:latin typeface="+mj-lt"/>
              </a:rPr>
              <a:t>Interact to narrow topics</a:t>
            </a:r>
          </a:p>
        </p:txBody>
      </p:sp>
      <p:sp>
        <p:nvSpPr>
          <p:cNvPr id="12" name="TextBox 11">
            <a:extLst>
              <a:ext uri="{FF2B5EF4-FFF2-40B4-BE49-F238E27FC236}">
                <a16:creationId xmlns:a16="http://schemas.microsoft.com/office/drawing/2014/main" id="{76414A33-63D3-D84E-8693-17C1732B559B}"/>
              </a:ext>
            </a:extLst>
          </p:cNvPr>
          <p:cNvSpPr txBox="1"/>
          <p:nvPr/>
        </p:nvSpPr>
        <p:spPr>
          <a:xfrm>
            <a:off x="890867" y="3126432"/>
            <a:ext cx="3166781" cy="2808461"/>
          </a:xfrm>
          <a:prstGeom prst="rect">
            <a:avLst/>
          </a:prstGeom>
          <a:noFill/>
        </p:spPr>
        <p:txBody>
          <a:bodyPr wrap="square" rtlCol="0">
            <a:spAutoFit/>
          </a:bodyPr>
          <a:lstStyle/>
          <a:p>
            <a:pPr>
              <a:spcAft>
                <a:spcPts val="300"/>
              </a:spcAft>
            </a:pPr>
            <a:r>
              <a:rPr lang="en-US" sz="1600" b="1" dirty="0">
                <a:solidFill>
                  <a:srgbClr val="009ECD"/>
                </a:solidFill>
                <a:latin typeface="+mj-lt"/>
              </a:rPr>
              <a:t>STEP ONE</a:t>
            </a:r>
          </a:p>
          <a:p>
            <a:pPr>
              <a:spcAft>
                <a:spcPts val="150"/>
              </a:spcAft>
            </a:pPr>
            <a:r>
              <a:rPr lang="en-US" sz="1600" dirty="0">
                <a:solidFill>
                  <a:schemeClr val="bg2">
                    <a:lumMod val="50000"/>
                  </a:schemeClr>
                </a:solidFill>
                <a:latin typeface="+mj-lt"/>
              </a:rPr>
              <a:t>Run search</a:t>
            </a:r>
          </a:p>
          <a:p>
            <a:pPr>
              <a:spcBef>
                <a:spcPts val="2000"/>
              </a:spcBef>
              <a:spcAft>
                <a:spcPts val="150"/>
              </a:spcAft>
            </a:pPr>
            <a:r>
              <a:rPr lang="en-US" sz="1600" b="1" dirty="0">
                <a:solidFill>
                  <a:srgbClr val="009ECD"/>
                </a:solidFill>
                <a:latin typeface="+mj-lt"/>
              </a:rPr>
              <a:t>STEP TWO</a:t>
            </a:r>
          </a:p>
          <a:p>
            <a:pPr>
              <a:spcAft>
                <a:spcPts val="150"/>
              </a:spcAft>
            </a:pPr>
            <a:r>
              <a:rPr lang="en-US" sz="1600" dirty="0">
                <a:solidFill>
                  <a:schemeClr val="bg2">
                    <a:lumMod val="50000"/>
                  </a:schemeClr>
                </a:solidFill>
                <a:latin typeface="+mj-lt"/>
              </a:rPr>
              <a:t>Start the Topic Finder</a:t>
            </a:r>
          </a:p>
          <a:p>
            <a:pPr>
              <a:spcBef>
                <a:spcPts val="2000"/>
              </a:spcBef>
              <a:spcAft>
                <a:spcPts val="150"/>
              </a:spcAft>
            </a:pPr>
            <a:r>
              <a:rPr lang="en-US" sz="1600" b="1" dirty="0">
                <a:solidFill>
                  <a:srgbClr val="009ECD"/>
                </a:solidFill>
                <a:latin typeface="+mj-lt"/>
              </a:rPr>
              <a:t>STEP THREE</a:t>
            </a:r>
          </a:p>
          <a:p>
            <a:r>
              <a:rPr lang="en-US" sz="1600" dirty="0">
                <a:solidFill>
                  <a:schemeClr val="bg2">
                    <a:lumMod val="50000"/>
                  </a:schemeClr>
                </a:solidFill>
                <a:latin typeface="+mj-lt"/>
              </a:rPr>
              <a:t>Click to explore sections and link to results</a:t>
            </a:r>
          </a:p>
          <a:p>
            <a:endParaRPr lang="en-US" dirty="0">
              <a:solidFill>
                <a:schemeClr val="bg2">
                  <a:lumMod val="50000"/>
                </a:schemeClr>
              </a:solidFill>
              <a:latin typeface="+mj-lt"/>
            </a:endParaRPr>
          </a:p>
        </p:txBody>
      </p:sp>
      <p:cxnSp>
        <p:nvCxnSpPr>
          <p:cNvPr id="15" name="Straight Connector 14">
            <a:extLst>
              <a:ext uri="{FF2B5EF4-FFF2-40B4-BE49-F238E27FC236}">
                <a16:creationId xmlns:a16="http://schemas.microsoft.com/office/drawing/2014/main" id="{D0A95D0B-1113-B64F-BBFB-EF78ABFBBCE8}"/>
              </a:ext>
            </a:extLst>
          </p:cNvPr>
          <p:cNvCxnSpPr>
            <a:cxnSpLocks/>
          </p:cNvCxnSpPr>
          <p:nvPr/>
        </p:nvCxnSpPr>
        <p:spPr>
          <a:xfrm>
            <a:off x="995082" y="4242955"/>
            <a:ext cx="30681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CB34FF-7B68-3242-9BC7-3353D6325C32}"/>
              </a:ext>
            </a:extLst>
          </p:cNvPr>
          <p:cNvCxnSpPr>
            <a:cxnSpLocks/>
          </p:cNvCxnSpPr>
          <p:nvPr/>
        </p:nvCxnSpPr>
        <p:spPr>
          <a:xfrm>
            <a:off x="995082" y="3445734"/>
            <a:ext cx="30681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0911AA-BB6A-9C4E-9E96-5C75728C1BC1}"/>
              </a:ext>
            </a:extLst>
          </p:cNvPr>
          <p:cNvCxnSpPr>
            <a:cxnSpLocks/>
          </p:cNvCxnSpPr>
          <p:nvPr/>
        </p:nvCxnSpPr>
        <p:spPr>
          <a:xfrm>
            <a:off x="995082" y="5038165"/>
            <a:ext cx="30681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EAC7E07-AF2B-904A-7E13-9BA3B4631D62}"/>
              </a:ext>
            </a:extLst>
          </p:cNvPr>
          <p:cNvPicPr>
            <a:picLocks noChangeAspect="1"/>
          </p:cNvPicPr>
          <p:nvPr/>
        </p:nvPicPr>
        <p:blipFill>
          <a:blip r:embed="rId3"/>
          <a:stretch>
            <a:fillRect/>
          </a:stretch>
        </p:blipFill>
        <p:spPr>
          <a:xfrm>
            <a:off x="4714999" y="1205088"/>
            <a:ext cx="6985668" cy="4447823"/>
          </a:xfrm>
          <a:prstGeom prst="rect">
            <a:avLst/>
          </a:prstGeom>
          <a:ln w="19050">
            <a:solidFill>
              <a:srgbClr val="E6E7E8"/>
            </a:solidFill>
          </a:ln>
        </p:spPr>
      </p:pic>
      <p:sp>
        <p:nvSpPr>
          <p:cNvPr id="8" name="Freeform: Shape 7">
            <a:extLst>
              <a:ext uri="{FF2B5EF4-FFF2-40B4-BE49-F238E27FC236}">
                <a16:creationId xmlns:a16="http://schemas.microsoft.com/office/drawing/2014/main" id="{E7EEF129-2E5C-3EE2-E160-030853A2127B}"/>
              </a:ext>
            </a:extLst>
          </p:cNvPr>
          <p:cNvSpPr/>
          <p:nvPr/>
        </p:nvSpPr>
        <p:spPr>
          <a:xfrm>
            <a:off x="5492376" y="3579906"/>
            <a:ext cx="956236" cy="950259"/>
          </a:xfrm>
          <a:custGeom>
            <a:avLst/>
            <a:gdLst>
              <a:gd name="connsiteX0" fmla="*/ 0 w 956236"/>
              <a:gd name="connsiteY0" fmla="*/ 0 h 950259"/>
              <a:gd name="connsiteX1" fmla="*/ 5977 w 956236"/>
              <a:gd name="connsiteY1" fmla="*/ 848659 h 950259"/>
              <a:gd name="connsiteX2" fmla="*/ 549836 w 956236"/>
              <a:gd name="connsiteY2" fmla="*/ 950259 h 950259"/>
              <a:gd name="connsiteX3" fmla="*/ 729130 w 956236"/>
              <a:gd name="connsiteY3" fmla="*/ 872565 h 950259"/>
              <a:gd name="connsiteX4" fmla="*/ 896471 w 956236"/>
              <a:gd name="connsiteY4" fmla="*/ 699247 h 950259"/>
              <a:gd name="connsiteX5" fmla="*/ 956236 w 956236"/>
              <a:gd name="connsiteY5" fmla="*/ 382494 h 950259"/>
              <a:gd name="connsiteX6" fmla="*/ 788895 w 956236"/>
              <a:gd name="connsiteY6" fmla="*/ 0 h 950259"/>
              <a:gd name="connsiteX7" fmla="*/ 0 w 956236"/>
              <a:gd name="connsiteY7" fmla="*/ 0 h 9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236" h="950259">
                <a:moveTo>
                  <a:pt x="0" y="0"/>
                </a:moveTo>
                <a:cubicBezTo>
                  <a:pt x="1992" y="282886"/>
                  <a:pt x="3985" y="565773"/>
                  <a:pt x="5977" y="848659"/>
                </a:cubicBezTo>
                <a:lnTo>
                  <a:pt x="549836" y="950259"/>
                </a:lnTo>
                <a:lnTo>
                  <a:pt x="729130" y="872565"/>
                </a:lnTo>
                <a:lnTo>
                  <a:pt x="896471" y="699247"/>
                </a:lnTo>
                <a:lnTo>
                  <a:pt x="956236" y="382494"/>
                </a:lnTo>
                <a:lnTo>
                  <a:pt x="788895" y="0"/>
                </a:lnTo>
                <a:lnTo>
                  <a:pt x="0" y="0"/>
                </a:lnTo>
                <a:close/>
              </a:path>
            </a:pathLst>
          </a:custGeom>
          <a:noFill/>
          <a:ln w="28575">
            <a:solidFill>
              <a:srgbClr val="1832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325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4C7D1A-100D-888B-4E3A-492F0F9C3A54}"/>
              </a:ext>
            </a:extLst>
          </p:cNvPr>
          <p:cNvPicPr>
            <a:picLocks noChangeAspect="1"/>
          </p:cNvPicPr>
          <p:nvPr/>
        </p:nvPicPr>
        <p:blipFill>
          <a:blip r:embed="rId3"/>
          <a:stretch>
            <a:fillRect/>
          </a:stretch>
        </p:blipFill>
        <p:spPr>
          <a:xfrm>
            <a:off x="4714999" y="1205088"/>
            <a:ext cx="6985668" cy="4447823"/>
          </a:xfrm>
          <a:prstGeom prst="rect">
            <a:avLst/>
          </a:prstGeom>
          <a:ln w="19050">
            <a:solidFill>
              <a:srgbClr val="E6E7E8"/>
            </a:solidFill>
          </a:ln>
        </p:spPr>
      </p:pic>
      <p:sp>
        <p:nvSpPr>
          <p:cNvPr id="3" name="Freeform: Shape 2">
            <a:extLst>
              <a:ext uri="{FF2B5EF4-FFF2-40B4-BE49-F238E27FC236}">
                <a16:creationId xmlns:a16="http://schemas.microsoft.com/office/drawing/2014/main" id="{3523D915-532E-47FB-6816-CA112EC550AE}"/>
              </a:ext>
            </a:extLst>
          </p:cNvPr>
          <p:cNvSpPr/>
          <p:nvPr/>
        </p:nvSpPr>
        <p:spPr>
          <a:xfrm>
            <a:off x="5492376" y="3579906"/>
            <a:ext cx="956236" cy="950259"/>
          </a:xfrm>
          <a:custGeom>
            <a:avLst/>
            <a:gdLst>
              <a:gd name="connsiteX0" fmla="*/ 0 w 956236"/>
              <a:gd name="connsiteY0" fmla="*/ 0 h 950259"/>
              <a:gd name="connsiteX1" fmla="*/ 5977 w 956236"/>
              <a:gd name="connsiteY1" fmla="*/ 848659 h 950259"/>
              <a:gd name="connsiteX2" fmla="*/ 549836 w 956236"/>
              <a:gd name="connsiteY2" fmla="*/ 950259 h 950259"/>
              <a:gd name="connsiteX3" fmla="*/ 729130 w 956236"/>
              <a:gd name="connsiteY3" fmla="*/ 872565 h 950259"/>
              <a:gd name="connsiteX4" fmla="*/ 896471 w 956236"/>
              <a:gd name="connsiteY4" fmla="*/ 699247 h 950259"/>
              <a:gd name="connsiteX5" fmla="*/ 956236 w 956236"/>
              <a:gd name="connsiteY5" fmla="*/ 382494 h 950259"/>
              <a:gd name="connsiteX6" fmla="*/ 788895 w 956236"/>
              <a:gd name="connsiteY6" fmla="*/ 0 h 950259"/>
              <a:gd name="connsiteX7" fmla="*/ 0 w 956236"/>
              <a:gd name="connsiteY7" fmla="*/ 0 h 9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236" h="950259">
                <a:moveTo>
                  <a:pt x="0" y="0"/>
                </a:moveTo>
                <a:cubicBezTo>
                  <a:pt x="1992" y="282886"/>
                  <a:pt x="3985" y="565773"/>
                  <a:pt x="5977" y="848659"/>
                </a:cubicBezTo>
                <a:lnTo>
                  <a:pt x="549836" y="950259"/>
                </a:lnTo>
                <a:lnTo>
                  <a:pt x="729130" y="872565"/>
                </a:lnTo>
                <a:lnTo>
                  <a:pt x="896471" y="699247"/>
                </a:lnTo>
                <a:lnTo>
                  <a:pt x="956236" y="382494"/>
                </a:lnTo>
                <a:lnTo>
                  <a:pt x="788895" y="0"/>
                </a:lnTo>
                <a:lnTo>
                  <a:pt x="0" y="0"/>
                </a:lnTo>
                <a:close/>
              </a:path>
            </a:pathLst>
          </a:custGeom>
          <a:noFill/>
          <a:ln w="28575">
            <a:solidFill>
              <a:srgbClr val="1832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normAutofit/>
          </a:bodyPr>
          <a:lstStyle/>
          <a:p>
            <a:r>
              <a:rPr lang="en-US" sz="3200"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latin typeface="+mj-lt"/>
              </a:rPr>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latin typeface="+mj-lt"/>
              </a:rPr>
              <a:t>Visually Map Search Results</a:t>
            </a:r>
          </a:p>
          <a:p>
            <a:r>
              <a:rPr lang="en-US" sz="1600" dirty="0">
                <a:solidFill>
                  <a:schemeClr val="bg2">
                    <a:lumMod val="50000"/>
                  </a:schemeClr>
                </a:solidFill>
                <a:latin typeface="+mj-lt"/>
              </a:rPr>
              <a:t>Interact to narrow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dirty="0">
                <a:solidFill>
                  <a:srgbClr val="009ECD"/>
                </a:solidFill>
                <a:latin typeface="+mj-lt"/>
              </a:rPr>
              <a:t>STEP ONE</a:t>
            </a:r>
          </a:p>
          <a:p>
            <a:pPr>
              <a:spcAft>
                <a:spcPts val="150"/>
              </a:spcAft>
            </a:pPr>
            <a:r>
              <a:rPr lang="en-US" sz="1600" dirty="0">
                <a:solidFill>
                  <a:schemeClr val="bg2">
                    <a:lumMod val="50000"/>
                  </a:schemeClr>
                </a:solidFill>
                <a:latin typeface="+mj-lt"/>
              </a:rPr>
              <a:t>Run search</a:t>
            </a:r>
          </a:p>
          <a:p>
            <a:pPr>
              <a:spcBef>
                <a:spcPts val="2000"/>
              </a:spcBef>
              <a:spcAft>
                <a:spcPts val="150"/>
              </a:spcAft>
            </a:pPr>
            <a:r>
              <a:rPr lang="en-US" sz="1600" b="1" dirty="0">
                <a:solidFill>
                  <a:srgbClr val="009ECD"/>
                </a:solidFill>
                <a:latin typeface="+mj-lt"/>
              </a:rPr>
              <a:t>STEP TWO</a:t>
            </a:r>
          </a:p>
          <a:p>
            <a:pPr>
              <a:spcAft>
                <a:spcPts val="150"/>
              </a:spcAft>
            </a:pPr>
            <a:r>
              <a:rPr lang="en-US" sz="1600" dirty="0">
                <a:solidFill>
                  <a:schemeClr val="bg2">
                    <a:lumMod val="50000"/>
                  </a:schemeClr>
                </a:solidFill>
                <a:latin typeface="+mj-lt"/>
              </a:rPr>
              <a:t>Start the Topic Finder</a:t>
            </a:r>
          </a:p>
          <a:p>
            <a:pPr>
              <a:spcBef>
                <a:spcPts val="2000"/>
              </a:spcBef>
              <a:spcAft>
                <a:spcPts val="150"/>
              </a:spcAft>
            </a:pPr>
            <a:r>
              <a:rPr lang="en-US" sz="1600" b="1" dirty="0">
                <a:solidFill>
                  <a:srgbClr val="009ECD"/>
                </a:solidFill>
                <a:latin typeface="+mj-lt"/>
              </a:rPr>
              <a:t>STEP THREE</a:t>
            </a:r>
          </a:p>
          <a:p>
            <a:r>
              <a:rPr lang="en-US" sz="1600" dirty="0">
                <a:solidFill>
                  <a:schemeClr val="bg2">
                    <a:lumMod val="50000"/>
                  </a:schemeClr>
                </a:solidFill>
                <a:latin typeface="+mj-lt"/>
              </a:rPr>
              <a:t>Click to explore sections and link to results</a:t>
            </a:r>
          </a:p>
          <a:p>
            <a:endParaRPr lang="en-US" dirty="0">
              <a:solidFill>
                <a:schemeClr val="bg2">
                  <a:lumMod val="50000"/>
                </a:schemeClr>
              </a:solidFill>
              <a:latin typeface="+mj-lt"/>
            </a:endParaRPr>
          </a:p>
        </p:txBody>
      </p:sp>
      <p:cxnSp>
        <p:nvCxnSpPr>
          <p:cNvPr id="14" name="Straight Connector 13">
            <a:extLst>
              <a:ext uri="{FF2B5EF4-FFF2-40B4-BE49-F238E27FC236}">
                <a16:creationId xmlns:a16="http://schemas.microsoft.com/office/drawing/2014/main" id="{1E18B7A3-3CEE-144F-8951-40CDD5E072EC}"/>
              </a:ext>
            </a:extLst>
          </p:cNvPr>
          <p:cNvCxnSpPr>
            <a:cxnSpLocks/>
          </p:cNvCxnSpPr>
          <p:nvPr/>
        </p:nvCxnSpPr>
        <p:spPr>
          <a:xfrm>
            <a:off x="995082" y="4242955"/>
            <a:ext cx="30681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E9B76-7427-EB4A-878B-C29A30119B22}"/>
              </a:ext>
            </a:extLst>
          </p:cNvPr>
          <p:cNvCxnSpPr>
            <a:cxnSpLocks/>
          </p:cNvCxnSpPr>
          <p:nvPr/>
        </p:nvCxnSpPr>
        <p:spPr>
          <a:xfrm>
            <a:off x="995082" y="3445734"/>
            <a:ext cx="30681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46DB3-700D-5945-B84C-EC08B8976429}"/>
              </a:ext>
            </a:extLst>
          </p:cNvPr>
          <p:cNvCxnSpPr>
            <a:cxnSpLocks/>
          </p:cNvCxnSpPr>
          <p:nvPr/>
        </p:nvCxnSpPr>
        <p:spPr>
          <a:xfrm>
            <a:off x="995082" y="5038165"/>
            <a:ext cx="30681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4F03E2-51E0-FA4E-8722-ED46232A351E}"/>
              </a:ext>
            </a:extLst>
          </p:cNvPr>
          <p:cNvPicPr>
            <a:picLocks noChangeAspect="1"/>
          </p:cNvPicPr>
          <p:nvPr/>
        </p:nvPicPr>
        <p:blipFill>
          <a:blip r:embed="rId4"/>
          <a:stretch>
            <a:fillRect/>
          </a:stretch>
        </p:blipFill>
        <p:spPr>
          <a:xfrm>
            <a:off x="5080582" y="2709587"/>
            <a:ext cx="6425618" cy="2394356"/>
          </a:xfrm>
          <a:prstGeom prst="rect">
            <a:avLst/>
          </a:prstGeom>
          <a:ln w="28575">
            <a:solidFill>
              <a:srgbClr val="00AEEF"/>
            </a:solidFill>
          </a:ln>
        </p:spPr>
      </p:pic>
      <p:sp>
        <p:nvSpPr>
          <p:cNvPr id="19" name="Rectangle 18">
            <a:extLst>
              <a:ext uri="{FF2B5EF4-FFF2-40B4-BE49-F238E27FC236}">
                <a16:creationId xmlns:a16="http://schemas.microsoft.com/office/drawing/2014/main" id="{A2388C86-8551-8A4B-91D9-9166AD452EAE}"/>
              </a:ext>
            </a:extLst>
          </p:cNvPr>
          <p:cNvSpPr/>
          <p:nvPr/>
        </p:nvSpPr>
        <p:spPr>
          <a:xfrm>
            <a:off x="8360199" y="4343400"/>
            <a:ext cx="1069551" cy="14084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380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normAutofit/>
          </a:bodyPr>
          <a:lstStyle/>
          <a:p>
            <a:r>
              <a:rPr lang="en-US" sz="3200"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771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latin typeface="+mj-lt"/>
              </a:rPr>
              <a:t>JOURNAL AND SEARCH ALERTS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771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30997"/>
          </a:xfrm>
          <a:prstGeom prst="rect">
            <a:avLst/>
          </a:prstGeom>
          <a:noFill/>
        </p:spPr>
        <p:txBody>
          <a:bodyPr wrap="square" rtlCol="0">
            <a:spAutoFit/>
          </a:bodyPr>
          <a:lstStyle/>
          <a:p>
            <a:pPr>
              <a:spcAft>
                <a:spcPts val="300"/>
              </a:spcAft>
            </a:pPr>
            <a:r>
              <a:rPr lang="en-US" sz="1600" b="1" dirty="0">
                <a:solidFill>
                  <a:schemeClr val="bg2">
                    <a:lumMod val="50000"/>
                  </a:schemeClr>
                </a:solidFill>
                <a:latin typeface="+mj-lt"/>
              </a:rPr>
              <a:t>Create email or RSS alerts </a:t>
            </a:r>
            <a:r>
              <a:rPr lang="en-US" sz="1600" dirty="0">
                <a:solidFill>
                  <a:schemeClr val="bg2">
                    <a:lumMod val="50000"/>
                  </a:schemeClr>
                </a:solidFill>
                <a:latin typeface="+mj-lt"/>
              </a:rPr>
              <a:t>when new</a:t>
            </a:r>
            <a:r>
              <a:rPr lang="en-US" sz="1600" b="1" dirty="0">
                <a:solidFill>
                  <a:schemeClr val="bg2">
                    <a:lumMod val="50000"/>
                  </a:schemeClr>
                </a:solidFill>
                <a:latin typeface="+mj-lt"/>
              </a:rPr>
              <a:t> content </a:t>
            </a:r>
            <a:r>
              <a:rPr lang="en-US" sz="1600" dirty="0">
                <a:solidFill>
                  <a:schemeClr val="bg2">
                    <a:lumMod val="50000"/>
                  </a:schemeClr>
                </a:solidFill>
                <a:latin typeface="+mj-lt"/>
              </a:rPr>
              <a:t>or</a:t>
            </a:r>
            <a:r>
              <a:rPr lang="en-US" sz="1600" b="1" dirty="0">
                <a:solidFill>
                  <a:schemeClr val="bg2">
                    <a:lumMod val="50000"/>
                  </a:schemeClr>
                </a:solidFill>
                <a:latin typeface="+mj-lt"/>
              </a:rPr>
              <a:t> journals </a:t>
            </a:r>
            <a:r>
              <a:rPr lang="en-US" sz="1600" dirty="0">
                <a:solidFill>
                  <a:schemeClr val="bg2">
                    <a:lumMod val="50000"/>
                  </a:schemeClr>
                </a:solidFill>
                <a:latin typeface="+mj-lt"/>
              </a:rPr>
              <a:t>become available</a:t>
            </a:r>
          </a:p>
        </p:txBody>
      </p:sp>
      <p:sp>
        <p:nvSpPr>
          <p:cNvPr id="7" name="TextBox 6">
            <a:extLst>
              <a:ext uri="{FF2B5EF4-FFF2-40B4-BE49-F238E27FC236}">
                <a16:creationId xmlns:a16="http://schemas.microsoft.com/office/drawing/2014/main" id="{0F39363D-1E29-FC49-96E5-F34AC5C26615}"/>
              </a:ext>
            </a:extLst>
          </p:cNvPr>
          <p:cNvSpPr txBox="1"/>
          <p:nvPr/>
        </p:nvSpPr>
        <p:spPr>
          <a:xfrm>
            <a:off x="909917" y="3126432"/>
            <a:ext cx="3166781" cy="1115690"/>
          </a:xfrm>
          <a:prstGeom prst="rect">
            <a:avLst/>
          </a:prstGeom>
          <a:noFill/>
        </p:spPr>
        <p:txBody>
          <a:bodyPr wrap="square" rtlCol="0">
            <a:spAutoFit/>
          </a:bodyPr>
          <a:lstStyle/>
          <a:p>
            <a:pPr>
              <a:spcAft>
                <a:spcPts val="300"/>
              </a:spcAft>
            </a:pPr>
            <a:r>
              <a:rPr lang="en-US" sz="1600" b="1" dirty="0">
                <a:solidFill>
                  <a:srgbClr val="009ECD"/>
                </a:solidFill>
                <a:latin typeface="+mj-lt"/>
              </a:rPr>
              <a:t>Journal Alert</a:t>
            </a:r>
          </a:p>
          <a:p>
            <a:r>
              <a:rPr lang="en-US" sz="1200" dirty="0">
                <a:solidFill>
                  <a:schemeClr val="bg2">
                    <a:lumMod val="50000"/>
                  </a:schemeClr>
                </a:solidFill>
                <a:latin typeface="+mj-lt"/>
              </a:rPr>
              <a:t>Receive notifications when new issues of specific journals are published, ensuring you stay updated on the latest research in your field</a:t>
            </a:r>
          </a:p>
        </p:txBody>
      </p:sp>
      <p:cxnSp>
        <p:nvCxnSpPr>
          <p:cNvPr id="14" name="Straight Connector 13">
            <a:extLst>
              <a:ext uri="{FF2B5EF4-FFF2-40B4-BE49-F238E27FC236}">
                <a16:creationId xmlns:a16="http://schemas.microsoft.com/office/drawing/2014/main" id="{1E18B7A3-3CEE-144F-8951-40CDD5E072EC}"/>
              </a:ext>
            </a:extLst>
          </p:cNvPr>
          <p:cNvCxnSpPr>
            <a:cxnSpLocks/>
          </p:cNvCxnSpPr>
          <p:nvPr/>
        </p:nvCxnSpPr>
        <p:spPr>
          <a:xfrm>
            <a:off x="995082" y="4719205"/>
            <a:ext cx="30681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E9B76-7427-EB4A-878B-C29A30119B22}"/>
              </a:ext>
            </a:extLst>
          </p:cNvPr>
          <p:cNvCxnSpPr>
            <a:cxnSpLocks/>
          </p:cNvCxnSpPr>
          <p:nvPr/>
        </p:nvCxnSpPr>
        <p:spPr>
          <a:xfrm>
            <a:off x="995082" y="3445734"/>
            <a:ext cx="306817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250CC7-553C-1F41-F1B1-6174777DF55A}"/>
              </a:ext>
            </a:extLst>
          </p:cNvPr>
          <p:cNvPicPr>
            <a:picLocks noChangeAspect="1"/>
          </p:cNvPicPr>
          <p:nvPr/>
        </p:nvPicPr>
        <p:blipFill>
          <a:blip r:embed="rId3"/>
          <a:stretch>
            <a:fillRect/>
          </a:stretch>
        </p:blipFill>
        <p:spPr>
          <a:xfrm>
            <a:off x="4788602" y="952900"/>
            <a:ext cx="5813035" cy="3277616"/>
          </a:xfrm>
          <a:prstGeom prst="rect">
            <a:avLst/>
          </a:prstGeom>
          <a:ln w="19050">
            <a:solidFill>
              <a:srgbClr val="E6E7E8"/>
            </a:solidFill>
          </a:ln>
        </p:spPr>
      </p:pic>
      <p:sp>
        <p:nvSpPr>
          <p:cNvPr id="11" name="Rectangle 10">
            <a:extLst>
              <a:ext uri="{FF2B5EF4-FFF2-40B4-BE49-F238E27FC236}">
                <a16:creationId xmlns:a16="http://schemas.microsoft.com/office/drawing/2014/main" id="{5BC0B78D-4AEC-FCF4-38A5-8086A3A45F35}"/>
              </a:ext>
            </a:extLst>
          </p:cNvPr>
          <p:cNvSpPr/>
          <p:nvPr/>
        </p:nvSpPr>
        <p:spPr>
          <a:xfrm>
            <a:off x="7795147" y="1230743"/>
            <a:ext cx="519350" cy="23520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E4D55D7-299A-737D-F29C-E105743DD7BC}"/>
              </a:ext>
            </a:extLst>
          </p:cNvPr>
          <p:cNvPicPr>
            <a:picLocks noChangeAspect="1"/>
          </p:cNvPicPr>
          <p:nvPr/>
        </p:nvPicPr>
        <p:blipFill>
          <a:blip r:embed="rId4"/>
          <a:stretch>
            <a:fillRect/>
          </a:stretch>
        </p:blipFill>
        <p:spPr>
          <a:xfrm>
            <a:off x="8231768" y="1609645"/>
            <a:ext cx="2975597" cy="958244"/>
          </a:xfrm>
          <a:prstGeom prst="rect">
            <a:avLst/>
          </a:prstGeom>
          <a:ln w="19050">
            <a:solidFill>
              <a:schemeClr val="accent6"/>
            </a:solidFill>
          </a:ln>
        </p:spPr>
      </p:pic>
      <p:grpSp>
        <p:nvGrpSpPr>
          <p:cNvPr id="13" name="Group 12">
            <a:extLst>
              <a:ext uri="{FF2B5EF4-FFF2-40B4-BE49-F238E27FC236}">
                <a16:creationId xmlns:a16="http://schemas.microsoft.com/office/drawing/2014/main" id="{BAD73362-8BCD-23CF-9F1F-D4D928B65D5E}"/>
              </a:ext>
            </a:extLst>
          </p:cNvPr>
          <p:cNvGrpSpPr/>
          <p:nvPr/>
        </p:nvGrpSpPr>
        <p:grpSpPr>
          <a:xfrm>
            <a:off x="5781258" y="2843600"/>
            <a:ext cx="6123037" cy="3091293"/>
            <a:chOff x="3301749" y="2994242"/>
            <a:chExt cx="6123037" cy="3091293"/>
          </a:xfrm>
        </p:grpSpPr>
        <p:pic>
          <p:nvPicPr>
            <p:cNvPr id="15" name="Picture 14">
              <a:extLst>
                <a:ext uri="{FF2B5EF4-FFF2-40B4-BE49-F238E27FC236}">
                  <a16:creationId xmlns:a16="http://schemas.microsoft.com/office/drawing/2014/main" id="{295ACB36-0229-20FF-B836-0305A2E061E5}"/>
                </a:ext>
              </a:extLst>
            </p:cNvPr>
            <p:cNvPicPr>
              <a:picLocks noChangeAspect="1"/>
            </p:cNvPicPr>
            <p:nvPr/>
          </p:nvPicPr>
          <p:blipFill>
            <a:blip r:embed="rId5"/>
            <a:stretch>
              <a:fillRect/>
            </a:stretch>
          </p:blipFill>
          <p:spPr>
            <a:xfrm>
              <a:off x="3301749" y="2994242"/>
              <a:ext cx="5426107" cy="3091293"/>
            </a:xfrm>
            <a:prstGeom prst="rect">
              <a:avLst/>
            </a:prstGeom>
            <a:ln w="19050">
              <a:solidFill>
                <a:srgbClr val="E6E7E8"/>
              </a:solidFill>
            </a:ln>
          </p:spPr>
        </p:pic>
        <p:sp>
          <p:nvSpPr>
            <p:cNvPr id="18" name="Rectangle 17">
              <a:extLst>
                <a:ext uri="{FF2B5EF4-FFF2-40B4-BE49-F238E27FC236}">
                  <a16:creationId xmlns:a16="http://schemas.microsoft.com/office/drawing/2014/main" id="{FAECD4B4-313E-9459-2F7D-A390CB5DBB48}"/>
                </a:ext>
              </a:extLst>
            </p:cNvPr>
            <p:cNvSpPr/>
            <p:nvPr/>
          </p:nvSpPr>
          <p:spPr>
            <a:xfrm>
              <a:off x="7145451" y="3239380"/>
              <a:ext cx="378472" cy="24576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C792169A-AA2C-7180-ED5F-D160C3A38218}"/>
                </a:ext>
              </a:extLst>
            </p:cNvPr>
            <p:cNvPicPr>
              <a:picLocks noChangeAspect="1"/>
            </p:cNvPicPr>
            <p:nvPr/>
          </p:nvPicPr>
          <p:blipFill>
            <a:blip r:embed="rId6"/>
            <a:stretch>
              <a:fillRect/>
            </a:stretch>
          </p:blipFill>
          <p:spPr>
            <a:xfrm>
              <a:off x="6429481" y="3703179"/>
              <a:ext cx="2995305" cy="958244"/>
            </a:xfrm>
            <a:prstGeom prst="rect">
              <a:avLst/>
            </a:prstGeom>
            <a:ln w="19050">
              <a:solidFill>
                <a:schemeClr val="accent6"/>
              </a:solidFill>
            </a:ln>
          </p:spPr>
        </p:pic>
      </p:grpSp>
      <p:sp>
        <p:nvSpPr>
          <p:cNvPr id="23" name="TextBox 22">
            <a:extLst>
              <a:ext uri="{FF2B5EF4-FFF2-40B4-BE49-F238E27FC236}">
                <a16:creationId xmlns:a16="http://schemas.microsoft.com/office/drawing/2014/main" id="{937B894F-83BE-BF5F-1AFE-7B1B78FF7414}"/>
              </a:ext>
            </a:extLst>
          </p:cNvPr>
          <p:cNvSpPr txBox="1"/>
          <p:nvPr/>
        </p:nvSpPr>
        <p:spPr>
          <a:xfrm>
            <a:off x="909917" y="4389246"/>
            <a:ext cx="3166781" cy="1133644"/>
          </a:xfrm>
          <a:prstGeom prst="rect">
            <a:avLst/>
          </a:prstGeom>
          <a:noFill/>
        </p:spPr>
        <p:txBody>
          <a:bodyPr wrap="square">
            <a:spAutoFit/>
          </a:bodyPr>
          <a:lstStyle/>
          <a:p>
            <a:pPr>
              <a:spcBef>
                <a:spcPts val="2000"/>
              </a:spcBef>
              <a:spcAft>
                <a:spcPts val="150"/>
              </a:spcAft>
            </a:pPr>
            <a:r>
              <a:rPr lang="en-US" sz="1600" b="1" dirty="0">
                <a:solidFill>
                  <a:srgbClr val="009ECD"/>
                </a:solidFill>
                <a:latin typeface="+mj-lt"/>
              </a:rPr>
              <a:t>Search Alert</a:t>
            </a:r>
            <a:endParaRPr lang="en-US" sz="1800" b="1" dirty="0">
              <a:solidFill>
                <a:srgbClr val="009ECD"/>
              </a:solidFill>
              <a:latin typeface="+mj-lt"/>
            </a:endParaRPr>
          </a:p>
          <a:p>
            <a:pPr>
              <a:spcAft>
                <a:spcPts val="150"/>
              </a:spcAft>
            </a:pPr>
            <a:r>
              <a:rPr lang="en-US" sz="1200" dirty="0">
                <a:solidFill>
                  <a:schemeClr val="bg2">
                    <a:lumMod val="50000"/>
                  </a:schemeClr>
                </a:solidFill>
                <a:latin typeface="+mj-lt"/>
              </a:rPr>
              <a:t>Create personalized alerts based on your search queries, notifying you when new articles matching your criteria become available in the resource.</a:t>
            </a:r>
          </a:p>
        </p:txBody>
      </p:sp>
    </p:spTree>
    <p:extLst>
      <p:ext uri="{BB962C8B-B14F-4D97-AF65-F5344CB8AC3E}">
        <p14:creationId xmlns:p14="http://schemas.microsoft.com/office/powerpoint/2010/main" val="2701487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3E7EA6-F591-7E40-A773-F4FFAE90E871}"/>
              </a:ext>
            </a:extLst>
          </p:cNvPr>
          <p:cNvPicPr>
            <a:picLocks noChangeAspect="1"/>
          </p:cNvPicPr>
          <p:nvPr/>
        </p:nvPicPr>
        <p:blipFill rotWithShape="1">
          <a:blip r:embed="rId3"/>
          <a:srcRect l="134"/>
          <a:stretch/>
        </p:blipFill>
        <p:spPr>
          <a:xfrm>
            <a:off x="4679546" y="1398660"/>
            <a:ext cx="6528391" cy="4060680"/>
          </a:xfrm>
          <a:prstGeom prst="rect">
            <a:avLst/>
          </a:prstGeom>
          <a:ln w="19050">
            <a:solidFill>
              <a:srgbClr val="E6E7E8"/>
            </a:solidFill>
          </a:ln>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normAutofit/>
          </a:bodyPr>
          <a:lstStyle/>
          <a:p>
            <a:r>
              <a:rPr lang="en-US" sz="3200"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latin typeface="+mj-lt"/>
              </a:rPr>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latin typeface="+mj-lt"/>
              </a:rPr>
              <a:t>Click for MLA, APA, Chicago</a:t>
            </a:r>
          </a:p>
          <a:p>
            <a:pPr marL="239713" lvl="1">
              <a:spcAft>
                <a:spcPts val="300"/>
              </a:spcAft>
            </a:pPr>
            <a:r>
              <a:rPr lang="en-US" sz="1600" spc="-40" dirty="0">
                <a:solidFill>
                  <a:schemeClr val="bg2">
                    <a:lumMod val="50000"/>
                  </a:schemeClr>
                </a:solidFill>
                <a:latin typeface="+mj-lt"/>
              </a:rPr>
              <a:t>Select, copy, and paste</a:t>
            </a:r>
          </a:p>
          <a:p>
            <a:pPr marL="239713" lvl="1">
              <a:spcAft>
                <a:spcPts val="300"/>
              </a:spcAft>
            </a:pPr>
            <a:r>
              <a:rPr lang="en-US" sz="1600" spc="-40" dirty="0">
                <a:solidFill>
                  <a:schemeClr val="bg2">
                    <a:lumMod val="50000"/>
                  </a:schemeClr>
                </a:solidFill>
                <a:latin typeface="+mj-lt"/>
              </a:rPr>
              <a:t>Export – NoodleTools, EasyBib, and more</a:t>
            </a:r>
          </a:p>
        </p:txBody>
      </p:sp>
      <p:pic>
        <p:nvPicPr>
          <p:cNvPr id="7" name="Picture 6" descr="A screenshot of a cell phone&#10;&#10;Description automatically generated">
            <a:extLst>
              <a:ext uri="{FF2B5EF4-FFF2-40B4-BE49-F238E27FC236}">
                <a16:creationId xmlns:a16="http://schemas.microsoft.com/office/drawing/2014/main" id="{1DB2FE16-D2AA-3946-BE50-FBF9D33A3735}"/>
              </a:ext>
            </a:extLst>
          </p:cNvPr>
          <p:cNvPicPr>
            <a:picLocks noChangeAspect="1"/>
          </p:cNvPicPr>
          <p:nvPr/>
        </p:nvPicPr>
        <p:blipFill>
          <a:blip r:embed="rId4"/>
          <a:stretch>
            <a:fillRect/>
          </a:stretch>
        </p:blipFill>
        <p:spPr>
          <a:xfrm>
            <a:off x="4940298" y="2660523"/>
            <a:ext cx="5930900" cy="3009900"/>
          </a:xfrm>
          <a:prstGeom prst="rect">
            <a:avLst/>
          </a:prstGeom>
        </p:spPr>
      </p:pic>
      <p:sp>
        <p:nvSpPr>
          <p:cNvPr id="27" name="Rectangle 26">
            <a:extLst>
              <a:ext uri="{FF2B5EF4-FFF2-40B4-BE49-F238E27FC236}">
                <a16:creationId xmlns:a16="http://schemas.microsoft.com/office/drawing/2014/main" id="{667F8BA0-73B6-2945-A97A-DA5D684F796C}"/>
              </a:ext>
            </a:extLst>
          </p:cNvPr>
          <p:cNvSpPr/>
          <p:nvPr/>
        </p:nvSpPr>
        <p:spPr>
          <a:xfrm>
            <a:off x="9906000" y="4018844"/>
            <a:ext cx="812800" cy="3160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0CCD6DE-2890-524F-BE2C-8DF41E48C07C}"/>
              </a:ext>
            </a:extLst>
          </p:cNvPr>
          <p:cNvSpPr/>
          <p:nvPr/>
        </p:nvSpPr>
        <p:spPr>
          <a:xfrm>
            <a:off x="5016285" y="4375305"/>
            <a:ext cx="3329552" cy="120140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Elbow Connector 7">
            <a:extLst>
              <a:ext uri="{FF2B5EF4-FFF2-40B4-BE49-F238E27FC236}">
                <a16:creationId xmlns:a16="http://schemas.microsoft.com/office/drawing/2014/main" id="{B4AC60EF-2D2F-6343-9A0A-9A5C1BBDD4E3}"/>
              </a:ext>
            </a:extLst>
          </p:cNvPr>
          <p:cNvCxnSpPr>
            <a:cxnSpLocks/>
            <a:endCxn id="27" idx="1"/>
          </p:cNvCxnSpPr>
          <p:nvPr/>
        </p:nvCxnSpPr>
        <p:spPr>
          <a:xfrm>
            <a:off x="3043646" y="2632166"/>
            <a:ext cx="6862354" cy="1544723"/>
          </a:xfrm>
          <a:prstGeom prst="bentConnector3">
            <a:avLst>
              <a:gd name="adj1" fmla="val 25635"/>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5DB269-D69D-1F43-A83B-E6C089F3B1CC}"/>
              </a:ext>
            </a:extLst>
          </p:cNvPr>
          <p:cNvGrpSpPr/>
          <p:nvPr/>
        </p:nvGrpSpPr>
        <p:grpSpPr>
          <a:xfrm>
            <a:off x="3696789" y="2893420"/>
            <a:ext cx="1319496" cy="2082588"/>
            <a:chOff x="3696789" y="2893420"/>
            <a:chExt cx="1319496" cy="2082588"/>
          </a:xfrm>
        </p:grpSpPr>
        <p:cxnSp>
          <p:nvCxnSpPr>
            <p:cNvPr id="22" name="Elbow Connector 21">
              <a:extLst>
                <a:ext uri="{FF2B5EF4-FFF2-40B4-BE49-F238E27FC236}">
                  <a16:creationId xmlns:a16="http://schemas.microsoft.com/office/drawing/2014/main" id="{EF5E6369-8186-DE4A-B3DC-7BAD6E2FA77A}"/>
                </a:ext>
              </a:extLst>
            </p:cNvPr>
            <p:cNvCxnSpPr>
              <a:cxnSpLocks/>
              <a:stCxn id="28" idx="1"/>
            </p:cNvCxnSpPr>
            <p:nvPr/>
          </p:nvCxnSpPr>
          <p:spPr>
            <a:xfrm rot="10800000">
              <a:off x="4421777" y="2893420"/>
              <a:ext cx="594508" cy="2082588"/>
            </a:xfrm>
            <a:prstGeom prst="bentConnector2">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6C843F-A70E-D343-8DEA-8ABA25DBB968}"/>
                </a:ext>
              </a:extLst>
            </p:cNvPr>
            <p:cNvCxnSpPr/>
            <p:nvPr/>
          </p:nvCxnSpPr>
          <p:spPr>
            <a:xfrm flipH="1">
              <a:off x="3696789" y="2905107"/>
              <a:ext cx="72498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pic>
        <p:nvPicPr>
          <p:cNvPr id="11" name="Picture 10" descr="A drawing of a face&#10;&#10;Description automatically generated">
            <a:extLst>
              <a:ext uri="{FF2B5EF4-FFF2-40B4-BE49-F238E27FC236}">
                <a16:creationId xmlns:a16="http://schemas.microsoft.com/office/drawing/2014/main" id="{25C1F2C2-4155-0143-93A1-9F0E7884F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9852" y="1754121"/>
            <a:ext cx="466725" cy="515488"/>
          </a:xfrm>
          <a:prstGeom prst="rect">
            <a:avLst/>
          </a:prstGeom>
          <a:ln w="28575">
            <a:solidFill>
              <a:srgbClr val="009ECD"/>
            </a:solidFill>
          </a:ln>
        </p:spPr>
      </p:pic>
    </p:spTree>
    <p:extLst>
      <p:ext uri="{BB962C8B-B14F-4D97-AF65-F5344CB8AC3E}">
        <p14:creationId xmlns:p14="http://schemas.microsoft.com/office/powerpoint/2010/main" val="3775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normAutofit/>
          </a:bodyPr>
          <a:lstStyle/>
          <a:p>
            <a:r>
              <a:rPr lang="en-US" sz="3200"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latin typeface="+mj-lt"/>
              </a:rPr>
              <a:t>Click for MLA, APA, Chicago</a:t>
            </a:r>
          </a:p>
          <a:p>
            <a:pPr marL="239713" lvl="1">
              <a:spcAft>
                <a:spcPts val="300"/>
              </a:spcAft>
            </a:pPr>
            <a:r>
              <a:rPr lang="en-US" sz="1600" spc="-40" dirty="0">
                <a:solidFill>
                  <a:schemeClr val="bg2">
                    <a:lumMod val="50000"/>
                  </a:schemeClr>
                </a:solidFill>
                <a:latin typeface="+mj-lt"/>
              </a:rPr>
              <a:t>Select, copy, and paste</a:t>
            </a:r>
          </a:p>
          <a:p>
            <a:pPr marL="239713" lvl="1">
              <a:spcAft>
                <a:spcPts val="300"/>
              </a:spcAft>
            </a:pPr>
            <a:r>
              <a:rPr lang="en-US" sz="1600" spc="-40" dirty="0">
                <a:solidFill>
                  <a:schemeClr val="bg2">
                    <a:lumMod val="50000"/>
                  </a:schemeClr>
                </a:solidFill>
                <a:latin typeface="+mj-lt"/>
              </a:rPr>
              <a:t>Export – NoodleTools, EasyBib,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1115690"/>
          </a:xfrm>
          <a:prstGeom prst="rect">
            <a:avLst/>
          </a:prstGeom>
          <a:noFill/>
        </p:spPr>
        <p:txBody>
          <a:bodyPr wrap="square" rtlCol="0">
            <a:spAutoFit/>
          </a:bodyPr>
          <a:lstStyle/>
          <a:p>
            <a:pPr>
              <a:spcAft>
                <a:spcPts val="300"/>
              </a:spcAft>
            </a:pPr>
            <a:r>
              <a:rPr lang="en-US" sz="1600" b="1" spc="-30" dirty="0">
                <a:solidFill>
                  <a:srgbClr val="009ECD"/>
                </a:solidFill>
                <a:latin typeface="+mj-lt"/>
              </a:rPr>
              <a:t>Or, Select Style and Export Result</a:t>
            </a:r>
          </a:p>
          <a:p>
            <a:pPr marL="239713" lvl="1">
              <a:spcAft>
                <a:spcPts val="300"/>
              </a:spcAft>
            </a:pPr>
            <a:r>
              <a:rPr lang="en-US" sz="1600" spc="-40" dirty="0">
                <a:solidFill>
                  <a:schemeClr val="bg2">
                    <a:lumMod val="50000"/>
                  </a:schemeClr>
                </a:solidFill>
                <a:latin typeface="+mj-lt"/>
              </a:rPr>
              <a:t>Scroll to bottom and choose style</a:t>
            </a:r>
          </a:p>
        </p:txBody>
      </p:sp>
      <p:pic>
        <p:nvPicPr>
          <p:cNvPr id="8" name="Picture 7">
            <a:extLst>
              <a:ext uri="{FF2B5EF4-FFF2-40B4-BE49-F238E27FC236}">
                <a16:creationId xmlns:a16="http://schemas.microsoft.com/office/drawing/2014/main" id="{130A1D0C-9E83-BB74-1124-7EE6A7D977E0}"/>
              </a:ext>
            </a:extLst>
          </p:cNvPr>
          <p:cNvPicPr>
            <a:picLocks noChangeAspect="1"/>
          </p:cNvPicPr>
          <p:nvPr/>
        </p:nvPicPr>
        <p:blipFill rotWithShape="1">
          <a:blip r:embed="rId3"/>
          <a:srcRect l="134"/>
          <a:stretch/>
        </p:blipFill>
        <p:spPr>
          <a:xfrm>
            <a:off x="4679546" y="1398660"/>
            <a:ext cx="6528391" cy="4060680"/>
          </a:xfrm>
          <a:prstGeom prst="rect">
            <a:avLst/>
          </a:prstGeom>
          <a:ln w="19050">
            <a:solidFill>
              <a:srgbClr val="E6E7E8"/>
            </a:solidFill>
          </a:ln>
        </p:spPr>
      </p:pic>
      <p:pic>
        <p:nvPicPr>
          <p:cNvPr id="11" name="Picture 10">
            <a:extLst>
              <a:ext uri="{FF2B5EF4-FFF2-40B4-BE49-F238E27FC236}">
                <a16:creationId xmlns:a16="http://schemas.microsoft.com/office/drawing/2014/main" id="{DDD41A92-6CA8-DD1B-0E2D-3909E65BD03E}"/>
              </a:ext>
            </a:extLst>
          </p:cNvPr>
          <p:cNvPicPr>
            <a:picLocks noChangeAspect="1"/>
          </p:cNvPicPr>
          <p:nvPr/>
        </p:nvPicPr>
        <p:blipFill>
          <a:blip r:embed="rId4"/>
          <a:stretch>
            <a:fillRect/>
          </a:stretch>
        </p:blipFill>
        <p:spPr>
          <a:xfrm>
            <a:off x="4562075" y="3429000"/>
            <a:ext cx="5734850" cy="2600688"/>
          </a:xfrm>
          <a:prstGeom prst="rect">
            <a:avLst/>
          </a:prstGeom>
          <a:ln w="28575">
            <a:solidFill>
              <a:srgbClr val="00AEEF"/>
            </a:solidFill>
          </a:ln>
        </p:spPr>
      </p:pic>
      <p:sp>
        <p:nvSpPr>
          <p:cNvPr id="21" name="Rectangle 20">
            <a:extLst>
              <a:ext uri="{FF2B5EF4-FFF2-40B4-BE49-F238E27FC236}">
                <a16:creationId xmlns:a16="http://schemas.microsoft.com/office/drawing/2014/main" id="{7A7EC4F3-8DB5-7A43-897A-275AD3D3AB86}"/>
              </a:ext>
            </a:extLst>
          </p:cNvPr>
          <p:cNvSpPr/>
          <p:nvPr/>
        </p:nvSpPr>
        <p:spPr>
          <a:xfrm>
            <a:off x="4679546" y="3776000"/>
            <a:ext cx="2997604" cy="17687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Elbow Connector 13">
            <a:extLst>
              <a:ext uri="{FF2B5EF4-FFF2-40B4-BE49-F238E27FC236}">
                <a16:creationId xmlns:a16="http://schemas.microsoft.com/office/drawing/2014/main" id="{69FBE73E-2A4A-CC40-9954-4B2BA49ED6B8}"/>
              </a:ext>
            </a:extLst>
          </p:cNvPr>
          <p:cNvCxnSpPr>
            <a:cxnSpLocks/>
            <a:endCxn id="21" idx="1"/>
          </p:cNvCxnSpPr>
          <p:nvPr/>
        </p:nvCxnSpPr>
        <p:spPr>
          <a:xfrm flipV="1">
            <a:off x="3651063" y="3864438"/>
            <a:ext cx="1028483" cy="299812"/>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10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162146" y="798988"/>
            <a:ext cx="1676400" cy="3170099"/>
          </a:xfrm>
          <a:prstGeom prst="rect">
            <a:avLst/>
          </a:prstGeom>
          <a:noFill/>
        </p:spPr>
        <p:txBody>
          <a:bodyPr wrap="square" rtlCol="0">
            <a:spAutoFit/>
          </a:bodyPr>
          <a:lstStyle/>
          <a:p>
            <a:r>
              <a:rPr lang="en-US" sz="20000" b="1" dirty="0">
                <a:solidFill>
                  <a:schemeClr val="bg1"/>
                </a:solidFill>
                <a:latin typeface="Arial" panose="020B0604020202020204" pitchFamily="34" charset="0"/>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algn="r"/>
            <a:r>
              <a:rPr lang="en-US" sz="10000" b="1" dirty="0">
                <a:solidFill>
                  <a:schemeClr val="bg1"/>
                </a:solidFill>
                <a:latin typeface="+mj-lt"/>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dirty="0">
                <a:latin typeface="+mn-lt"/>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dirty="0"/>
              <a:t>CONTACT THE LIBRARY!</a:t>
            </a:r>
          </a:p>
          <a:p>
            <a:pPr algn="ctr"/>
            <a:endParaRPr lang="en-US" sz="2000" dirty="0"/>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SHARE WITH RESEARCHERS</a:t>
            </a:r>
          </a:p>
          <a:p>
            <a:pPr algn="ctr"/>
            <a:endParaRPr lang="en-US" dirty="0">
              <a:solidFill>
                <a:schemeClr val="bg1"/>
              </a:solidFill>
            </a:endParaRPr>
          </a:p>
        </p:txBody>
      </p:sp>
      <p:sp>
        <p:nvSpPr>
          <p:cNvPr id="7" name="Rectangle 6"/>
          <p:cNvSpPr/>
          <p:nvPr/>
        </p:nvSpPr>
        <p:spPr>
          <a:xfrm>
            <a:off x="792460" y="1444028"/>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EXPLORE THE</a:t>
            </a:r>
            <a:r>
              <a:rPr lang="en-US" b="1" i="1" dirty="0"/>
              <a:t> GALE ONEFILE </a:t>
            </a:r>
            <a:r>
              <a:rPr lang="en-US" dirty="0"/>
              <a:t>COLLECTIONS</a:t>
            </a:r>
          </a:p>
        </p:txBody>
      </p:sp>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FECA094-C77E-AF84-F07C-BE4D427CEFB5}"/>
              </a:ext>
            </a:extLst>
          </p:cNvPr>
          <p:cNvPicPr>
            <a:picLocks noChangeAspect="1"/>
          </p:cNvPicPr>
          <p:nvPr/>
        </p:nvPicPr>
        <p:blipFill>
          <a:blip r:embed="rId9"/>
          <a:stretch>
            <a:fillRect/>
          </a:stretch>
        </p:blipFill>
        <p:spPr>
          <a:xfrm>
            <a:off x="955204" y="2167000"/>
            <a:ext cx="2203319" cy="1608847"/>
          </a:xfrm>
          <a:prstGeom prst="rect">
            <a:avLst/>
          </a:prstGeom>
        </p:spPr>
      </p:pic>
    </p:spTree>
    <p:extLst>
      <p:ext uri="{BB962C8B-B14F-4D97-AF65-F5344CB8AC3E}">
        <p14:creationId xmlns:p14="http://schemas.microsoft.com/office/powerpoint/2010/main" val="3051295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1" y="503143"/>
            <a:ext cx="11726389"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3200" b="1" dirty="0">
                <a:latin typeface="+mj-lt"/>
              </a:rPr>
              <a:t>SOCIAL STUDIES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316525" y="1621220"/>
            <a:ext cx="4495800" cy="1938992"/>
            <a:chOff x="685800" y="1621220"/>
            <a:chExt cx="4495800" cy="1938992"/>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938992"/>
            </a:xfrm>
            <a:prstGeom prst="rect">
              <a:avLst/>
            </a:prstGeom>
          </p:spPr>
          <p:txBody>
            <a:bodyPr wrap="square">
              <a:spAutoFit/>
            </a:bodyPr>
            <a:lstStyle/>
            <a:p>
              <a:pPr marL="182880">
                <a:spcAft>
                  <a:spcPts val="1200"/>
                </a:spcAft>
              </a:pPr>
              <a:r>
                <a:rPr lang="en-US" sz="2000" b="1" dirty="0">
                  <a:solidFill>
                    <a:srgbClr val="036198"/>
                  </a:solidFill>
                  <a:latin typeface="+mj-lt"/>
                </a:rPr>
                <a:t>History</a:t>
              </a:r>
            </a:p>
            <a:p>
              <a:pPr marL="365760">
                <a:spcAft>
                  <a:spcPts val="600"/>
                </a:spcAft>
              </a:pPr>
              <a:r>
                <a:rPr lang="en-US" dirty="0">
                  <a:solidFill>
                    <a:schemeClr val="bg2">
                      <a:lumMod val="25000"/>
                    </a:schemeClr>
                  </a:solidFill>
                  <a:latin typeface="+mj-lt"/>
                </a:rPr>
                <a:t>American Revolution, Civil War, French Revolution, Genocide, Great Depression, Harlem Renaissance, Industrial Revolution, Second Amendment, Slavery, and more.</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316525" y="3814541"/>
            <a:ext cx="4757125" cy="2215991"/>
            <a:chOff x="424475" y="1587829"/>
            <a:chExt cx="4757125" cy="2215991"/>
          </a:xfrm>
        </p:grpSpPr>
        <p:sp>
          <p:nvSpPr>
            <p:cNvPr id="27" name="Rectangle 26">
              <a:extLst>
                <a:ext uri="{FF2B5EF4-FFF2-40B4-BE49-F238E27FC236}">
                  <a16:creationId xmlns:a16="http://schemas.microsoft.com/office/drawing/2014/main" id="{0AC010B2-3E46-7544-BBDA-C4B3210BB744}"/>
                </a:ext>
              </a:extLst>
            </p:cNvPr>
            <p:cNvSpPr/>
            <p:nvPr/>
          </p:nvSpPr>
          <p:spPr>
            <a:xfrm>
              <a:off x="424475" y="1587829"/>
              <a:ext cx="4711700" cy="2215991"/>
            </a:xfrm>
            <a:prstGeom prst="rect">
              <a:avLst/>
            </a:prstGeom>
          </p:spPr>
          <p:txBody>
            <a:bodyPr wrap="square">
              <a:spAutoFit/>
            </a:bodyPr>
            <a:lstStyle/>
            <a:p>
              <a:pPr marL="182880">
                <a:spcAft>
                  <a:spcPts val="1200"/>
                </a:spcAft>
              </a:pPr>
              <a:r>
                <a:rPr lang="en-US" sz="2000" b="1" dirty="0">
                  <a:solidFill>
                    <a:srgbClr val="036198"/>
                  </a:solidFill>
                  <a:latin typeface="+mj-lt"/>
                </a:rPr>
                <a:t>News &amp; Current Events</a:t>
              </a:r>
            </a:p>
            <a:p>
              <a:pPr marL="365760">
                <a:spcAft>
                  <a:spcPts val="600"/>
                </a:spcAft>
              </a:pPr>
              <a:r>
                <a:rPr lang="en-US" dirty="0">
                  <a:solidFill>
                    <a:schemeClr val="bg2">
                      <a:lumMod val="25000"/>
                    </a:schemeClr>
                  </a:solidFill>
                  <a:latin typeface="+mj-lt"/>
                </a:rPr>
                <a:t>Adoption, Animal Rights, Censorship, Climate change, Discrimination, Human Trafficking, Immigration, LGBTQ issues, Police brutality, Pollution, Poverty, Terrorism, and more.</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92B5C4E-9791-BCB3-0F34-B460EA486F09}"/>
              </a:ext>
            </a:extLst>
          </p:cNvPr>
          <p:cNvPicPr>
            <a:picLocks noChangeAspect="1"/>
          </p:cNvPicPr>
          <p:nvPr/>
        </p:nvPicPr>
        <p:blipFill>
          <a:blip r:embed="rId3"/>
          <a:stretch>
            <a:fillRect/>
          </a:stretch>
        </p:blipFill>
        <p:spPr>
          <a:xfrm>
            <a:off x="5676478" y="1976187"/>
            <a:ext cx="6049910" cy="3676707"/>
          </a:xfrm>
          <a:prstGeom prst="rect">
            <a:avLst/>
          </a:prstGeom>
          <a:ln w="19050">
            <a:solidFill>
              <a:srgbClr val="E6E7E8"/>
            </a:solidFill>
          </a:ln>
        </p:spPr>
      </p:pic>
    </p:spTree>
    <p:extLst>
      <p:ext uri="{BB962C8B-B14F-4D97-AF65-F5344CB8AC3E}">
        <p14:creationId xmlns:p14="http://schemas.microsoft.com/office/powerpoint/2010/main" val="3564691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AC864C-3505-4943-61B2-AEEE33DD029C}"/>
              </a:ext>
            </a:extLst>
          </p:cNvPr>
          <p:cNvSpPr>
            <a:spLocks noGrp="1"/>
          </p:cNvSpPr>
          <p:nvPr>
            <p:ph type="title"/>
          </p:nvPr>
        </p:nvSpPr>
        <p:spPr/>
        <p:txBody>
          <a:bodyPr>
            <a:normAutofit/>
          </a:bodyPr>
          <a:lstStyle/>
          <a:p>
            <a:r>
              <a:rPr lang="en-US" sz="3200" dirty="0"/>
              <a:t>CONNECT FOR MORE IDEAS</a:t>
            </a:r>
          </a:p>
        </p:txBody>
      </p:sp>
      <p:pic>
        <p:nvPicPr>
          <p:cNvPr id="6" name="Graphic 5" descr="Head with gears">
            <a:extLst>
              <a:ext uri="{FF2B5EF4-FFF2-40B4-BE49-F238E27FC236}">
                <a16:creationId xmlns:a16="http://schemas.microsoft.com/office/drawing/2014/main" id="{11DFDFBC-EDCC-4766-D4D1-EB680E053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598" y="1956284"/>
            <a:ext cx="1987807" cy="1987807"/>
          </a:xfrm>
          <a:prstGeom prst="rect">
            <a:avLst/>
          </a:prstGeom>
        </p:spPr>
      </p:pic>
      <p:sp>
        <p:nvSpPr>
          <p:cNvPr id="7" name="TextBox 6">
            <a:extLst>
              <a:ext uri="{FF2B5EF4-FFF2-40B4-BE49-F238E27FC236}">
                <a16:creationId xmlns:a16="http://schemas.microsoft.com/office/drawing/2014/main" id="{B06CFF0B-7064-F6E6-2799-6EDD60A15A8C}"/>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lvl="0" algn="ctr">
              <a:spcBef>
                <a:spcPts val="600"/>
              </a:spcBef>
              <a:spcAft>
                <a:spcPts val="600"/>
              </a:spcAft>
              <a:buClr>
                <a:srgbClr val="FFFFFF"/>
              </a:buClr>
              <a:defRPr/>
            </a:pPr>
            <a:r>
              <a:rPr lang="en-US" sz="1600" b="1" dirty="0">
                <a:solidFill>
                  <a:schemeClr val="accent2"/>
                </a:solidFill>
                <a:latin typeface="+mn-lt"/>
              </a:rPr>
              <a:t>ENTER LIBRARIAN NAME</a:t>
            </a:r>
          </a:p>
          <a:p>
            <a:pPr marL="111125" lvl="0" algn="ctr">
              <a:spcBef>
                <a:spcPts val="600"/>
              </a:spcBef>
              <a:spcAft>
                <a:spcPts val="600"/>
              </a:spcAft>
              <a:buClr>
                <a:srgbClr val="FFFFFF"/>
              </a:buClr>
              <a:defRPr/>
            </a:pPr>
            <a:r>
              <a:rPr lang="en-US" sz="1600" b="1" dirty="0">
                <a:solidFill>
                  <a:schemeClr val="accent2"/>
                </a:solidFill>
                <a:latin typeface="+mn-lt"/>
              </a:rPr>
              <a:t> </a:t>
            </a:r>
            <a:r>
              <a:rPr lang="en-US" sz="1400" dirty="0">
                <a:solidFill>
                  <a:schemeClr val="accent2"/>
                </a:solidFill>
                <a:latin typeface="+mn-lt"/>
              </a:rPr>
              <a:t>emailaddress@school.edu</a:t>
            </a:r>
          </a:p>
        </p:txBody>
      </p:sp>
      <p:cxnSp>
        <p:nvCxnSpPr>
          <p:cNvPr id="8" name="Straight Connector 7">
            <a:extLst>
              <a:ext uri="{FF2B5EF4-FFF2-40B4-BE49-F238E27FC236}">
                <a16:creationId xmlns:a16="http://schemas.microsoft.com/office/drawing/2014/main" id="{CEE2E641-7AD8-D94C-92EB-A9F7E615BA77}"/>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descr="Internet">
            <a:extLst>
              <a:ext uri="{FF2B5EF4-FFF2-40B4-BE49-F238E27FC236}">
                <a16:creationId xmlns:a16="http://schemas.microsoft.com/office/drawing/2014/main" id="{EA7C3F5F-FDDC-D703-0B87-9459ED0DF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9242" y="1610903"/>
            <a:ext cx="2557557" cy="2557557"/>
          </a:xfrm>
          <a:prstGeom prst="rect">
            <a:avLst/>
          </a:prstGeom>
        </p:spPr>
      </p:pic>
      <p:sp>
        <p:nvSpPr>
          <p:cNvPr id="10" name="TextBox 9">
            <a:extLst>
              <a:ext uri="{FF2B5EF4-FFF2-40B4-BE49-F238E27FC236}">
                <a16:creationId xmlns:a16="http://schemas.microsoft.com/office/drawing/2014/main" id="{E1C12E61-FCB0-0F8C-02B9-9CD9AF6498C6}"/>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LIBRARY WEBSITE</a:t>
            </a:r>
          </a:p>
          <a:p>
            <a:pPr marL="234950" lvl="0" algn="ctr">
              <a:spcBef>
                <a:spcPts val="600"/>
              </a:spcBef>
              <a:spcAft>
                <a:spcPts val="600"/>
              </a:spcAft>
              <a:buClr>
                <a:srgbClr val="FFFFFF"/>
              </a:buClr>
              <a:defRPr/>
            </a:pPr>
            <a:r>
              <a:rPr lang="en-US" sz="1400" dirty="0">
                <a:solidFill>
                  <a:schemeClr val="accent2"/>
                </a:solidFill>
                <a:latin typeface="+mn-lt"/>
              </a:rPr>
              <a:t>www.librarysite.edu</a:t>
            </a:r>
          </a:p>
        </p:txBody>
      </p:sp>
      <p:pic>
        <p:nvPicPr>
          <p:cNvPr id="11" name="Picture 10">
            <a:extLst>
              <a:ext uri="{FF2B5EF4-FFF2-40B4-BE49-F238E27FC236}">
                <a16:creationId xmlns:a16="http://schemas.microsoft.com/office/drawing/2014/main" id="{8BF57587-E219-9A7E-C724-D95B14AF86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2" name="TextBox 11">
            <a:extLst>
              <a:ext uri="{FF2B5EF4-FFF2-40B4-BE49-F238E27FC236}">
                <a16:creationId xmlns:a16="http://schemas.microsoft.com/office/drawing/2014/main" id="{C782AEAC-4ADC-8ACA-631C-8CBA0B24FCF5}"/>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SUPPORT.GALE.COM/TRAINING</a:t>
            </a:r>
          </a:p>
          <a:p>
            <a:pPr marL="234950" algn="ctr">
              <a:spcBef>
                <a:spcPts val="600"/>
              </a:spcBef>
              <a:spcAft>
                <a:spcPts val="600"/>
              </a:spcAft>
              <a:buClr>
                <a:srgbClr val="FFFFFF"/>
              </a:buClr>
              <a:defRPr/>
            </a:pPr>
            <a:r>
              <a:rPr lang="en-US" sz="1400" dirty="0">
                <a:solidFill>
                  <a:srgbClr val="002060"/>
                </a:solidFill>
                <a:latin typeface="+mn-lt"/>
              </a:rPr>
              <a:t>Lesson plans, tutorials, scavenger hunts, and more</a:t>
            </a:r>
            <a:endParaRPr lang="en-US" sz="1400" dirty="0">
              <a:solidFill>
                <a:schemeClr val="accent2"/>
              </a:solidFill>
              <a:latin typeface="+mn-lt"/>
            </a:endParaRPr>
          </a:p>
        </p:txBody>
      </p:sp>
      <p:cxnSp>
        <p:nvCxnSpPr>
          <p:cNvPr id="13" name="Straight Connector 12">
            <a:extLst>
              <a:ext uri="{FF2B5EF4-FFF2-40B4-BE49-F238E27FC236}">
                <a16:creationId xmlns:a16="http://schemas.microsoft.com/office/drawing/2014/main" id="{47F5C4BD-AC16-E1A6-A7DE-B2437357F09B}"/>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273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E0314-03CB-1994-8F26-379F0582D69B}"/>
              </a:ext>
            </a:extLst>
          </p:cNvPr>
          <p:cNvPicPr>
            <a:picLocks noChangeAspect="1"/>
          </p:cNvPicPr>
          <p:nvPr/>
        </p:nvPicPr>
        <p:blipFill>
          <a:blip r:embed="rId3"/>
          <a:stretch>
            <a:fillRect/>
          </a:stretch>
        </p:blipFill>
        <p:spPr>
          <a:xfrm>
            <a:off x="5664375" y="2046807"/>
            <a:ext cx="6032326" cy="3429654"/>
          </a:xfrm>
          <a:prstGeom prst="rect">
            <a:avLst/>
          </a:prstGeom>
          <a:ln w="19050">
            <a:solidFill>
              <a:srgbClr val="E6E7E8"/>
            </a:solidFill>
          </a:ln>
        </p:spPr>
      </p:pic>
      <p:sp>
        <p:nvSpPr>
          <p:cNvPr id="6" name="Rectangle 5">
            <a:extLst>
              <a:ext uri="{FF2B5EF4-FFF2-40B4-BE49-F238E27FC236}">
                <a16:creationId xmlns:a16="http://schemas.microsoft.com/office/drawing/2014/main" id="{C4BC1634-7C37-FC47-9555-D85D5F94D198}"/>
              </a:ext>
            </a:extLst>
          </p:cNvPr>
          <p:cNvSpPr/>
          <p:nvPr/>
        </p:nvSpPr>
        <p:spPr>
          <a:xfrm>
            <a:off x="-1" y="503143"/>
            <a:ext cx="11698357"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3200" b="1" dirty="0">
                <a:latin typeface="+mj-lt"/>
              </a:rPr>
              <a:t>SCIENCE AND HEALTH</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228599" y="1636026"/>
            <a:ext cx="4495800" cy="1661993"/>
            <a:chOff x="685800" y="1621220"/>
            <a:chExt cx="4495800" cy="1661993"/>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661993"/>
            </a:xfrm>
            <a:prstGeom prst="rect">
              <a:avLst/>
            </a:prstGeom>
          </p:spPr>
          <p:txBody>
            <a:bodyPr wrap="square">
              <a:spAutoFit/>
            </a:bodyPr>
            <a:lstStyle/>
            <a:p>
              <a:pPr marL="182880">
                <a:spcAft>
                  <a:spcPts val="1200"/>
                </a:spcAft>
              </a:pPr>
              <a:r>
                <a:rPr lang="en-US" sz="2000" b="1" dirty="0">
                  <a:solidFill>
                    <a:srgbClr val="659933"/>
                  </a:solidFill>
                  <a:latin typeface="+mj-lt"/>
                </a:rPr>
                <a:t>Computers and Technology</a:t>
              </a:r>
            </a:p>
            <a:p>
              <a:pPr marL="365760">
                <a:spcAft>
                  <a:spcPts val="600"/>
                </a:spcAft>
              </a:pPr>
              <a:r>
                <a:rPr lang="en-US" dirty="0">
                  <a:solidFill>
                    <a:schemeClr val="bg2">
                      <a:lumMod val="25000"/>
                    </a:schemeClr>
                  </a:solidFill>
                  <a:latin typeface="+mj-lt"/>
                </a:rPr>
                <a:t>Artificial intelligence, Biotechnology, Cyber security, Digital divide, Electric cars, Net neutrality, Robotics, Social Media, and more.</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298965" y="3611987"/>
            <a:ext cx="4495800" cy="1938992"/>
            <a:chOff x="685800" y="1621220"/>
            <a:chExt cx="4495800" cy="1938992"/>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938992"/>
            </a:xfrm>
            <a:prstGeom prst="rect">
              <a:avLst/>
            </a:prstGeom>
          </p:spPr>
          <p:txBody>
            <a:bodyPr wrap="square">
              <a:spAutoFit/>
            </a:bodyPr>
            <a:lstStyle/>
            <a:p>
              <a:pPr marL="182880">
                <a:spcAft>
                  <a:spcPts val="1200"/>
                </a:spcAft>
              </a:pPr>
              <a:r>
                <a:rPr lang="en-US" sz="2000" b="1" dirty="0">
                  <a:solidFill>
                    <a:srgbClr val="659933"/>
                  </a:solidFill>
                  <a:latin typeface="+mj-lt"/>
                </a:rPr>
                <a:t>Health</a:t>
              </a:r>
            </a:p>
            <a:p>
              <a:pPr marL="365760">
                <a:spcAft>
                  <a:spcPts val="600"/>
                </a:spcAft>
              </a:pPr>
              <a:r>
                <a:rPr lang="en-US" dirty="0">
                  <a:solidFill>
                    <a:schemeClr val="bg2">
                      <a:lumMod val="25000"/>
                    </a:schemeClr>
                  </a:solidFill>
                  <a:latin typeface="+mj-lt"/>
                </a:rPr>
                <a:t>Addiction, Antibiotics, Anxiety disorders, Autism, Body image, Concussions, Depression, Diet and nutrition, Gender identity, Mental Health, Stress, and more,</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9636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77CF5-125F-88DB-B971-CC19A697298E}"/>
              </a:ext>
            </a:extLst>
          </p:cNvPr>
          <p:cNvPicPr>
            <a:picLocks noChangeAspect="1"/>
          </p:cNvPicPr>
          <p:nvPr/>
        </p:nvPicPr>
        <p:blipFill>
          <a:blip r:embed="rId3"/>
          <a:stretch>
            <a:fillRect/>
          </a:stretch>
        </p:blipFill>
        <p:spPr>
          <a:xfrm>
            <a:off x="5603196" y="1976187"/>
            <a:ext cx="6095160" cy="3676706"/>
          </a:xfrm>
          <a:prstGeom prst="rect">
            <a:avLst/>
          </a:prstGeom>
          <a:ln w="19050">
            <a:solidFill>
              <a:srgbClr val="E6E7E8"/>
            </a:solidFill>
          </a:ln>
        </p:spPr>
      </p:pic>
      <p:sp>
        <p:nvSpPr>
          <p:cNvPr id="6" name="Rectangle 5">
            <a:extLst>
              <a:ext uri="{FF2B5EF4-FFF2-40B4-BE49-F238E27FC236}">
                <a16:creationId xmlns:a16="http://schemas.microsoft.com/office/drawing/2014/main" id="{C4BC1634-7C37-FC47-9555-D85D5F94D198}"/>
              </a:ext>
            </a:extLst>
          </p:cNvPr>
          <p:cNvSpPr/>
          <p:nvPr/>
        </p:nvSpPr>
        <p:spPr>
          <a:xfrm>
            <a:off x="-1" y="493291"/>
            <a:ext cx="11698357" cy="830357"/>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3200" b="1" dirty="0">
                <a:latin typeface="+mj-lt"/>
              </a:rPr>
              <a:t>CAREERS AND EDUCATION</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208721" y="187723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0B093"/>
                  </a:solidFill>
                  <a:latin typeface="+mj-lt"/>
                </a:rPr>
                <a:t>Careers</a:t>
              </a:r>
            </a:p>
            <a:p>
              <a:pPr marL="365760">
                <a:spcAft>
                  <a:spcPts val="600"/>
                </a:spcAft>
              </a:pPr>
              <a:r>
                <a:rPr lang="en-US" dirty="0">
                  <a:solidFill>
                    <a:schemeClr val="bg2">
                      <a:lumMod val="25000"/>
                    </a:schemeClr>
                  </a:solidFill>
                  <a:latin typeface="+mj-lt"/>
                </a:rPr>
                <a:t>Accounting, Engineering, Law, Military, Nursing, Science, Teaching, and more.</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0B09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208721" y="3814540"/>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0B093"/>
                  </a:solidFill>
                  <a:latin typeface="+mj-lt"/>
                </a:rPr>
                <a:t>Education</a:t>
              </a:r>
            </a:p>
            <a:p>
              <a:pPr marL="365760">
                <a:spcAft>
                  <a:spcPts val="600"/>
                </a:spcAft>
              </a:pPr>
              <a:r>
                <a:rPr lang="en-US" dirty="0">
                  <a:solidFill>
                    <a:schemeClr val="bg2">
                      <a:lumMod val="25000"/>
                    </a:schemeClr>
                  </a:solidFill>
                  <a:latin typeface="+mj-lt"/>
                </a:rPr>
                <a:t>College tuition, Common Core Standards, Education technology, Homeschooling, and more.</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00B09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682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247" y="503143"/>
            <a:ext cx="11680708" cy="830357"/>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3200" b="1" dirty="0">
                <a:latin typeface="+mj-lt"/>
              </a:rPr>
              <a:t>PERSONAL INTEREST</a:t>
            </a:r>
          </a:p>
        </p:txBody>
      </p:sp>
      <p:grpSp>
        <p:nvGrpSpPr>
          <p:cNvPr id="26" name="Group 25">
            <a:extLst>
              <a:ext uri="{FF2B5EF4-FFF2-40B4-BE49-F238E27FC236}">
                <a16:creationId xmlns:a16="http://schemas.microsoft.com/office/drawing/2014/main" id="{216587FF-603D-2243-82BE-C954BDBA6358}"/>
              </a:ext>
            </a:extLst>
          </p:cNvPr>
          <p:cNvGrpSpPr/>
          <p:nvPr/>
        </p:nvGrpSpPr>
        <p:grpSpPr>
          <a:xfrm>
            <a:off x="306262" y="1834141"/>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5F2165"/>
                  </a:solidFill>
                </a:rPr>
                <a:t>Personal Finance and Taxes</a:t>
              </a:r>
            </a:p>
            <a:p>
              <a:pPr marL="365760">
                <a:spcAft>
                  <a:spcPts val="600"/>
                </a:spcAft>
              </a:pPr>
              <a:r>
                <a:rPr lang="en-US" dirty="0">
                  <a:solidFill>
                    <a:schemeClr val="bg2">
                      <a:lumMod val="25000"/>
                    </a:schemeClr>
                  </a:solidFill>
                </a:rPr>
                <a:t>Investment research, retirement planning, Small business planning, Tax law, and more.</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425D406-11FD-0312-1316-D759B2749F26}"/>
              </a:ext>
            </a:extLst>
          </p:cNvPr>
          <p:cNvGrpSpPr/>
          <p:nvPr/>
        </p:nvGrpSpPr>
        <p:grpSpPr>
          <a:xfrm>
            <a:off x="306262" y="3638865"/>
            <a:ext cx="4495800" cy="2215991"/>
            <a:chOff x="685800" y="1621220"/>
            <a:chExt cx="4495800" cy="2215991"/>
          </a:xfrm>
        </p:grpSpPr>
        <p:sp>
          <p:nvSpPr>
            <p:cNvPr id="4" name="Rectangle 3">
              <a:extLst>
                <a:ext uri="{FF2B5EF4-FFF2-40B4-BE49-F238E27FC236}">
                  <a16:creationId xmlns:a16="http://schemas.microsoft.com/office/drawing/2014/main" id="{AC140C60-B876-6019-BC8C-5716272BD80C}"/>
                </a:ext>
              </a:extLst>
            </p:cNvPr>
            <p:cNvSpPr/>
            <p:nvPr/>
          </p:nvSpPr>
          <p:spPr>
            <a:xfrm>
              <a:off x="685800" y="1621220"/>
              <a:ext cx="4495800" cy="2215991"/>
            </a:xfrm>
            <a:prstGeom prst="rect">
              <a:avLst/>
            </a:prstGeom>
          </p:spPr>
          <p:txBody>
            <a:bodyPr wrap="square">
              <a:spAutoFit/>
            </a:bodyPr>
            <a:lstStyle/>
            <a:p>
              <a:pPr marL="182880">
                <a:spcAft>
                  <a:spcPts val="1200"/>
                </a:spcAft>
              </a:pPr>
              <a:r>
                <a:rPr lang="en-US" sz="2000" b="1" dirty="0">
                  <a:solidFill>
                    <a:srgbClr val="5F2165"/>
                  </a:solidFill>
                </a:rPr>
                <a:t>Self-Help/Self-Improvement</a:t>
              </a:r>
            </a:p>
            <a:p>
              <a:pPr marL="365760">
                <a:spcAft>
                  <a:spcPts val="600"/>
                </a:spcAft>
              </a:pPr>
              <a:r>
                <a:rPr lang="en-US" dirty="0">
                  <a:solidFill>
                    <a:schemeClr val="bg2">
                      <a:lumMod val="25000"/>
                    </a:schemeClr>
                  </a:solidFill>
                </a:rPr>
                <a:t>Brain function, Divorce, Emotional intelligence, Healthy eating, Home organization, Meditation, Motivation, Procrastination, Social anxiety, Spirituality, Stress management, Therapy and counseling, and more.</a:t>
              </a:r>
            </a:p>
          </p:txBody>
        </p:sp>
        <p:cxnSp>
          <p:nvCxnSpPr>
            <p:cNvPr id="5" name="Straight Connector 4">
              <a:extLst>
                <a:ext uri="{FF2B5EF4-FFF2-40B4-BE49-F238E27FC236}">
                  <a16:creationId xmlns:a16="http://schemas.microsoft.com/office/drawing/2014/main" id="{3D1F60CB-40AB-62D4-A550-003C78222297}"/>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15232A66-F43E-56EE-52D3-A7C8E8D7F805}"/>
              </a:ext>
            </a:extLst>
          </p:cNvPr>
          <p:cNvPicPr>
            <a:picLocks noChangeAspect="1"/>
          </p:cNvPicPr>
          <p:nvPr/>
        </p:nvPicPr>
        <p:blipFill>
          <a:blip r:embed="rId3"/>
          <a:stretch>
            <a:fillRect/>
          </a:stretch>
        </p:blipFill>
        <p:spPr>
          <a:xfrm>
            <a:off x="5759347" y="1834141"/>
            <a:ext cx="5927608" cy="3958071"/>
          </a:xfrm>
          <a:prstGeom prst="rect">
            <a:avLst/>
          </a:prstGeom>
          <a:ln w="19050">
            <a:solidFill>
              <a:srgbClr val="E6E7E8"/>
            </a:solidFill>
          </a:ln>
        </p:spPr>
      </p:pic>
    </p:spTree>
    <p:extLst>
      <p:ext uri="{BB962C8B-B14F-4D97-AF65-F5344CB8AC3E}">
        <p14:creationId xmlns:p14="http://schemas.microsoft.com/office/powerpoint/2010/main" val="4273928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C3E2-6098-4783-93CC-5ADC21053A12}"/>
              </a:ext>
            </a:extLst>
          </p:cNvPr>
          <p:cNvSpPr>
            <a:spLocks noGrp="1"/>
          </p:cNvSpPr>
          <p:nvPr>
            <p:ph type="title"/>
          </p:nvPr>
        </p:nvSpPr>
        <p:spPr>
          <a:xfrm>
            <a:off x="603504" y="347956"/>
            <a:ext cx="11457432" cy="694944"/>
          </a:xfrm>
        </p:spPr>
        <p:txBody>
          <a:bodyPr>
            <a:normAutofit/>
          </a:bodyPr>
          <a:lstStyle/>
          <a:p>
            <a:r>
              <a:rPr lang="en-US" sz="3200" dirty="0"/>
              <a:t>GALE ACADEMIC ONEFILE</a:t>
            </a:r>
          </a:p>
        </p:txBody>
      </p:sp>
      <p:pic>
        <p:nvPicPr>
          <p:cNvPr id="13" name="Content Placeholder 8">
            <a:extLst>
              <a:ext uri="{FF2B5EF4-FFF2-40B4-BE49-F238E27FC236}">
                <a16:creationId xmlns:a16="http://schemas.microsoft.com/office/drawing/2014/main" id="{6F419529-2DCE-602D-35DB-2F5ABF29B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40" y="2963119"/>
            <a:ext cx="2058415" cy="2534995"/>
          </a:xfrm>
          <a:prstGeom prst="rect">
            <a:avLst/>
          </a:prstGeom>
        </p:spPr>
      </p:pic>
      <p:pic>
        <p:nvPicPr>
          <p:cNvPr id="14" name="Picture 13">
            <a:extLst>
              <a:ext uri="{FF2B5EF4-FFF2-40B4-BE49-F238E27FC236}">
                <a16:creationId xmlns:a16="http://schemas.microsoft.com/office/drawing/2014/main" id="{D61A736C-382D-7210-4F4A-2B051C4D5847}"/>
              </a:ext>
            </a:extLst>
          </p:cNvPr>
          <p:cNvPicPr>
            <a:picLocks noChangeAspect="1"/>
          </p:cNvPicPr>
          <p:nvPr/>
        </p:nvPicPr>
        <p:blipFill>
          <a:blip r:embed="rId4"/>
          <a:stretch>
            <a:fillRect/>
          </a:stretch>
        </p:blipFill>
        <p:spPr>
          <a:xfrm>
            <a:off x="3469656" y="2963119"/>
            <a:ext cx="1987941" cy="993971"/>
          </a:xfrm>
          <a:prstGeom prst="rect">
            <a:avLst/>
          </a:prstGeom>
        </p:spPr>
      </p:pic>
      <p:pic>
        <p:nvPicPr>
          <p:cNvPr id="15" name="Picture 14">
            <a:extLst>
              <a:ext uri="{FF2B5EF4-FFF2-40B4-BE49-F238E27FC236}">
                <a16:creationId xmlns:a16="http://schemas.microsoft.com/office/drawing/2014/main" id="{E20ECAE5-7290-2618-E769-7EDAD90226E4}"/>
              </a:ext>
            </a:extLst>
          </p:cNvPr>
          <p:cNvPicPr>
            <a:picLocks noChangeAspect="1"/>
          </p:cNvPicPr>
          <p:nvPr/>
        </p:nvPicPr>
        <p:blipFill>
          <a:blip r:embed="rId5"/>
          <a:stretch>
            <a:fillRect/>
          </a:stretch>
        </p:blipFill>
        <p:spPr>
          <a:xfrm>
            <a:off x="380165" y="2200011"/>
            <a:ext cx="5387323" cy="544712"/>
          </a:xfrm>
          <a:prstGeom prst="rect">
            <a:avLst/>
          </a:prstGeom>
        </p:spPr>
      </p:pic>
      <p:pic>
        <p:nvPicPr>
          <p:cNvPr id="16" name="Picture 2" descr="Image result for oxford university press logo">
            <a:extLst>
              <a:ext uri="{FF2B5EF4-FFF2-40B4-BE49-F238E27FC236}">
                <a16:creationId xmlns:a16="http://schemas.microsoft.com/office/drawing/2014/main" id="{DD661563-055C-E95E-AB0C-B64F4F406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9656" y="4721833"/>
            <a:ext cx="1987941" cy="7762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1D32E7C-8D05-2759-BDD7-98CDE8D0160F}"/>
              </a:ext>
            </a:extLst>
          </p:cNvPr>
          <p:cNvPicPr>
            <a:picLocks noChangeAspect="1"/>
          </p:cNvPicPr>
          <p:nvPr/>
        </p:nvPicPr>
        <p:blipFill rotWithShape="1">
          <a:blip r:embed="rId7"/>
          <a:srcRect t="3649"/>
          <a:stretch/>
        </p:blipFill>
        <p:spPr>
          <a:xfrm>
            <a:off x="6424513" y="854764"/>
            <a:ext cx="5584256" cy="4797017"/>
          </a:xfrm>
          <a:prstGeom prst="rect">
            <a:avLst/>
          </a:prstGeom>
          <a:ln w="19050">
            <a:solidFill>
              <a:srgbClr val="E6E7E8"/>
            </a:solidFill>
          </a:ln>
          <a:effectLst/>
        </p:spPr>
      </p:pic>
      <p:sp>
        <p:nvSpPr>
          <p:cNvPr id="23" name="Text Placeholder 8">
            <a:extLst>
              <a:ext uri="{FF2B5EF4-FFF2-40B4-BE49-F238E27FC236}">
                <a16:creationId xmlns:a16="http://schemas.microsoft.com/office/drawing/2014/main" id="{16F0B4EF-7621-1905-F236-FCCBC4CB01D2}"/>
              </a:ext>
            </a:extLst>
          </p:cNvPr>
          <p:cNvSpPr>
            <a:spLocks noGrp="1"/>
          </p:cNvSpPr>
          <p:nvPr>
            <p:ph type="body" sz="quarter" idx="14"/>
          </p:nvPr>
        </p:nvSpPr>
        <p:spPr>
          <a:xfrm>
            <a:off x="603504" y="1116180"/>
            <a:ext cx="4702010" cy="1083831"/>
          </a:xfrm>
        </p:spPr>
        <p:txBody>
          <a:bodyPr>
            <a:normAutofit/>
          </a:bodyPr>
          <a:lstStyle/>
          <a:p>
            <a:r>
              <a:rPr lang="en-US" sz="1800" dirty="0"/>
              <a:t>Peer-reviewed scholarly content for educators and researchers</a:t>
            </a:r>
          </a:p>
        </p:txBody>
      </p:sp>
    </p:spTree>
    <p:extLst>
      <p:ext uri="{BB962C8B-B14F-4D97-AF65-F5344CB8AC3E}">
        <p14:creationId xmlns:p14="http://schemas.microsoft.com/office/powerpoint/2010/main" val="2151393272"/>
      </p:ext>
    </p:extLst>
  </p:cSld>
  <p:clrMapOvr>
    <a:masterClrMapping/>
  </p:clrMapOvr>
  <p:transition spd="slow">
    <p:push dir="u"/>
  </p:transition>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 DL Trainers PPT Template" id="{1F278DA5-B776-430A-A3C7-D13EFD6BB906}" vid="{0896CCC8-7289-4451-A276-4D3BC0840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pc="http://schemas.microsoft.com/office/infopath/2007/PartnerControls" xmlns:xsi="http://www.w3.org/2001/XMLSchema-instance">
  <documentManagement>
    <_activity xmlns="ed9715be-a6f3-4e44-8c7b-6f18548f5a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C93405883F5D4C85CF79F3E2344081" ma:contentTypeVersion="16" ma:contentTypeDescription="Create a new document." ma:contentTypeScope="" ma:versionID="3ab1469e1f0ff523ef890204d34f8ab4">
  <xsd:schema xmlns:xsd="http://www.w3.org/2001/XMLSchema" xmlns:xs="http://www.w3.org/2001/XMLSchema" xmlns:p="http://schemas.microsoft.com/office/2006/metadata/properties" xmlns:ns3="ed9715be-a6f3-4e44-8c7b-6f18548f5abf" xmlns:ns4="0adf82df-aacf-4e94-a593-b812ae4ec31f" targetNamespace="http://schemas.microsoft.com/office/2006/metadata/properties" ma:root="true" ma:fieldsID="30a144ce6494f6e7d5eccec61cacf73a" ns3:_="" ns4:_="">
    <xsd:import namespace="ed9715be-a6f3-4e44-8c7b-6f18548f5abf"/>
    <xsd:import namespace="0adf82df-aacf-4e94-a593-b812ae4ec31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715be-a6f3-4e44-8c7b-6f18548f5a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df82df-aacf-4e94-a593-b812ae4ec31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D8D0D-B28B-4D95-87BD-7D829E3115BB}">
  <ds:schemaRef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0adf82df-aacf-4e94-a593-b812ae4ec31f"/>
    <ds:schemaRef ds:uri="http://purl.org/dc/dcmitype/"/>
    <ds:schemaRef ds:uri="http://www.w3.org/XML/1998/namespace"/>
    <ds:schemaRef ds:uri="http://purl.org/dc/terms/"/>
    <ds:schemaRef ds:uri="ed9715be-a6f3-4e44-8c7b-6f18548f5abf"/>
  </ds:schemaRefs>
</ds:datastoreItem>
</file>

<file path=customXml/itemProps2.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3.xml><?xml version="1.0" encoding="utf-8"?>
<ds:datastoreItem xmlns:ds="http://schemas.openxmlformats.org/officeDocument/2006/customXml" ds:itemID="{B040EC88-2328-4140-8732-0CAF122C54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9715be-a6f3-4e44-8c7b-6f18548f5abf"/>
    <ds:schemaRef ds:uri="0adf82df-aacf-4e94-a593-b812ae4ec3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Gale DL Trainers PPT Template</Template>
  <TotalTime>8760</TotalTime>
  <Words>4027</Words>
  <Application>Microsoft Macintosh PowerPoint</Application>
  <PresentationFormat>Widescreen</PresentationFormat>
  <Paragraphs>399</Paragraphs>
  <Slides>50</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DIN-Medium</vt:lpstr>
      <vt:lpstr>Open Sans</vt:lpstr>
      <vt:lpstr>Office Theme</vt:lpstr>
      <vt:lpstr>GALE ONEFILE PERIODICAL COLLECTIONS</vt:lpstr>
      <vt:lpstr>PowerPoint Presentation</vt:lpstr>
      <vt:lpstr>PowerPoint Presentation</vt:lpstr>
      <vt:lpstr>GALE GENERAL ONEFILE: KEY SUBJECTS AND TOPICS</vt:lpstr>
      <vt:lpstr>PowerPoint Presentation</vt:lpstr>
      <vt:lpstr>PowerPoint Presentation</vt:lpstr>
      <vt:lpstr>PowerPoint Presentation</vt:lpstr>
      <vt:lpstr>PowerPoint Presentation</vt:lpstr>
      <vt:lpstr>GALE ACADEMIC ONEFILE</vt:lpstr>
      <vt:lpstr>GALE ACADEMIC ONEFILE: KEY SUBJECTS AND TOPICS</vt:lpstr>
      <vt:lpstr>PowerPoint Presentation</vt:lpstr>
      <vt:lpstr>PowerPoint Presentation</vt:lpstr>
      <vt:lpstr>GALE ONEFILE: NEWS</vt:lpstr>
      <vt:lpstr>GALE ONEFILE: SUBJECT COLLECTIONS</vt:lpstr>
      <vt:lpstr>POPULAR COLLECTIONS INCLUDE</vt:lpstr>
      <vt:lpstr>PowerPoint Presentation</vt:lpstr>
      <vt:lpstr>PowerPoint Presentation</vt:lpstr>
      <vt:lpstr>PowerPoint Presentation</vt:lpstr>
      <vt:lpstr>ACCESS</vt:lpstr>
      <vt:lpstr>DISCOVER PREMIUM RESOURCES</vt:lpstr>
      <vt:lpstr>SEARCH</vt:lpstr>
      <vt:lpstr>SEARCH</vt:lpstr>
      <vt:lpstr>EXPLORE AND FILTER RESULTS</vt:lpstr>
      <vt:lpstr>EXPLORE AND FILTER RESULTS</vt:lpstr>
      <vt:lpstr>EXPLORE AND FILTER RESULTS</vt:lpstr>
      <vt:lpstr>AVAILABLE CONTENT TYPES</vt:lpstr>
      <vt:lpstr>SUPPORT RESEARCH AND LEARNING</vt:lpstr>
      <vt:lpstr>PowerPoint Presentation</vt:lpstr>
      <vt:lpstr>SHARE CONTENT</vt:lpstr>
      <vt:lpstr>SHARE CONTENT</vt:lpstr>
      <vt:lpstr>SHARE CONTENT</vt:lpstr>
      <vt:lpstr>SHARE CONTENT</vt:lpstr>
      <vt:lpstr>SUPPORT ACCESSIBLE LEARNING</vt:lpstr>
      <vt:lpstr>SUPPORT ACCESSIBLE LEARNING</vt:lpstr>
      <vt:lpstr>SUPPORT ACCESSIBLE LEARNING</vt:lpstr>
      <vt:lpstr>SUPPORT ACCESSIBLE LEARNING</vt:lpstr>
      <vt:lpstr>ENCOURAGE ANALYSIS</vt:lpstr>
      <vt:lpstr>ENCOURAGE ANALYSIS</vt:lpstr>
      <vt:lpstr>ENCOURAGE ANALYSIS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PowerPoint Presentation</vt:lpstr>
      <vt:lpstr>WHAT’S NEXT?</vt:lpstr>
      <vt:lpstr>CONNECT FOR MORE IDEAS</vt:lpstr>
    </vt:vector>
  </TitlesOfParts>
  <Manager/>
  <Company>Cengage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Roudebush, Hannah</dc:creator>
  <cp:lastModifiedBy>Bottrell, Tony</cp:lastModifiedBy>
  <cp:revision>76</cp:revision>
  <cp:lastPrinted>2022-09-13T11:04:51Z</cp:lastPrinted>
  <dcterms:created xsi:type="dcterms:W3CDTF">2024-04-22T17:55:21Z</dcterms:created>
  <dcterms:modified xsi:type="dcterms:W3CDTF">2024-05-24T13:16:07Z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0x010100CFC93405883F5D4C85CF79F3E2344081</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